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6.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7.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8.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9.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0.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11.xml" ContentType="application/vnd.openxmlformats-officedocument.theme+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theme/theme12.xml" ContentType="application/vnd.openxmlformats-officedocument.theme+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3" r:id="rId6"/>
    <p:sldMasterId id="2147483682" r:id="rId7"/>
    <p:sldMasterId id="2147483710" r:id="rId8"/>
    <p:sldMasterId id="2147483774" r:id="rId9"/>
    <p:sldMasterId id="2147483790" r:id="rId10"/>
    <p:sldMasterId id="2147483823" r:id="rId11"/>
    <p:sldMasterId id="2147483876" r:id="rId12"/>
    <p:sldMasterId id="2147483890" r:id="rId13"/>
    <p:sldMasterId id="2147483914" r:id="rId14"/>
    <p:sldMasterId id="2147483939" r:id="rId15"/>
    <p:sldMasterId id="2147483974" r:id="rId16"/>
    <p:sldMasterId id="2147484014" r:id="rId17"/>
    <p:sldMasterId id="2147484032" r:id="rId18"/>
  </p:sldMasterIdLst>
  <p:notesMasterIdLst>
    <p:notesMasterId r:id="rId172"/>
  </p:notesMasterIdLst>
  <p:handoutMasterIdLst>
    <p:handoutMasterId r:id="rId173"/>
  </p:handoutMasterIdLst>
  <p:sldIdLst>
    <p:sldId id="911" r:id="rId19"/>
    <p:sldId id="1000" r:id="rId20"/>
    <p:sldId id="1001" r:id="rId21"/>
    <p:sldId id="1002" r:id="rId22"/>
    <p:sldId id="1003" r:id="rId23"/>
    <p:sldId id="1004" r:id="rId24"/>
    <p:sldId id="943" r:id="rId25"/>
    <p:sldId id="889" r:id="rId26"/>
    <p:sldId id="944" r:id="rId27"/>
    <p:sldId id="945" r:id="rId28"/>
    <p:sldId id="946" r:id="rId29"/>
    <p:sldId id="947" r:id="rId30"/>
    <p:sldId id="948" r:id="rId31"/>
    <p:sldId id="949" r:id="rId32"/>
    <p:sldId id="950" r:id="rId33"/>
    <p:sldId id="951" r:id="rId34"/>
    <p:sldId id="952" r:id="rId35"/>
    <p:sldId id="953" r:id="rId36"/>
    <p:sldId id="954" r:id="rId37"/>
    <p:sldId id="955" r:id="rId38"/>
    <p:sldId id="956" r:id="rId39"/>
    <p:sldId id="957" r:id="rId40"/>
    <p:sldId id="958" r:id="rId41"/>
    <p:sldId id="959" r:id="rId42"/>
    <p:sldId id="960" r:id="rId43"/>
    <p:sldId id="961" r:id="rId44"/>
    <p:sldId id="962" r:id="rId45"/>
    <p:sldId id="963" r:id="rId46"/>
    <p:sldId id="964" r:id="rId47"/>
    <p:sldId id="966" r:id="rId48"/>
    <p:sldId id="967" r:id="rId49"/>
    <p:sldId id="968" r:id="rId50"/>
    <p:sldId id="969" r:id="rId51"/>
    <p:sldId id="970" r:id="rId52"/>
    <p:sldId id="971" r:id="rId53"/>
    <p:sldId id="972" r:id="rId54"/>
    <p:sldId id="973" r:id="rId55"/>
    <p:sldId id="974" r:id="rId56"/>
    <p:sldId id="975" r:id="rId57"/>
    <p:sldId id="976" r:id="rId58"/>
    <p:sldId id="977" r:id="rId59"/>
    <p:sldId id="978" r:id="rId60"/>
    <p:sldId id="979" r:id="rId61"/>
    <p:sldId id="980" r:id="rId62"/>
    <p:sldId id="981" r:id="rId63"/>
    <p:sldId id="983" r:id="rId64"/>
    <p:sldId id="984" r:id="rId65"/>
    <p:sldId id="985" r:id="rId66"/>
    <p:sldId id="986" r:id="rId67"/>
    <p:sldId id="988" r:id="rId68"/>
    <p:sldId id="989" r:id="rId69"/>
    <p:sldId id="990" r:id="rId70"/>
    <p:sldId id="991" r:id="rId71"/>
    <p:sldId id="992" r:id="rId72"/>
    <p:sldId id="993" r:id="rId73"/>
    <p:sldId id="994" r:id="rId74"/>
    <p:sldId id="995" r:id="rId75"/>
    <p:sldId id="996" r:id="rId76"/>
    <p:sldId id="997" r:id="rId77"/>
    <p:sldId id="998" r:id="rId78"/>
    <p:sldId id="999" r:id="rId79"/>
    <p:sldId id="941" r:id="rId80"/>
    <p:sldId id="1005" r:id="rId81"/>
    <p:sldId id="1006" r:id="rId82"/>
    <p:sldId id="1007" r:id="rId83"/>
    <p:sldId id="1008" r:id="rId84"/>
    <p:sldId id="1009" r:id="rId85"/>
    <p:sldId id="1010" r:id="rId86"/>
    <p:sldId id="1011" r:id="rId87"/>
    <p:sldId id="1012" r:id="rId88"/>
    <p:sldId id="1013" r:id="rId89"/>
    <p:sldId id="1014" r:id="rId90"/>
    <p:sldId id="1015" r:id="rId91"/>
    <p:sldId id="1016" r:id="rId92"/>
    <p:sldId id="1017" r:id="rId93"/>
    <p:sldId id="1018" r:id="rId94"/>
    <p:sldId id="1019" r:id="rId95"/>
    <p:sldId id="1020" r:id="rId96"/>
    <p:sldId id="1021" r:id="rId97"/>
    <p:sldId id="1022" r:id="rId98"/>
    <p:sldId id="1023" r:id="rId99"/>
    <p:sldId id="1024" r:id="rId100"/>
    <p:sldId id="1025" r:id="rId101"/>
    <p:sldId id="1026" r:id="rId102"/>
    <p:sldId id="1027" r:id="rId103"/>
    <p:sldId id="1028" r:id="rId104"/>
    <p:sldId id="1029" r:id="rId105"/>
    <p:sldId id="1030" r:id="rId106"/>
    <p:sldId id="1031" r:id="rId107"/>
    <p:sldId id="1032" r:id="rId108"/>
    <p:sldId id="1033" r:id="rId109"/>
    <p:sldId id="1034" r:id="rId110"/>
    <p:sldId id="1035" r:id="rId111"/>
    <p:sldId id="1036" r:id="rId112"/>
    <p:sldId id="1037" r:id="rId113"/>
    <p:sldId id="1038" r:id="rId114"/>
    <p:sldId id="1039" r:id="rId115"/>
    <p:sldId id="1040" r:id="rId116"/>
    <p:sldId id="1041" r:id="rId117"/>
    <p:sldId id="1042" r:id="rId118"/>
    <p:sldId id="1043" r:id="rId119"/>
    <p:sldId id="1044" r:id="rId120"/>
    <p:sldId id="1083" r:id="rId121"/>
    <p:sldId id="1084" r:id="rId122"/>
    <p:sldId id="1085" r:id="rId123"/>
    <p:sldId id="1086" r:id="rId124"/>
    <p:sldId id="1087" r:id="rId125"/>
    <p:sldId id="1088" r:id="rId126"/>
    <p:sldId id="1089" r:id="rId127"/>
    <p:sldId id="1090" r:id="rId128"/>
    <p:sldId id="1091" r:id="rId129"/>
    <p:sldId id="1093" r:id="rId130"/>
    <p:sldId id="1045" r:id="rId131"/>
    <p:sldId id="1094" r:id="rId132"/>
    <p:sldId id="1095" r:id="rId133"/>
    <p:sldId id="1096" r:id="rId134"/>
    <p:sldId id="1047" r:id="rId135"/>
    <p:sldId id="1048" r:id="rId136"/>
    <p:sldId id="1049" r:id="rId137"/>
    <p:sldId id="1050" r:id="rId138"/>
    <p:sldId id="1051" r:id="rId139"/>
    <p:sldId id="1052" r:id="rId140"/>
    <p:sldId id="1053" r:id="rId141"/>
    <p:sldId id="1054" r:id="rId142"/>
    <p:sldId id="1055" r:id="rId143"/>
    <p:sldId id="1056" r:id="rId144"/>
    <p:sldId id="1057" r:id="rId145"/>
    <p:sldId id="1058" r:id="rId146"/>
    <p:sldId id="1059" r:id="rId147"/>
    <p:sldId id="1060" r:id="rId148"/>
    <p:sldId id="1061" r:id="rId149"/>
    <p:sldId id="1062" r:id="rId150"/>
    <p:sldId id="1063" r:id="rId151"/>
    <p:sldId id="1064" r:id="rId152"/>
    <p:sldId id="1065" r:id="rId153"/>
    <p:sldId id="1066" r:id="rId154"/>
    <p:sldId id="1067" r:id="rId155"/>
    <p:sldId id="1068" r:id="rId156"/>
    <p:sldId id="1069" r:id="rId157"/>
    <p:sldId id="1070" r:id="rId158"/>
    <p:sldId id="1071" r:id="rId159"/>
    <p:sldId id="1072" r:id="rId160"/>
    <p:sldId id="1073" r:id="rId161"/>
    <p:sldId id="1074" r:id="rId162"/>
    <p:sldId id="1075" r:id="rId163"/>
    <p:sldId id="1076" r:id="rId164"/>
    <p:sldId id="1077" r:id="rId165"/>
    <p:sldId id="1078" r:id="rId166"/>
    <p:sldId id="1079" r:id="rId167"/>
    <p:sldId id="1080" r:id="rId168"/>
    <p:sldId id="1081" r:id="rId169"/>
    <p:sldId id="942" r:id="rId170"/>
    <p:sldId id="1082" r:id="rId171"/>
  </p:sldIdLst>
  <p:sldSz cx="12192000" cy="6858000"/>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ol Hanna (GP)" initials="CH(" lastIdx="2" clrIdx="0">
    <p:extLst>
      <p:ext uri="{19B8F6BF-5375-455C-9EA6-DF929625EA0E}">
        <p15:presenceInfo xmlns:p15="http://schemas.microsoft.com/office/powerpoint/2012/main" userId="S-1-5-21-72051607-1745760036-109187956-147762" providerId="AD"/>
      </p:ext>
    </p:extLst>
  </p:cmAuthor>
  <p:cmAuthor id="2" name="Karthik Thirumalai" initials="KT" lastIdx="11" clrIdx="1">
    <p:extLst>
      <p:ext uri="{19B8F6BF-5375-455C-9EA6-DF929625EA0E}">
        <p15:presenceInfo xmlns:p15="http://schemas.microsoft.com/office/powerpoint/2012/main" userId="S-1-5-21-2127521184-1604012920-1887927527-164721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546A"/>
    <a:srgbClr val="139882"/>
    <a:srgbClr val="25BCA3"/>
    <a:srgbClr val="00B294"/>
    <a:srgbClr val="FFFFFF"/>
    <a:srgbClr val="D83B01"/>
    <a:srgbClr val="008272"/>
    <a:srgbClr val="0071FA"/>
    <a:srgbClr val="EE08AC"/>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35" autoAdjust="0"/>
    <p:restoredTop sz="87539" autoAdjust="0"/>
  </p:normalViewPr>
  <p:slideViewPr>
    <p:cSldViewPr snapToGrid="0">
      <p:cViewPr varScale="1">
        <p:scale>
          <a:sx n="57" d="100"/>
          <a:sy n="57" d="100"/>
        </p:scale>
        <p:origin x="990" y="2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6553"/>
    </p:cViewPr>
  </p:sorterViewPr>
  <p:notesViewPr>
    <p:cSldViewPr snapToGrid="0">
      <p:cViewPr varScale="1">
        <p:scale>
          <a:sx n="64" d="100"/>
          <a:sy n="64" d="100"/>
        </p:scale>
        <p:origin x="1929" y="39"/>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8.xml"/><Relationship Id="rId117" Type="http://schemas.openxmlformats.org/officeDocument/2006/relationships/slide" Target="slides/slide99.xml"/><Relationship Id="rId21" Type="http://schemas.openxmlformats.org/officeDocument/2006/relationships/slide" Target="slides/slide3.xml"/><Relationship Id="rId42" Type="http://schemas.openxmlformats.org/officeDocument/2006/relationships/slide" Target="slides/slide24.xml"/><Relationship Id="rId47" Type="http://schemas.openxmlformats.org/officeDocument/2006/relationships/slide" Target="slides/slide29.xml"/><Relationship Id="rId63" Type="http://schemas.openxmlformats.org/officeDocument/2006/relationships/slide" Target="slides/slide45.xml"/><Relationship Id="rId68" Type="http://schemas.openxmlformats.org/officeDocument/2006/relationships/slide" Target="slides/slide50.xml"/><Relationship Id="rId84" Type="http://schemas.openxmlformats.org/officeDocument/2006/relationships/slide" Target="slides/slide66.xml"/><Relationship Id="rId89" Type="http://schemas.openxmlformats.org/officeDocument/2006/relationships/slide" Target="slides/slide71.xml"/><Relationship Id="rId112" Type="http://schemas.openxmlformats.org/officeDocument/2006/relationships/slide" Target="slides/slide94.xml"/><Relationship Id="rId133" Type="http://schemas.openxmlformats.org/officeDocument/2006/relationships/slide" Target="slides/slide115.xml"/><Relationship Id="rId138" Type="http://schemas.openxmlformats.org/officeDocument/2006/relationships/slide" Target="slides/slide120.xml"/><Relationship Id="rId154" Type="http://schemas.openxmlformats.org/officeDocument/2006/relationships/slide" Target="slides/slide136.xml"/><Relationship Id="rId159" Type="http://schemas.openxmlformats.org/officeDocument/2006/relationships/slide" Target="slides/slide141.xml"/><Relationship Id="rId175" Type="http://schemas.openxmlformats.org/officeDocument/2006/relationships/presProps" Target="presProps.xml"/><Relationship Id="rId170" Type="http://schemas.openxmlformats.org/officeDocument/2006/relationships/slide" Target="slides/slide152.xml"/><Relationship Id="rId16" Type="http://schemas.openxmlformats.org/officeDocument/2006/relationships/slideMaster" Target="slideMasters/slideMaster11.xml"/><Relationship Id="rId107" Type="http://schemas.openxmlformats.org/officeDocument/2006/relationships/slide" Target="slides/slide89.xml"/><Relationship Id="rId11" Type="http://schemas.openxmlformats.org/officeDocument/2006/relationships/slideMaster" Target="slideMasters/slideMaster6.xml"/><Relationship Id="rId32" Type="http://schemas.openxmlformats.org/officeDocument/2006/relationships/slide" Target="slides/slide14.xml"/><Relationship Id="rId37" Type="http://schemas.openxmlformats.org/officeDocument/2006/relationships/slide" Target="slides/slide19.xml"/><Relationship Id="rId53" Type="http://schemas.openxmlformats.org/officeDocument/2006/relationships/slide" Target="slides/slide35.xml"/><Relationship Id="rId58" Type="http://schemas.openxmlformats.org/officeDocument/2006/relationships/slide" Target="slides/slide40.xml"/><Relationship Id="rId74" Type="http://schemas.openxmlformats.org/officeDocument/2006/relationships/slide" Target="slides/slide56.xml"/><Relationship Id="rId79" Type="http://schemas.openxmlformats.org/officeDocument/2006/relationships/slide" Target="slides/slide61.xml"/><Relationship Id="rId102" Type="http://schemas.openxmlformats.org/officeDocument/2006/relationships/slide" Target="slides/slide84.xml"/><Relationship Id="rId123" Type="http://schemas.openxmlformats.org/officeDocument/2006/relationships/slide" Target="slides/slide105.xml"/><Relationship Id="rId128" Type="http://schemas.openxmlformats.org/officeDocument/2006/relationships/slide" Target="slides/slide110.xml"/><Relationship Id="rId144" Type="http://schemas.openxmlformats.org/officeDocument/2006/relationships/slide" Target="slides/slide126.xml"/><Relationship Id="rId149" Type="http://schemas.openxmlformats.org/officeDocument/2006/relationships/slide" Target="slides/slide131.xml"/><Relationship Id="rId5" Type="http://schemas.openxmlformats.org/officeDocument/2006/relationships/customXml" Target="../customXml/item5.xml"/><Relationship Id="rId90" Type="http://schemas.openxmlformats.org/officeDocument/2006/relationships/slide" Target="slides/slide72.xml"/><Relationship Id="rId95" Type="http://schemas.openxmlformats.org/officeDocument/2006/relationships/slide" Target="slides/slide77.xml"/><Relationship Id="rId160" Type="http://schemas.openxmlformats.org/officeDocument/2006/relationships/slide" Target="slides/slide142.xml"/><Relationship Id="rId165" Type="http://schemas.openxmlformats.org/officeDocument/2006/relationships/slide" Target="slides/slide147.xml"/><Relationship Id="rId22" Type="http://schemas.openxmlformats.org/officeDocument/2006/relationships/slide" Target="slides/slide4.xml"/><Relationship Id="rId27" Type="http://schemas.openxmlformats.org/officeDocument/2006/relationships/slide" Target="slides/slide9.xml"/><Relationship Id="rId43" Type="http://schemas.openxmlformats.org/officeDocument/2006/relationships/slide" Target="slides/slide25.xml"/><Relationship Id="rId48" Type="http://schemas.openxmlformats.org/officeDocument/2006/relationships/slide" Target="slides/slide30.xml"/><Relationship Id="rId64" Type="http://schemas.openxmlformats.org/officeDocument/2006/relationships/slide" Target="slides/slide46.xml"/><Relationship Id="rId69" Type="http://schemas.openxmlformats.org/officeDocument/2006/relationships/slide" Target="slides/slide51.xml"/><Relationship Id="rId113" Type="http://schemas.openxmlformats.org/officeDocument/2006/relationships/slide" Target="slides/slide95.xml"/><Relationship Id="rId118" Type="http://schemas.openxmlformats.org/officeDocument/2006/relationships/slide" Target="slides/slide100.xml"/><Relationship Id="rId134" Type="http://schemas.openxmlformats.org/officeDocument/2006/relationships/slide" Target="slides/slide116.xml"/><Relationship Id="rId139" Type="http://schemas.openxmlformats.org/officeDocument/2006/relationships/slide" Target="slides/slide121.xml"/><Relationship Id="rId80" Type="http://schemas.openxmlformats.org/officeDocument/2006/relationships/slide" Target="slides/slide62.xml"/><Relationship Id="rId85" Type="http://schemas.openxmlformats.org/officeDocument/2006/relationships/slide" Target="slides/slide67.xml"/><Relationship Id="rId150" Type="http://schemas.openxmlformats.org/officeDocument/2006/relationships/slide" Target="slides/slide132.xml"/><Relationship Id="rId155" Type="http://schemas.openxmlformats.org/officeDocument/2006/relationships/slide" Target="slides/slide137.xml"/><Relationship Id="rId171" Type="http://schemas.openxmlformats.org/officeDocument/2006/relationships/slide" Target="slides/slide153.xml"/><Relationship Id="rId176" Type="http://schemas.openxmlformats.org/officeDocument/2006/relationships/viewProps" Target="viewProps.xml"/><Relationship Id="rId12" Type="http://schemas.openxmlformats.org/officeDocument/2006/relationships/slideMaster" Target="slideMasters/slideMaster7.xml"/><Relationship Id="rId17" Type="http://schemas.openxmlformats.org/officeDocument/2006/relationships/slideMaster" Target="slideMasters/slideMaster12.xml"/><Relationship Id="rId33" Type="http://schemas.openxmlformats.org/officeDocument/2006/relationships/slide" Target="slides/slide15.xml"/><Relationship Id="rId38" Type="http://schemas.openxmlformats.org/officeDocument/2006/relationships/slide" Target="slides/slide20.xml"/><Relationship Id="rId59" Type="http://schemas.openxmlformats.org/officeDocument/2006/relationships/slide" Target="slides/slide41.xml"/><Relationship Id="rId103" Type="http://schemas.openxmlformats.org/officeDocument/2006/relationships/slide" Target="slides/slide85.xml"/><Relationship Id="rId108" Type="http://schemas.openxmlformats.org/officeDocument/2006/relationships/slide" Target="slides/slide90.xml"/><Relationship Id="rId124" Type="http://schemas.openxmlformats.org/officeDocument/2006/relationships/slide" Target="slides/slide106.xml"/><Relationship Id="rId129" Type="http://schemas.openxmlformats.org/officeDocument/2006/relationships/slide" Target="slides/slide111.xml"/><Relationship Id="rId54" Type="http://schemas.openxmlformats.org/officeDocument/2006/relationships/slide" Target="slides/slide36.xml"/><Relationship Id="rId70" Type="http://schemas.openxmlformats.org/officeDocument/2006/relationships/slide" Target="slides/slide52.xml"/><Relationship Id="rId75" Type="http://schemas.openxmlformats.org/officeDocument/2006/relationships/slide" Target="slides/slide57.xml"/><Relationship Id="rId91" Type="http://schemas.openxmlformats.org/officeDocument/2006/relationships/slide" Target="slides/slide73.xml"/><Relationship Id="rId96" Type="http://schemas.openxmlformats.org/officeDocument/2006/relationships/slide" Target="slides/slide78.xml"/><Relationship Id="rId140" Type="http://schemas.openxmlformats.org/officeDocument/2006/relationships/slide" Target="slides/slide122.xml"/><Relationship Id="rId145" Type="http://schemas.openxmlformats.org/officeDocument/2006/relationships/slide" Target="slides/slide127.xml"/><Relationship Id="rId161" Type="http://schemas.openxmlformats.org/officeDocument/2006/relationships/slide" Target="slides/slide143.xml"/><Relationship Id="rId166" Type="http://schemas.openxmlformats.org/officeDocument/2006/relationships/slide" Target="slides/slide148.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5.xml"/><Relationship Id="rId28" Type="http://schemas.openxmlformats.org/officeDocument/2006/relationships/slide" Target="slides/slide10.xml"/><Relationship Id="rId49" Type="http://schemas.openxmlformats.org/officeDocument/2006/relationships/slide" Target="slides/slide31.xml"/><Relationship Id="rId114" Type="http://schemas.openxmlformats.org/officeDocument/2006/relationships/slide" Target="slides/slide96.xml"/><Relationship Id="rId119" Type="http://schemas.openxmlformats.org/officeDocument/2006/relationships/slide" Target="slides/slide101.xml"/><Relationship Id="rId10" Type="http://schemas.openxmlformats.org/officeDocument/2006/relationships/slideMaster" Target="slideMasters/slideMaster5.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slide" Target="slides/slide42.xml"/><Relationship Id="rId65" Type="http://schemas.openxmlformats.org/officeDocument/2006/relationships/slide" Target="slides/slide47.xml"/><Relationship Id="rId73" Type="http://schemas.openxmlformats.org/officeDocument/2006/relationships/slide" Target="slides/slide55.xml"/><Relationship Id="rId78" Type="http://schemas.openxmlformats.org/officeDocument/2006/relationships/slide" Target="slides/slide60.xml"/><Relationship Id="rId81" Type="http://schemas.openxmlformats.org/officeDocument/2006/relationships/slide" Target="slides/slide63.xml"/><Relationship Id="rId86" Type="http://schemas.openxmlformats.org/officeDocument/2006/relationships/slide" Target="slides/slide68.xml"/><Relationship Id="rId94" Type="http://schemas.openxmlformats.org/officeDocument/2006/relationships/slide" Target="slides/slide76.xml"/><Relationship Id="rId99" Type="http://schemas.openxmlformats.org/officeDocument/2006/relationships/slide" Target="slides/slide81.xml"/><Relationship Id="rId101" Type="http://schemas.openxmlformats.org/officeDocument/2006/relationships/slide" Target="slides/slide83.xml"/><Relationship Id="rId122" Type="http://schemas.openxmlformats.org/officeDocument/2006/relationships/slide" Target="slides/slide104.xml"/><Relationship Id="rId130" Type="http://schemas.openxmlformats.org/officeDocument/2006/relationships/slide" Target="slides/slide112.xml"/><Relationship Id="rId135" Type="http://schemas.openxmlformats.org/officeDocument/2006/relationships/slide" Target="slides/slide117.xml"/><Relationship Id="rId143" Type="http://schemas.openxmlformats.org/officeDocument/2006/relationships/slide" Target="slides/slide125.xml"/><Relationship Id="rId148" Type="http://schemas.openxmlformats.org/officeDocument/2006/relationships/slide" Target="slides/slide130.xml"/><Relationship Id="rId151" Type="http://schemas.openxmlformats.org/officeDocument/2006/relationships/slide" Target="slides/slide133.xml"/><Relationship Id="rId156" Type="http://schemas.openxmlformats.org/officeDocument/2006/relationships/slide" Target="slides/slide138.xml"/><Relationship Id="rId164" Type="http://schemas.openxmlformats.org/officeDocument/2006/relationships/slide" Target="slides/slide146.xml"/><Relationship Id="rId169" Type="http://schemas.openxmlformats.org/officeDocument/2006/relationships/slide" Target="slides/slide151.xml"/><Relationship Id="rId177"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Master" Target="slideMasters/slideMaster4.xml"/><Relationship Id="rId172" Type="http://schemas.openxmlformats.org/officeDocument/2006/relationships/notesMaster" Target="notesMasters/notesMaster1.xml"/><Relationship Id="rId13" Type="http://schemas.openxmlformats.org/officeDocument/2006/relationships/slideMaster" Target="slideMasters/slideMaster8.xml"/><Relationship Id="rId18" Type="http://schemas.openxmlformats.org/officeDocument/2006/relationships/slideMaster" Target="slideMasters/slideMaster13.xml"/><Relationship Id="rId39" Type="http://schemas.openxmlformats.org/officeDocument/2006/relationships/slide" Target="slides/slide21.xml"/><Relationship Id="rId109" Type="http://schemas.openxmlformats.org/officeDocument/2006/relationships/slide" Target="slides/slide91.xml"/><Relationship Id="rId34" Type="http://schemas.openxmlformats.org/officeDocument/2006/relationships/slide" Target="slides/slide16.xml"/><Relationship Id="rId50" Type="http://schemas.openxmlformats.org/officeDocument/2006/relationships/slide" Target="slides/slide32.xml"/><Relationship Id="rId55" Type="http://schemas.openxmlformats.org/officeDocument/2006/relationships/slide" Target="slides/slide37.xml"/><Relationship Id="rId76" Type="http://schemas.openxmlformats.org/officeDocument/2006/relationships/slide" Target="slides/slide58.xml"/><Relationship Id="rId97" Type="http://schemas.openxmlformats.org/officeDocument/2006/relationships/slide" Target="slides/slide79.xml"/><Relationship Id="rId104" Type="http://schemas.openxmlformats.org/officeDocument/2006/relationships/slide" Target="slides/slide86.xml"/><Relationship Id="rId120" Type="http://schemas.openxmlformats.org/officeDocument/2006/relationships/slide" Target="slides/slide102.xml"/><Relationship Id="rId125" Type="http://schemas.openxmlformats.org/officeDocument/2006/relationships/slide" Target="slides/slide107.xml"/><Relationship Id="rId141" Type="http://schemas.openxmlformats.org/officeDocument/2006/relationships/slide" Target="slides/slide123.xml"/><Relationship Id="rId146" Type="http://schemas.openxmlformats.org/officeDocument/2006/relationships/slide" Target="slides/slide128.xml"/><Relationship Id="rId167" Type="http://schemas.openxmlformats.org/officeDocument/2006/relationships/slide" Target="slides/slide149.xml"/><Relationship Id="rId7" Type="http://schemas.openxmlformats.org/officeDocument/2006/relationships/slideMaster" Target="slideMasters/slideMaster2.xml"/><Relationship Id="rId71" Type="http://schemas.openxmlformats.org/officeDocument/2006/relationships/slide" Target="slides/slide53.xml"/><Relationship Id="rId92" Type="http://schemas.openxmlformats.org/officeDocument/2006/relationships/slide" Target="slides/slide74.xml"/><Relationship Id="rId162" Type="http://schemas.openxmlformats.org/officeDocument/2006/relationships/slide" Target="slides/slide144.xml"/><Relationship Id="rId2" Type="http://schemas.openxmlformats.org/officeDocument/2006/relationships/customXml" Target="../customXml/item2.xml"/><Relationship Id="rId29" Type="http://schemas.openxmlformats.org/officeDocument/2006/relationships/slide" Target="slides/slide11.xml"/><Relationship Id="rId24" Type="http://schemas.openxmlformats.org/officeDocument/2006/relationships/slide" Target="slides/slide6.xml"/><Relationship Id="rId40" Type="http://schemas.openxmlformats.org/officeDocument/2006/relationships/slide" Target="slides/slide22.xml"/><Relationship Id="rId45" Type="http://schemas.openxmlformats.org/officeDocument/2006/relationships/slide" Target="slides/slide27.xml"/><Relationship Id="rId66" Type="http://schemas.openxmlformats.org/officeDocument/2006/relationships/slide" Target="slides/slide48.xml"/><Relationship Id="rId87" Type="http://schemas.openxmlformats.org/officeDocument/2006/relationships/slide" Target="slides/slide69.xml"/><Relationship Id="rId110" Type="http://schemas.openxmlformats.org/officeDocument/2006/relationships/slide" Target="slides/slide92.xml"/><Relationship Id="rId115" Type="http://schemas.openxmlformats.org/officeDocument/2006/relationships/slide" Target="slides/slide97.xml"/><Relationship Id="rId131" Type="http://schemas.openxmlformats.org/officeDocument/2006/relationships/slide" Target="slides/slide113.xml"/><Relationship Id="rId136" Type="http://schemas.openxmlformats.org/officeDocument/2006/relationships/slide" Target="slides/slide118.xml"/><Relationship Id="rId157" Type="http://schemas.openxmlformats.org/officeDocument/2006/relationships/slide" Target="slides/slide139.xml"/><Relationship Id="rId178" Type="http://schemas.openxmlformats.org/officeDocument/2006/relationships/tableStyles" Target="tableStyles.xml"/><Relationship Id="rId61" Type="http://schemas.openxmlformats.org/officeDocument/2006/relationships/slide" Target="slides/slide43.xml"/><Relationship Id="rId82" Type="http://schemas.openxmlformats.org/officeDocument/2006/relationships/slide" Target="slides/slide64.xml"/><Relationship Id="rId152" Type="http://schemas.openxmlformats.org/officeDocument/2006/relationships/slide" Target="slides/slide134.xml"/><Relationship Id="rId173" Type="http://schemas.openxmlformats.org/officeDocument/2006/relationships/handoutMaster" Target="handoutMasters/handoutMaster1.xml"/><Relationship Id="rId19" Type="http://schemas.openxmlformats.org/officeDocument/2006/relationships/slide" Target="slides/slide1.xml"/><Relationship Id="rId14" Type="http://schemas.openxmlformats.org/officeDocument/2006/relationships/slideMaster" Target="slideMasters/slideMaster9.xml"/><Relationship Id="rId30" Type="http://schemas.openxmlformats.org/officeDocument/2006/relationships/slide" Target="slides/slide12.xml"/><Relationship Id="rId35" Type="http://schemas.openxmlformats.org/officeDocument/2006/relationships/slide" Target="slides/slide17.xml"/><Relationship Id="rId56" Type="http://schemas.openxmlformats.org/officeDocument/2006/relationships/slide" Target="slides/slide38.xml"/><Relationship Id="rId77" Type="http://schemas.openxmlformats.org/officeDocument/2006/relationships/slide" Target="slides/slide59.xml"/><Relationship Id="rId100" Type="http://schemas.openxmlformats.org/officeDocument/2006/relationships/slide" Target="slides/slide82.xml"/><Relationship Id="rId105" Type="http://schemas.openxmlformats.org/officeDocument/2006/relationships/slide" Target="slides/slide87.xml"/><Relationship Id="rId126" Type="http://schemas.openxmlformats.org/officeDocument/2006/relationships/slide" Target="slides/slide108.xml"/><Relationship Id="rId147" Type="http://schemas.openxmlformats.org/officeDocument/2006/relationships/slide" Target="slides/slide129.xml"/><Relationship Id="rId168" Type="http://schemas.openxmlformats.org/officeDocument/2006/relationships/slide" Target="slides/slide150.xml"/><Relationship Id="rId8" Type="http://schemas.openxmlformats.org/officeDocument/2006/relationships/slideMaster" Target="slideMasters/slideMaster3.xml"/><Relationship Id="rId51" Type="http://schemas.openxmlformats.org/officeDocument/2006/relationships/slide" Target="slides/slide33.xml"/><Relationship Id="rId72" Type="http://schemas.openxmlformats.org/officeDocument/2006/relationships/slide" Target="slides/slide54.xml"/><Relationship Id="rId93" Type="http://schemas.openxmlformats.org/officeDocument/2006/relationships/slide" Target="slides/slide75.xml"/><Relationship Id="rId98" Type="http://schemas.openxmlformats.org/officeDocument/2006/relationships/slide" Target="slides/slide80.xml"/><Relationship Id="rId121" Type="http://schemas.openxmlformats.org/officeDocument/2006/relationships/slide" Target="slides/slide103.xml"/><Relationship Id="rId142" Type="http://schemas.openxmlformats.org/officeDocument/2006/relationships/slide" Target="slides/slide124.xml"/><Relationship Id="rId163" Type="http://schemas.openxmlformats.org/officeDocument/2006/relationships/slide" Target="slides/slide145.xml"/><Relationship Id="rId3" Type="http://schemas.openxmlformats.org/officeDocument/2006/relationships/customXml" Target="../customXml/item3.xml"/><Relationship Id="rId25" Type="http://schemas.openxmlformats.org/officeDocument/2006/relationships/slide" Target="slides/slide7.xml"/><Relationship Id="rId46" Type="http://schemas.openxmlformats.org/officeDocument/2006/relationships/slide" Target="slides/slide28.xml"/><Relationship Id="rId67" Type="http://schemas.openxmlformats.org/officeDocument/2006/relationships/slide" Target="slides/slide49.xml"/><Relationship Id="rId116" Type="http://schemas.openxmlformats.org/officeDocument/2006/relationships/slide" Target="slides/slide98.xml"/><Relationship Id="rId137" Type="http://schemas.openxmlformats.org/officeDocument/2006/relationships/slide" Target="slides/slide119.xml"/><Relationship Id="rId158" Type="http://schemas.openxmlformats.org/officeDocument/2006/relationships/slide" Target="slides/slide140.xml"/><Relationship Id="rId20" Type="http://schemas.openxmlformats.org/officeDocument/2006/relationships/slide" Target="slides/slide2.xml"/><Relationship Id="rId41" Type="http://schemas.openxmlformats.org/officeDocument/2006/relationships/slide" Target="slides/slide23.xml"/><Relationship Id="rId62" Type="http://schemas.openxmlformats.org/officeDocument/2006/relationships/slide" Target="slides/slide44.xml"/><Relationship Id="rId83" Type="http://schemas.openxmlformats.org/officeDocument/2006/relationships/slide" Target="slides/slide65.xml"/><Relationship Id="rId88" Type="http://schemas.openxmlformats.org/officeDocument/2006/relationships/slide" Target="slides/slide70.xml"/><Relationship Id="rId111" Type="http://schemas.openxmlformats.org/officeDocument/2006/relationships/slide" Target="slides/slide93.xml"/><Relationship Id="rId132" Type="http://schemas.openxmlformats.org/officeDocument/2006/relationships/slide" Target="slides/slide114.xml"/><Relationship Id="rId153" Type="http://schemas.openxmlformats.org/officeDocument/2006/relationships/slide" Target="slides/slide135.xml"/><Relationship Id="rId174" Type="http://schemas.openxmlformats.org/officeDocument/2006/relationships/commentAuthors" Target="commentAuthors.xml"/><Relationship Id="rId15" Type="http://schemas.openxmlformats.org/officeDocument/2006/relationships/slideMaster" Target="slideMasters/slideMaster10.xml"/><Relationship Id="rId36" Type="http://schemas.openxmlformats.org/officeDocument/2006/relationships/slide" Target="slides/slide18.xml"/><Relationship Id="rId57" Type="http://schemas.openxmlformats.org/officeDocument/2006/relationships/slide" Target="slides/slide39.xml"/><Relationship Id="rId106" Type="http://schemas.openxmlformats.org/officeDocument/2006/relationships/slide" Target="slides/slide88.xml"/><Relationship Id="rId127" Type="http://schemas.openxmlformats.org/officeDocument/2006/relationships/slide" Target="slides/slide10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92366A-A6DF-4E41-8F44-6C0AFB15D29C}"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2529549A-9AE0-449E-9EF7-DA036CA1B030}">
      <dgm:prSet phldrT="[Text]" custT="1"/>
      <dgm:spPr>
        <a:solidFill>
          <a:schemeClr val="bg1"/>
        </a:solidFill>
      </dgm:spPr>
      <dgm:t>
        <a:bodyPr/>
        <a:lstStyle/>
        <a:p>
          <a:pPr algn="l">
            <a:buFont typeface="Wingdings" panose="05000000000000000000" pitchFamily="2" charset="2"/>
            <a:buNone/>
          </a:pPr>
          <a:r>
            <a:rPr lang="en-US" sz="3600" b="0" i="0" dirty="0">
              <a:solidFill>
                <a:schemeClr val="tx1"/>
              </a:solidFill>
            </a:rPr>
            <a:t>Torch, Caffe</a:t>
          </a:r>
        </a:p>
        <a:p>
          <a:pPr algn="l">
            <a:buFont typeface="Wingdings" panose="05000000000000000000" pitchFamily="2" charset="2"/>
            <a:buChar char="q"/>
          </a:pPr>
          <a:r>
            <a:rPr lang="en-US" sz="3600" b="0" i="0" dirty="0">
              <a:solidFill>
                <a:schemeClr val="tx1"/>
              </a:solidFill>
            </a:rPr>
            <a:t>Manual optimization</a:t>
          </a:r>
        </a:p>
        <a:p>
          <a:pPr algn="l"/>
          <a:r>
            <a:rPr lang="en-US" sz="3600" b="0" i="0" dirty="0">
              <a:solidFill>
                <a:schemeClr val="tx1"/>
              </a:solidFill>
            </a:rPr>
            <a:t>Memory intensive</a:t>
          </a:r>
        </a:p>
      </dgm:t>
    </dgm:pt>
    <dgm:pt modelId="{30AC1C91-E8FA-4640-8B33-DE9B096FB99F}" type="parTrans" cxnId="{F27D2A17-C2F3-4E7D-BD89-DE277FD56539}">
      <dgm:prSet/>
      <dgm:spPr/>
      <dgm:t>
        <a:bodyPr/>
        <a:lstStyle/>
        <a:p>
          <a:endParaRPr lang="en-US"/>
        </a:p>
      </dgm:t>
    </dgm:pt>
    <dgm:pt modelId="{CF56C0CA-C128-4853-8701-3CE2C7AE04F8}" type="sibTrans" cxnId="{F27D2A17-C2F3-4E7D-BD89-DE277FD56539}">
      <dgm:prSet/>
      <dgm:spPr/>
      <dgm:t>
        <a:bodyPr/>
        <a:lstStyle/>
        <a:p>
          <a:endParaRPr lang="en-US"/>
        </a:p>
      </dgm:t>
    </dgm:pt>
    <dgm:pt modelId="{7FFAA918-C237-42B4-9FDC-73DEDBD01E9E}">
      <dgm:prSet phldrT="[Text]" custT="1"/>
      <dgm:spPr>
        <a:solidFill>
          <a:schemeClr val="bg1"/>
        </a:solidFill>
      </dgm:spPr>
      <dgm:t>
        <a:bodyPr/>
        <a:lstStyle/>
        <a:p>
          <a:pPr algn="l">
            <a:buFont typeface="Wingdings" panose="05000000000000000000" pitchFamily="2" charset="2"/>
            <a:buChar char="§"/>
          </a:pPr>
          <a:r>
            <a:rPr lang="en-US" sz="3600" b="0" i="0" dirty="0">
              <a:solidFill>
                <a:schemeClr val="tx1"/>
              </a:solidFill>
            </a:rPr>
            <a:t>CNTK, MXNET, </a:t>
          </a:r>
          <a:r>
            <a:rPr lang="en-US" sz="3600" b="0" i="0" dirty="0" err="1">
              <a:solidFill>
                <a:schemeClr val="tx1"/>
              </a:solidFill>
            </a:rPr>
            <a:t>Theano</a:t>
          </a:r>
          <a:r>
            <a:rPr lang="en-US" sz="3600" b="0" i="0" dirty="0">
              <a:solidFill>
                <a:schemeClr val="tx1"/>
              </a:solidFill>
            </a:rPr>
            <a:t>, </a:t>
          </a:r>
          <a:r>
            <a:rPr lang="en-US" sz="3600" b="0" i="0" dirty="0" err="1">
              <a:solidFill>
                <a:schemeClr val="tx1"/>
              </a:solidFill>
            </a:rPr>
            <a:t>TensorFlow</a:t>
          </a:r>
          <a:endParaRPr lang="en-US" sz="3600" b="0" i="0" dirty="0">
            <a:solidFill>
              <a:schemeClr val="tx1"/>
            </a:solidFill>
          </a:endParaRPr>
        </a:p>
        <a:p>
          <a:pPr algn="l">
            <a:buFont typeface="Wingdings" panose="05000000000000000000" pitchFamily="2" charset="2"/>
            <a:buChar char="§"/>
          </a:pPr>
          <a:r>
            <a:rPr lang="en-US" sz="3600" b="0" i="0" dirty="0">
              <a:solidFill>
                <a:schemeClr val="tx1"/>
              </a:solidFill>
            </a:rPr>
            <a:t>Automatic optimization</a:t>
          </a:r>
        </a:p>
        <a:p>
          <a:pPr algn="l">
            <a:buFont typeface="Wingdings" panose="05000000000000000000" pitchFamily="2" charset="2"/>
            <a:buChar char="§"/>
          </a:pPr>
          <a:r>
            <a:rPr lang="en-US" sz="3600" b="0" i="0" dirty="0">
              <a:solidFill>
                <a:schemeClr val="tx1"/>
              </a:solidFill>
            </a:rPr>
            <a:t>Memory reuse</a:t>
          </a:r>
        </a:p>
      </dgm:t>
    </dgm:pt>
    <dgm:pt modelId="{CC7817F9-223C-4552-B116-7749751F8A53}" type="parTrans" cxnId="{88672E7B-2A3E-478B-BE5F-37A6EBE24B22}">
      <dgm:prSet/>
      <dgm:spPr/>
      <dgm:t>
        <a:bodyPr/>
        <a:lstStyle/>
        <a:p>
          <a:endParaRPr lang="en-US"/>
        </a:p>
      </dgm:t>
    </dgm:pt>
    <dgm:pt modelId="{A487E9F7-8050-4107-80C1-38B36E77BC56}" type="sibTrans" cxnId="{88672E7B-2A3E-478B-BE5F-37A6EBE24B22}">
      <dgm:prSet/>
      <dgm:spPr/>
      <dgm:t>
        <a:bodyPr/>
        <a:lstStyle/>
        <a:p>
          <a:endParaRPr lang="en-US"/>
        </a:p>
      </dgm:t>
    </dgm:pt>
    <dgm:pt modelId="{1E2A8C29-CA0F-4D20-9F58-868385D89514}" type="pres">
      <dgm:prSet presAssocID="{C292366A-A6DF-4E41-8F44-6C0AFB15D29C}" presName="diagram" presStyleCnt="0">
        <dgm:presLayoutVars>
          <dgm:dir/>
          <dgm:resizeHandles val="exact"/>
        </dgm:presLayoutVars>
      </dgm:prSet>
      <dgm:spPr/>
    </dgm:pt>
    <dgm:pt modelId="{15831028-3FB4-4F72-9A67-136CD8E46008}" type="pres">
      <dgm:prSet presAssocID="{2529549A-9AE0-449E-9EF7-DA036CA1B030}" presName="node" presStyleLbl="node1" presStyleIdx="0" presStyleCnt="2" custScaleY="109451" custLinFactNeighborX="-26" custLinFactNeighborY="-12052">
        <dgm:presLayoutVars>
          <dgm:bulletEnabled val="1"/>
        </dgm:presLayoutVars>
      </dgm:prSet>
      <dgm:spPr/>
    </dgm:pt>
    <dgm:pt modelId="{8A75BAD3-3611-4DE4-8A6C-F2CC8F35BCD6}" type="pres">
      <dgm:prSet presAssocID="{CF56C0CA-C128-4853-8701-3CE2C7AE04F8}" presName="sibTrans" presStyleCnt="0"/>
      <dgm:spPr/>
    </dgm:pt>
    <dgm:pt modelId="{68A9F546-7368-4B39-AC22-03B0F6C3C3AF}" type="pres">
      <dgm:prSet presAssocID="{7FFAA918-C237-42B4-9FDC-73DEDBD01E9E}" presName="node" presStyleLbl="node1" presStyleIdx="1" presStyleCnt="2" custScaleY="109339" custLinFactNeighborX="-449" custLinFactNeighborY="-687">
        <dgm:presLayoutVars>
          <dgm:bulletEnabled val="1"/>
        </dgm:presLayoutVars>
      </dgm:prSet>
      <dgm:spPr/>
    </dgm:pt>
  </dgm:ptLst>
  <dgm:cxnLst>
    <dgm:cxn modelId="{0E973F85-ED49-484B-BD28-9B449FC53F88}" type="presOf" srcId="{2529549A-9AE0-449E-9EF7-DA036CA1B030}" destId="{15831028-3FB4-4F72-9A67-136CD8E46008}" srcOrd="0" destOrd="0" presId="urn:microsoft.com/office/officeart/2005/8/layout/default"/>
    <dgm:cxn modelId="{03A8737A-361A-4774-897A-33E47CEF3E91}" type="presOf" srcId="{C292366A-A6DF-4E41-8F44-6C0AFB15D29C}" destId="{1E2A8C29-CA0F-4D20-9F58-868385D89514}" srcOrd="0" destOrd="0" presId="urn:microsoft.com/office/officeart/2005/8/layout/default"/>
    <dgm:cxn modelId="{F27D2A17-C2F3-4E7D-BD89-DE277FD56539}" srcId="{C292366A-A6DF-4E41-8F44-6C0AFB15D29C}" destId="{2529549A-9AE0-449E-9EF7-DA036CA1B030}" srcOrd="0" destOrd="0" parTransId="{30AC1C91-E8FA-4640-8B33-DE9B096FB99F}" sibTransId="{CF56C0CA-C128-4853-8701-3CE2C7AE04F8}"/>
    <dgm:cxn modelId="{731A1744-74AE-4CC7-A2B1-D5FB4A1066E3}" type="presOf" srcId="{7FFAA918-C237-42B4-9FDC-73DEDBD01E9E}" destId="{68A9F546-7368-4B39-AC22-03B0F6C3C3AF}" srcOrd="0" destOrd="0" presId="urn:microsoft.com/office/officeart/2005/8/layout/default"/>
    <dgm:cxn modelId="{88672E7B-2A3E-478B-BE5F-37A6EBE24B22}" srcId="{C292366A-A6DF-4E41-8F44-6C0AFB15D29C}" destId="{7FFAA918-C237-42B4-9FDC-73DEDBD01E9E}" srcOrd="1" destOrd="0" parTransId="{CC7817F9-223C-4552-B116-7749751F8A53}" sibTransId="{A487E9F7-8050-4107-80C1-38B36E77BC56}"/>
    <dgm:cxn modelId="{B49E2686-09A5-4DFD-8D9D-5E2070DA53A8}" type="presParOf" srcId="{1E2A8C29-CA0F-4D20-9F58-868385D89514}" destId="{15831028-3FB4-4F72-9A67-136CD8E46008}" srcOrd="0" destOrd="0" presId="urn:microsoft.com/office/officeart/2005/8/layout/default"/>
    <dgm:cxn modelId="{803AC28B-E444-4E4C-8235-5A059387CADA}" type="presParOf" srcId="{1E2A8C29-CA0F-4D20-9F58-868385D89514}" destId="{8A75BAD3-3611-4DE4-8A6C-F2CC8F35BCD6}" srcOrd="1" destOrd="0" presId="urn:microsoft.com/office/officeart/2005/8/layout/default"/>
    <dgm:cxn modelId="{8137DDA8-1790-40A2-9A69-9B6472064B5D}" type="presParOf" srcId="{1E2A8C29-CA0F-4D20-9F58-868385D89514}" destId="{68A9F546-7368-4B39-AC22-03B0F6C3C3AF}"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831028-3FB4-4F72-9A67-136CD8E46008}">
      <dsp:nvSpPr>
        <dsp:cNvPr id="0" name=""/>
        <dsp:cNvSpPr/>
      </dsp:nvSpPr>
      <dsp:spPr>
        <a:xfrm>
          <a:off x="5373" y="0"/>
          <a:ext cx="5000316" cy="3283737"/>
        </a:xfrm>
        <a:prstGeom prst="rect">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Font typeface="Wingdings" panose="05000000000000000000" pitchFamily="2" charset="2"/>
            <a:buNone/>
          </a:pPr>
          <a:r>
            <a:rPr lang="en-US" sz="3600" b="0" i="0" kern="1200" dirty="0">
              <a:solidFill>
                <a:schemeClr val="tx1"/>
              </a:solidFill>
            </a:rPr>
            <a:t>Torch, Caffe</a:t>
          </a:r>
        </a:p>
        <a:p>
          <a:pPr marL="0" lvl="0" indent="0" algn="l" defTabSz="1600200">
            <a:lnSpc>
              <a:spcPct val="90000"/>
            </a:lnSpc>
            <a:spcBef>
              <a:spcPct val="0"/>
            </a:spcBef>
            <a:spcAft>
              <a:spcPct val="35000"/>
            </a:spcAft>
            <a:buFont typeface="Wingdings" panose="05000000000000000000" pitchFamily="2" charset="2"/>
            <a:buNone/>
          </a:pPr>
          <a:r>
            <a:rPr lang="en-US" sz="3600" b="0" i="0" kern="1200" dirty="0">
              <a:solidFill>
                <a:schemeClr val="tx1"/>
              </a:solidFill>
            </a:rPr>
            <a:t>Manual optimization</a:t>
          </a:r>
        </a:p>
        <a:p>
          <a:pPr marL="0" lvl="0" indent="0" algn="l" defTabSz="1600200">
            <a:lnSpc>
              <a:spcPct val="90000"/>
            </a:lnSpc>
            <a:spcBef>
              <a:spcPct val="0"/>
            </a:spcBef>
            <a:spcAft>
              <a:spcPct val="35000"/>
            </a:spcAft>
            <a:buNone/>
          </a:pPr>
          <a:r>
            <a:rPr lang="en-US" sz="3600" b="0" i="0" kern="1200" dirty="0">
              <a:solidFill>
                <a:schemeClr val="tx1"/>
              </a:solidFill>
            </a:rPr>
            <a:t>Memory intensive</a:t>
          </a:r>
        </a:p>
      </dsp:txBody>
      <dsp:txXfrm>
        <a:off x="5373" y="0"/>
        <a:ext cx="5000316" cy="3283737"/>
      </dsp:txXfrm>
    </dsp:sp>
    <dsp:sp modelId="{68A9F546-7368-4B39-AC22-03B0F6C3C3AF}">
      <dsp:nvSpPr>
        <dsp:cNvPr id="0" name=""/>
        <dsp:cNvSpPr/>
      </dsp:nvSpPr>
      <dsp:spPr>
        <a:xfrm>
          <a:off x="5484570" y="0"/>
          <a:ext cx="5000316" cy="3280377"/>
        </a:xfrm>
        <a:prstGeom prst="rect">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Font typeface="Wingdings" panose="05000000000000000000" pitchFamily="2" charset="2"/>
            <a:buNone/>
          </a:pPr>
          <a:r>
            <a:rPr lang="en-US" sz="3600" b="0" i="0" kern="1200" dirty="0">
              <a:solidFill>
                <a:schemeClr val="tx1"/>
              </a:solidFill>
            </a:rPr>
            <a:t>CNTK, MXNET, </a:t>
          </a:r>
          <a:r>
            <a:rPr lang="en-US" sz="3600" b="0" i="0" kern="1200" dirty="0" err="1">
              <a:solidFill>
                <a:schemeClr val="tx1"/>
              </a:solidFill>
            </a:rPr>
            <a:t>Theano</a:t>
          </a:r>
          <a:r>
            <a:rPr lang="en-US" sz="3600" b="0" i="0" kern="1200" dirty="0">
              <a:solidFill>
                <a:schemeClr val="tx1"/>
              </a:solidFill>
            </a:rPr>
            <a:t>, </a:t>
          </a:r>
          <a:r>
            <a:rPr lang="en-US" sz="3600" b="0" i="0" kern="1200" dirty="0" err="1">
              <a:solidFill>
                <a:schemeClr val="tx1"/>
              </a:solidFill>
            </a:rPr>
            <a:t>TensorFlow</a:t>
          </a:r>
          <a:endParaRPr lang="en-US" sz="3600" b="0" i="0" kern="1200" dirty="0">
            <a:solidFill>
              <a:schemeClr val="tx1"/>
            </a:solidFill>
          </a:endParaRPr>
        </a:p>
        <a:p>
          <a:pPr marL="0" lvl="0" indent="0" algn="l" defTabSz="1600200">
            <a:lnSpc>
              <a:spcPct val="90000"/>
            </a:lnSpc>
            <a:spcBef>
              <a:spcPct val="0"/>
            </a:spcBef>
            <a:spcAft>
              <a:spcPct val="35000"/>
            </a:spcAft>
            <a:buFont typeface="Wingdings" panose="05000000000000000000" pitchFamily="2" charset="2"/>
            <a:buNone/>
          </a:pPr>
          <a:r>
            <a:rPr lang="en-US" sz="3600" b="0" i="0" kern="1200" dirty="0">
              <a:solidFill>
                <a:schemeClr val="tx1"/>
              </a:solidFill>
            </a:rPr>
            <a:t>Automatic optimization</a:t>
          </a:r>
        </a:p>
        <a:p>
          <a:pPr marL="0" lvl="0" indent="0" algn="l" defTabSz="1600200">
            <a:lnSpc>
              <a:spcPct val="90000"/>
            </a:lnSpc>
            <a:spcBef>
              <a:spcPct val="0"/>
            </a:spcBef>
            <a:spcAft>
              <a:spcPct val="35000"/>
            </a:spcAft>
            <a:buFont typeface="Wingdings" panose="05000000000000000000" pitchFamily="2" charset="2"/>
            <a:buNone/>
          </a:pPr>
          <a:r>
            <a:rPr lang="en-US" sz="3600" b="0" i="0" kern="1200" dirty="0">
              <a:solidFill>
                <a:schemeClr val="tx1"/>
              </a:solidFill>
            </a:rPr>
            <a:t>Memory reuse</a:t>
          </a:r>
        </a:p>
      </dsp:txBody>
      <dsp:txXfrm>
        <a:off x="5484570" y="0"/>
        <a:ext cx="5000316" cy="328037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28440" cy="351737"/>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5265809" y="1"/>
            <a:ext cx="4028440" cy="351737"/>
          </a:xfrm>
          <a:prstGeom prst="rect">
            <a:avLst/>
          </a:prstGeom>
        </p:spPr>
        <p:txBody>
          <a:bodyPr vert="horz" lIns="93177" tIns="46589" rIns="93177" bIns="46589" rtlCol="0"/>
          <a:lstStyle>
            <a:lvl1pPr algn="r">
              <a:defRPr sz="1200"/>
            </a:lvl1pPr>
          </a:lstStyle>
          <a:p>
            <a:fld id="{CFE7E281-03E3-4064-88EE-F61166785759}" type="datetimeFigureOut">
              <a:rPr lang="en-US" smtClean="0"/>
              <a:t>12/13/2016</a:t>
            </a:fld>
            <a:endParaRPr lang="en-US"/>
          </a:p>
        </p:txBody>
      </p:sp>
      <p:sp>
        <p:nvSpPr>
          <p:cNvPr id="4" name="Footer Placeholder 3"/>
          <p:cNvSpPr>
            <a:spLocks noGrp="1"/>
          </p:cNvSpPr>
          <p:nvPr>
            <p:ph type="ftr" sz="quarter" idx="2"/>
          </p:nvPr>
        </p:nvSpPr>
        <p:spPr>
          <a:xfrm>
            <a:off x="0" y="6658664"/>
            <a:ext cx="4028440" cy="351736"/>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5265809" y="6658664"/>
            <a:ext cx="4028440" cy="351736"/>
          </a:xfrm>
          <a:prstGeom prst="rect">
            <a:avLst/>
          </a:prstGeom>
        </p:spPr>
        <p:txBody>
          <a:bodyPr vert="horz" lIns="93177" tIns="46589" rIns="93177" bIns="46589" rtlCol="0" anchor="b"/>
          <a:lstStyle>
            <a:lvl1pPr algn="r">
              <a:defRPr sz="1200"/>
            </a:lvl1pPr>
          </a:lstStyle>
          <a:p>
            <a:fld id="{186FCDB1-2AC3-4B67-B82C-9B6838AF5E25}" type="slidenum">
              <a:rPr lang="en-US" smtClean="0"/>
              <a:t>‹#›</a:t>
            </a:fld>
            <a:endParaRPr lang="en-US"/>
          </a:p>
        </p:txBody>
      </p:sp>
    </p:spTree>
    <p:extLst>
      <p:ext uri="{BB962C8B-B14F-4D97-AF65-F5344CB8AC3E}">
        <p14:creationId xmlns:p14="http://schemas.microsoft.com/office/powerpoint/2010/main" val="19651531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28440" cy="351737"/>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1"/>
            <a:ext cx="4028440" cy="351737"/>
          </a:xfrm>
          <a:prstGeom prst="rect">
            <a:avLst/>
          </a:prstGeom>
        </p:spPr>
        <p:txBody>
          <a:bodyPr vert="horz" lIns="93177" tIns="46589" rIns="93177" bIns="46589" rtlCol="0"/>
          <a:lstStyle>
            <a:lvl1pPr algn="r">
              <a:defRPr sz="1200"/>
            </a:lvl1pPr>
          </a:lstStyle>
          <a:p>
            <a:fld id="{88E60144-BE00-4399-8A60-AAA6B0413483}" type="datetimeFigureOut">
              <a:rPr lang="en-US" smtClean="0"/>
              <a:t>12/13/2016</a:t>
            </a:fld>
            <a:endParaRPr lang="en-US"/>
          </a:p>
        </p:txBody>
      </p:sp>
      <p:sp>
        <p:nvSpPr>
          <p:cNvPr id="4" name="Slide Image Placeholder 3"/>
          <p:cNvSpPr>
            <a:spLocks noGrp="1" noRot="1" noChangeAspect="1"/>
          </p:cNvSpPr>
          <p:nvPr>
            <p:ph type="sldImg" idx="2"/>
          </p:nvPr>
        </p:nvSpPr>
        <p:spPr>
          <a:xfrm>
            <a:off x="2546350" y="876300"/>
            <a:ext cx="4203700" cy="2365375"/>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73754"/>
            <a:ext cx="7437120" cy="2760346"/>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8664"/>
            <a:ext cx="4028440" cy="351736"/>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1736"/>
          </a:xfrm>
          <a:prstGeom prst="rect">
            <a:avLst/>
          </a:prstGeom>
        </p:spPr>
        <p:txBody>
          <a:bodyPr vert="horz" lIns="93177" tIns="46589" rIns="93177" bIns="46589" rtlCol="0" anchor="b"/>
          <a:lstStyle>
            <a:lvl1pPr algn="r">
              <a:defRPr sz="1200"/>
            </a:lvl1pPr>
          </a:lstStyle>
          <a:p>
            <a:fld id="{87919243-CEB9-4BA2-A1AC-6985EA447281}" type="slidenum">
              <a:rPr lang="en-US" smtClean="0"/>
              <a:t>‹#›</a:t>
            </a:fld>
            <a:endParaRPr lang="en-US"/>
          </a:p>
        </p:txBody>
      </p:sp>
    </p:spTree>
    <p:extLst>
      <p:ext uri="{BB962C8B-B14F-4D97-AF65-F5344CB8AC3E}">
        <p14:creationId xmlns:p14="http://schemas.microsoft.com/office/powerpoint/2010/main" val="8865769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19243-CEB9-4BA2-A1AC-6985EA447281}" type="slidenum">
              <a:rPr lang="en-US" smtClean="0"/>
              <a:t>1</a:t>
            </a:fld>
            <a:endParaRPr lang="en-US"/>
          </a:p>
        </p:txBody>
      </p:sp>
    </p:spTree>
    <p:extLst>
      <p:ext uri="{BB962C8B-B14F-4D97-AF65-F5344CB8AC3E}">
        <p14:creationId xmlns:p14="http://schemas.microsoft.com/office/powerpoint/2010/main" val="3917590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Times New Roman" panose="02020603050405020304" pitchFamily="18" charset="0"/>
              <a:cs typeface="Arial" panose="020B0604020202020204" pitchFamily="34" charset="0"/>
            </a:endParaRPr>
          </a:p>
        </p:txBody>
      </p:sp>
      <p:sp>
        <p:nvSpPr>
          <p:cNvPr id="706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30000"/>
              </a:spcBef>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30000"/>
              </a:spcBef>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30000"/>
              </a:spcBef>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30000"/>
              </a:spcBef>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pPr>
            <a:fld id="{CE5B0465-0178-45AB-8106-5C45DF67798D}" type="slidenum">
              <a:rPr lang="en-US" altLang="en-US"/>
              <a:pPr eaLnBrk="1" hangingPunct="1">
                <a:spcBef>
                  <a:spcPct val="0"/>
                </a:spcBef>
              </a:pPr>
              <a:t>38</a:t>
            </a:fld>
            <a:endParaRPr lang="en-US" altLang="en-US"/>
          </a:p>
        </p:txBody>
      </p:sp>
    </p:spTree>
    <p:extLst>
      <p:ext uri="{BB962C8B-B14F-4D97-AF65-F5344CB8AC3E}">
        <p14:creationId xmlns:p14="http://schemas.microsoft.com/office/powerpoint/2010/main" val="16259078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Times New Roman" panose="02020603050405020304" pitchFamily="18" charset="0"/>
              <a:cs typeface="Arial" panose="020B0604020202020204" pitchFamily="34" charset="0"/>
            </a:endParaRPr>
          </a:p>
        </p:txBody>
      </p:sp>
      <p:sp>
        <p:nvSpPr>
          <p:cNvPr id="716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30000"/>
              </a:spcBef>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30000"/>
              </a:spcBef>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30000"/>
              </a:spcBef>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30000"/>
              </a:spcBef>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pPr>
            <a:fld id="{9FCE2CA7-32CA-4F98-A5A1-1E5D55D791D3}" type="slidenum">
              <a:rPr lang="en-US" altLang="en-US"/>
              <a:pPr eaLnBrk="1" hangingPunct="1">
                <a:spcBef>
                  <a:spcPct val="0"/>
                </a:spcBef>
              </a:pPr>
              <a:t>39</a:t>
            </a:fld>
            <a:endParaRPr lang="en-US" altLang="en-US"/>
          </a:p>
        </p:txBody>
      </p:sp>
    </p:spTree>
    <p:extLst>
      <p:ext uri="{BB962C8B-B14F-4D97-AF65-F5344CB8AC3E}">
        <p14:creationId xmlns:p14="http://schemas.microsoft.com/office/powerpoint/2010/main" val="1645719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Times New Roman" panose="02020603050405020304" pitchFamily="18" charset="0"/>
              <a:cs typeface="Arial" panose="020B0604020202020204" pitchFamily="34" charset="0"/>
            </a:endParaRPr>
          </a:p>
        </p:txBody>
      </p:sp>
      <p:sp>
        <p:nvSpPr>
          <p:cNvPr id="727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30000"/>
              </a:spcBef>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30000"/>
              </a:spcBef>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30000"/>
              </a:spcBef>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30000"/>
              </a:spcBef>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pPr>
            <a:fld id="{99944457-0A5E-4D0E-B920-5E6AD827B23F}" type="slidenum">
              <a:rPr lang="en-US" altLang="en-US"/>
              <a:pPr eaLnBrk="1" hangingPunct="1">
                <a:spcBef>
                  <a:spcPct val="0"/>
                </a:spcBef>
              </a:pPr>
              <a:t>40</a:t>
            </a:fld>
            <a:endParaRPr lang="en-US" altLang="en-US"/>
          </a:p>
        </p:txBody>
      </p:sp>
    </p:spTree>
    <p:extLst>
      <p:ext uri="{BB962C8B-B14F-4D97-AF65-F5344CB8AC3E}">
        <p14:creationId xmlns:p14="http://schemas.microsoft.com/office/powerpoint/2010/main" val="1648521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Times New Roman" panose="02020603050405020304" pitchFamily="18" charset="0"/>
              <a:cs typeface="Arial" panose="020B0604020202020204" pitchFamily="34" charset="0"/>
            </a:endParaRPr>
          </a:p>
        </p:txBody>
      </p:sp>
      <p:sp>
        <p:nvSpPr>
          <p:cNvPr id="737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30000"/>
              </a:spcBef>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30000"/>
              </a:spcBef>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30000"/>
              </a:spcBef>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30000"/>
              </a:spcBef>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pPr>
            <a:fld id="{A86DC5AB-2D56-48D5-B475-FAFBA031A585}" type="slidenum">
              <a:rPr lang="en-US" altLang="en-US"/>
              <a:pPr eaLnBrk="1" hangingPunct="1">
                <a:spcBef>
                  <a:spcPct val="0"/>
                </a:spcBef>
              </a:pPr>
              <a:t>41</a:t>
            </a:fld>
            <a:endParaRPr lang="en-US" altLang="en-US"/>
          </a:p>
        </p:txBody>
      </p:sp>
    </p:spTree>
    <p:extLst>
      <p:ext uri="{BB962C8B-B14F-4D97-AF65-F5344CB8AC3E}">
        <p14:creationId xmlns:p14="http://schemas.microsoft.com/office/powerpoint/2010/main" val="902126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Times New Roman" panose="02020603050405020304" pitchFamily="18" charset="0"/>
              <a:cs typeface="Arial" panose="020B0604020202020204" pitchFamily="34" charset="0"/>
            </a:endParaRPr>
          </a:p>
        </p:txBody>
      </p:sp>
      <p:sp>
        <p:nvSpPr>
          <p:cNvPr id="747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30000"/>
              </a:spcBef>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30000"/>
              </a:spcBef>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30000"/>
              </a:spcBef>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30000"/>
              </a:spcBef>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pPr>
            <a:fld id="{55AE5A56-85A8-419D-9884-B5077B116481}" type="slidenum">
              <a:rPr lang="en-US" altLang="en-US"/>
              <a:pPr eaLnBrk="1" hangingPunct="1">
                <a:spcBef>
                  <a:spcPct val="0"/>
                </a:spcBef>
              </a:pPr>
              <a:t>42</a:t>
            </a:fld>
            <a:endParaRPr lang="en-US" altLang="en-US"/>
          </a:p>
        </p:txBody>
      </p:sp>
    </p:spTree>
    <p:extLst>
      <p:ext uri="{BB962C8B-B14F-4D97-AF65-F5344CB8AC3E}">
        <p14:creationId xmlns:p14="http://schemas.microsoft.com/office/powerpoint/2010/main" val="2929402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757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Times New Roman" panose="02020603050405020304" pitchFamily="18" charset="0"/>
              <a:cs typeface="Arial" panose="020B0604020202020204" pitchFamily="34" charset="0"/>
            </a:endParaRPr>
          </a:p>
        </p:txBody>
      </p:sp>
      <p:sp>
        <p:nvSpPr>
          <p:cNvPr id="757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30000"/>
              </a:spcBef>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30000"/>
              </a:spcBef>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30000"/>
              </a:spcBef>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30000"/>
              </a:spcBef>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pPr>
            <a:fld id="{D1BC53FA-377B-4070-9A82-8B10AFC65C68}" type="slidenum">
              <a:rPr lang="en-US" altLang="en-US"/>
              <a:pPr eaLnBrk="1" hangingPunct="1">
                <a:spcBef>
                  <a:spcPct val="0"/>
                </a:spcBef>
              </a:pPr>
              <a:t>43</a:t>
            </a:fld>
            <a:endParaRPr lang="en-US" altLang="en-US"/>
          </a:p>
        </p:txBody>
      </p:sp>
    </p:spTree>
    <p:extLst>
      <p:ext uri="{BB962C8B-B14F-4D97-AF65-F5344CB8AC3E}">
        <p14:creationId xmlns:p14="http://schemas.microsoft.com/office/powerpoint/2010/main" val="30062571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Times New Roman" panose="02020603050405020304" pitchFamily="18" charset="0"/>
              <a:cs typeface="Arial" panose="020B0604020202020204" pitchFamily="34" charset="0"/>
            </a:endParaRPr>
          </a:p>
        </p:txBody>
      </p:sp>
      <p:sp>
        <p:nvSpPr>
          <p:cNvPr id="768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30000"/>
              </a:spcBef>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30000"/>
              </a:spcBef>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30000"/>
              </a:spcBef>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30000"/>
              </a:spcBef>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pPr>
            <a:fld id="{8A369A14-1DC2-4529-AAFB-78C1D6B2B54C}" type="slidenum">
              <a:rPr lang="en-US" altLang="en-US"/>
              <a:pPr eaLnBrk="1" hangingPunct="1">
                <a:spcBef>
                  <a:spcPct val="0"/>
                </a:spcBef>
              </a:pPr>
              <a:t>44</a:t>
            </a:fld>
            <a:endParaRPr lang="en-US" altLang="en-US"/>
          </a:p>
        </p:txBody>
      </p:sp>
    </p:spTree>
    <p:extLst>
      <p:ext uri="{BB962C8B-B14F-4D97-AF65-F5344CB8AC3E}">
        <p14:creationId xmlns:p14="http://schemas.microsoft.com/office/powerpoint/2010/main" val="26019178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F548AE-2084-4E0F-9FA4-184CFA97E6E0}" type="slidenum">
              <a:rPr lang="en-US" smtClean="0"/>
              <a:t>63</a:t>
            </a:fld>
            <a:endParaRPr lang="en-US" dirty="0"/>
          </a:p>
        </p:txBody>
      </p:sp>
    </p:spTree>
    <p:extLst>
      <p:ext uri="{BB962C8B-B14F-4D97-AF65-F5344CB8AC3E}">
        <p14:creationId xmlns:p14="http://schemas.microsoft.com/office/powerpoint/2010/main" val="10073402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kern="1200" dirty="0">
                <a:solidFill>
                  <a:schemeClr val="tx1"/>
                </a:solidFill>
                <a:effectLst/>
                <a:latin typeface="+mn-lt"/>
                <a:ea typeface="+mn-ea"/>
                <a:cs typeface="+mn-cs"/>
              </a:rPr>
              <a:t>In</a:t>
            </a:r>
            <a:r>
              <a:rPr lang="en-US" sz="1200" b="0" i="0" kern="1200" baseline="0" dirty="0">
                <a:solidFill>
                  <a:schemeClr val="tx1"/>
                </a:solidFill>
                <a:effectLst/>
                <a:latin typeface="+mn-lt"/>
                <a:ea typeface="+mn-ea"/>
                <a:cs typeface="+mn-cs"/>
              </a:rPr>
              <a:t> a</a:t>
            </a:r>
            <a:r>
              <a:rPr lang="en-US" sz="1200" b="0" i="0" kern="1200" dirty="0">
                <a:solidFill>
                  <a:schemeClr val="tx1"/>
                </a:solidFill>
                <a:effectLst/>
                <a:latin typeface="+mn-lt"/>
                <a:ea typeface="+mn-ea"/>
                <a:cs typeface="+mn-cs"/>
              </a:rPr>
              <a:t> non-symbolic</a:t>
            </a:r>
            <a:r>
              <a:rPr lang="en-US" sz="1200" b="0" i="0" kern="1200" baseline="0" dirty="0">
                <a:solidFill>
                  <a:schemeClr val="tx1"/>
                </a:solidFill>
                <a:effectLst/>
                <a:latin typeface="+mn-lt"/>
                <a:ea typeface="+mn-ea"/>
                <a:cs typeface="+mn-cs"/>
              </a:rPr>
              <a:t> or imperative framework, a program is </a:t>
            </a:r>
            <a:r>
              <a:rPr lang="en-US" sz="1200" b="0" i="0" kern="1200" dirty="0">
                <a:solidFill>
                  <a:schemeClr val="tx1"/>
                </a:solidFill>
                <a:effectLst/>
                <a:latin typeface="+mn-lt"/>
                <a:ea typeface="+mn-ea"/>
                <a:cs typeface="+mn-cs"/>
              </a:rPr>
              <a:t>executed in a given order</a:t>
            </a:r>
            <a:endParaRPr lang="en-US" dirty="0"/>
          </a:p>
          <a:p>
            <a:pPr marL="228600" indent="-228600">
              <a:buFont typeface="+mj-lt"/>
              <a:buAutoNum type="arabicPeriod"/>
            </a:pPr>
            <a:endParaRPr lang="en-US" dirty="0"/>
          </a:p>
          <a:p>
            <a:pPr marL="228600" indent="-228600">
              <a:buFont typeface="+mj-lt"/>
              <a:buAutoNum type="arabicPeriod"/>
            </a:pPr>
            <a:r>
              <a:rPr lang="en-US" dirty="0"/>
              <a:t>A</a:t>
            </a:r>
            <a:r>
              <a:rPr lang="en-US" sz="1200" b="0" i="0" kern="1200" dirty="0">
                <a:solidFill>
                  <a:schemeClr val="tx1"/>
                </a:solidFill>
                <a:effectLst/>
                <a:latin typeface="+mn-lt"/>
                <a:ea typeface="+mn-ea"/>
                <a:cs typeface="+mn-cs"/>
              </a:rPr>
              <a:t> symbolic framework</a:t>
            </a:r>
            <a:r>
              <a:rPr lang="en-US" sz="1200" b="0" i="0" kern="1200" baseline="0" dirty="0">
                <a:solidFill>
                  <a:schemeClr val="tx1"/>
                </a:solidFill>
                <a:effectLst/>
                <a:latin typeface="+mn-lt"/>
                <a:ea typeface="+mn-ea"/>
                <a:cs typeface="+mn-cs"/>
              </a:rPr>
              <a:t> is a tensor </a:t>
            </a:r>
            <a:r>
              <a:rPr lang="en-US" sz="1200" b="0" i="0" kern="1200" dirty="0">
                <a:solidFill>
                  <a:schemeClr val="tx1"/>
                </a:solidFill>
                <a:effectLst/>
                <a:latin typeface="+mn-lt"/>
                <a:ea typeface="+mn-ea"/>
                <a:cs typeface="+mn-cs"/>
              </a:rPr>
              <a:t>graph of vector operations, such as matrix add/multiply or convolution</a:t>
            </a:r>
          </a:p>
          <a:p>
            <a:pPr marL="228600" indent="-228600">
              <a:buFont typeface="+mj-lt"/>
              <a:buAutoNum type="arabicPeriod"/>
            </a:pPr>
            <a:endParaRPr lang="en-US" sz="1200" b="0" i="0" kern="1200" dirty="0">
              <a:solidFill>
                <a:schemeClr val="tx1"/>
              </a:solidFill>
              <a:effectLst/>
              <a:latin typeface="+mn-lt"/>
              <a:ea typeface="+mn-ea"/>
              <a:cs typeface="+mn-cs"/>
            </a:endParaRPr>
          </a:p>
          <a:p>
            <a:pPr marL="228600" indent="-228600">
              <a:buFont typeface="+mj-lt"/>
              <a:buAutoNum type="arabicPeriod"/>
            </a:pPr>
            <a:r>
              <a:rPr lang="en-US" sz="1200" b="0" i="0" kern="1200" dirty="0">
                <a:solidFill>
                  <a:schemeClr val="tx1"/>
                </a:solidFill>
                <a:effectLst/>
                <a:latin typeface="+mn-lt"/>
                <a:ea typeface="+mn-ea"/>
                <a:cs typeface="+mn-cs"/>
              </a:rPr>
              <a:t>It allows users to invent new complex layer types without implementing them in a low-level language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12/13/2016 9:13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995646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F548AE-2084-4E0F-9FA4-184CFA97E6E0}" type="slidenum">
              <a:rPr lang="en-US" smtClean="0"/>
              <a:t>65</a:t>
            </a:fld>
            <a:endParaRPr lang="en-US" dirty="0"/>
          </a:p>
        </p:txBody>
      </p:sp>
    </p:spTree>
    <p:extLst>
      <p:ext uri="{BB962C8B-B14F-4D97-AF65-F5344CB8AC3E}">
        <p14:creationId xmlns:p14="http://schemas.microsoft.com/office/powerpoint/2010/main" val="832948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12/13/2016 9:13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8128553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F548AE-2084-4E0F-9FA4-184CFA97E6E0}" type="slidenum">
              <a:rPr lang="en-US" smtClean="0"/>
              <a:t>66</a:t>
            </a:fld>
            <a:endParaRPr lang="en-US" dirty="0"/>
          </a:p>
        </p:txBody>
      </p:sp>
    </p:spTree>
    <p:extLst>
      <p:ext uri="{BB962C8B-B14F-4D97-AF65-F5344CB8AC3E}">
        <p14:creationId xmlns:p14="http://schemas.microsoft.com/office/powerpoint/2010/main" val="18103848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1200" dirty="0">
                <a:solidFill>
                  <a:srgbClr val="C84D5F"/>
                </a:solidFill>
              </a:rPr>
              <a:t>Big breakthrough in 2006 by Hinton et al.</a:t>
            </a:r>
          </a:p>
          <a:p>
            <a:pPr marL="342900" indent="-342900">
              <a:buFont typeface="Arial" panose="020B0604020202020204" pitchFamily="34" charset="0"/>
              <a:buChar char="•"/>
            </a:pPr>
            <a:r>
              <a:rPr lang="en-US" sz="1200" dirty="0">
                <a:solidFill>
                  <a:srgbClr val="C84D5F"/>
                </a:solidFill>
              </a:rPr>
              <a:t>Use a network with symmetric weights called a restricted Boltzmann machine.</a:t>
            </a:r>
          </a:p>
          <a:p>
            <a:endParaRPr lang="en-US" dirty="0"/>
          </a:p>
        </p:txBody>
      </p:sp>
      <p:sp>
        <p:nvSpPr>
          <p:cNvPr id="4" name="Slide Number Placeholder 3"/>
          <p:cNvSpPr>
            <a:spLocks noGrp="1"/>
          </p:cNvSpPr>
          <p:nvPr>
            <p:ph type="sldNum" sz="quarter" idx="10"/>
          </p:nvPr>
        </p:nvSpPr>
        <p:spPr/>
        <p:txBody>
          <a:bodyPr/>
          <a:lstStyle/>
          <a:p>
            <a:fld id="{AFF548AE-2084-4E0F-9FA4-184CFA97E6E0}" type="slidenum">
              <a:rPr lang="en-US" smtClean="0"/>
              <a:t>67</a:t>
            </a:fld>
            <a:endParaRPr lang="en-US" dirty="0"/>
          </a:p>
        </p:txBody>
      </p:sp>
    </p:spTree>
    <p:extLst>
      <p:ext uri="{BB962C8B-B14F-4D97-AF65-F5344CB8AC3E}">
        <p14:creationId xmlns:p14="http://schemas.microsoft.com/office/powerpoint/2010/main" val="15686379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b="1" dirty="0"/>
              <a:t>DBN</a:t>
            </a:r>
            <a:r>
              <a:rPr lang="en-US" sz="1200" dirty="0"/>
              <a:t>:</a:t>
            </a:r>
          </a:p>
          <a:p>
            <a:pPr marL="0" indent="0">
              <a:buFont typeface="+mj-lt"/>
              <a:buNone/>
            </a:pPr>
            <a:endParaRPr lang="en-US" sz="1200" dirty="0"/>
          </a:p>
          <a:p>
            <a:pPr marL="228600" indent="-228600">
              <a:buFont typeface="+mj-lt"/>
              <a:buAutoNum type="arabicPeriod"/>
            </a:pPr>
            <a:r>
              <a:rPr lang="en-US" sz="1200" dirty="0"/>
              <a:t>A model by Hinton et al.</a:t>
            </a:r>
          </a:p>
          <a:p>
            <a:pPr marL="228600" indent="-228600">
              <a:buFont typeface="+mj-lt"/>
              <a:buAutoNum type="arabicPeriod"/>
            </a:pPr>
            <a:endParaRPr lang="en-US" sz="1200" dirty="0"/>
          </a:p>
          <a:p>
            <a:pPr marL="228600" indent="-228600">
              <a:buFont typeface="+mj-lt"/>
              <a:buAutoNum type="arabicPeriod"/>
            </a:pPr>
            <a:r>
              <a:rPr lang="en-US" sz="1200" b="0" i="0" kern="1200" dirty="0">
                <a:solidFill>
                  <a:schemeClr val="tx1"/>
                </a:solidFill>
                <a:effectLst/>
                <a:latin typeface="+mn-lt"/>
                <a:ea typeface="+mn-ea"/>
                <a:cs typeface="+mn-cs"/>
              </a:rPr>
              <a:t>RBMs can be stacked and trained in a greedy manner to form so-called Deep Belief Networks </a:t>
            </a:r>
          </a:p>
          <a:p>
            <a:pPr marL="228600" indent="-228600">
              <a:buFont typeface="+mj-lt"/>
              <a:buAutoNum type="arabicPeriod"/>
            </a:pPr>
            <a:endParaRPr lang="en-US" sz="1200" b="0" i="0" kern="1200" dirty="0">
              <a:solidFill>
                <a:schemeClr val="tx1"/>
              </a:solidFill>
              <a:effectLst/>
              <a:latin typeface="+mn-lt"/>
              <a:ea typeface="+mn-ea"/>
              <a:cs typeface="+mn-cs"/>
            </a:endParaRPr>
          </a:p>
          <a:p>
            <a:pPr marL="228600" indent="-228600">
              <a:buFont typeface="+mj-lt"/>
              <a:buAutoNum type="arabicPeriod"/>
            </a:pPr>
            <a:r>
              <a:rPr lang="en-US" sz="1200" b="0" i="0" kern="1200" dirty="0">
                <a:solidFill>
                  <a:schemeClr val="tx1"/>
                </a:solidFill>
                <a:effectLst/>
                <a:latin typeface="+mn-lt"/>
                <a:ea typeface="+mn-ea"/>
                <a:cs typeface="+mn-cs"/>
              </a:rPr>
              <a:t>DBNs can extract a deep hierarchical representation of the training data</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e.g</a:t>
            </a:r>
            <a:r>
              <a:rPr lang="en-US" sz="1200" b="0" i="0" kern="1200" baseline="0" dirty="0">
                <a:solidFill>
                  <a:schemeClr val="tx1"/>
                </a:solidFill>
                <a:effectLst/>
                <a:latin typeface="+mn-lt"/>
                <a:ea typeface="+mn-ea"/>
                <a:cs typeface="+mn-cs"/>
              </a:rPr>
              <a:t> music autofill</a:t>
            </a:r>
            <a:endParaRPr lang="en-US" sz="1200" dirty="0"/>
          </a:p>
          <a:p>
            <a:pPr marL="228600" indent="-228600">
              <a:buFont typeface="+mj-lt"/>
              <a:buAutoNum type="arabicPeriod"/>
            </a:pP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12/13/2016 9:13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36362190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F548AE-2084-4E0F-9FA4-184CFA97E6E0}" type="slidenum">
              <a:rPr lang="en-US" smtClean="0"/>
              <a:t>69</a:t>
            </a:fld>
            <a:endParaRPr lang="en-US" dirty="0"/>
          </a:p>
        </p:txBody>
      </p:sp>
    </p:spTree>
    <p:extLst>
      <p:ext uri="{BB962C8B-B14F-4D97-AF65-F5344CB8AC3E}">
        <p14:creationId xmlns:p14="http://schemas.microsoft.com/office/powerpoint/2010/main" val="17418190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7613578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Shape 3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1" name="Shape 3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2939714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Shape 6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9" name="Shape 6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It is also referred to as a down sampling layer. In this category, there are also several layer options, with max pooling being the most popular. This basically takes a filter (normally of size 2x2) and a stride of the same length. It then applies it to the input volume and outputs the maximum number in every </a:t>
            </a:r>
            <a:r>
              <a:rPr lang="en-US" sz="1200" b="0" i="0" kern="1200" dirty="0" err="1">
                <a:solidFill>
                  <a:schemeClr val="tx1"/>
                </a:solidFill>
                <a:effectLst/>
                <a:latin typeface="+mn-lt"/>
                <a:ea typeface="+mn-ea"/>
                <a:cs typeface="+mn-cs"/>
              </a:rPr>
              <a:t>subregion</a:t>
            </a:r>
            <a:r>
              <a:rPr lang="en-US" sz="1200" b="0" i="0" kern="1200" dirty="0">
                <a:solidFill>
                  <a:schemeClr val="tx1"/>
                </a:solidFill>
                <a:effectLst/>
                <a:latin typeface="+mn-lt"/>
                <a:ea typeface="+mn-ea"/>
                <a:cs typeface="+mn-cs"/>
              </a:rPr>
              <a:t> that the filter convolves around.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As you can imagine, this layer drastically reduces the spatial dimension of the input volume. This serves two main purposes. The first is that the amount of parameters or weights is reduced by 75%, thus lessening the computation cost. The second is that it will control </a:t>
            </a:r>
            <a:r>
              <a:rPr lang="en-US" sz="1200" b="1" i="0" kern="1200" dirty="0">
                <a:solidFill>
                  <a:schemeClr val="tx1"/>
                </a:solidFill>
                <a:effectLst/>
                <a:latin typeface="+mn-lt"/>
                <a:ea typeface="+mn-ea"/>
                <a:cs typeface="+mn-cs"/>
              </a:rPr>
              <a:t>overfitting</a:t>
            </a:r>
          </a:p>
          <a:p>
            <a:pPr lvl="0">
              <a:spcBef>
                <a:spcPts val="0"/>
              </a:spcBef>
              <a:buNone/>
            </a:pPr>
            <a:endParaRPr dirty="0"/>
          </a:p>
        </p:txBody>
      </p:sp>
    </p:spTree>
    <p:extLst>
      <p:ext uri="{BB962C8B-B14F-4D97-AF65-F5344CB8AC3E}">
        <p14:creationId xmlns:p14="http://schemas.microsoft.com/office/powerpoint/2010/main" val="17388288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Shape 6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5" name="Shape 6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481962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Shape 6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9" name="Shape 6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200" dirty="0"/>
              <a:t>Contains neurons that connect to the entire input volume, as in ordinary Neural Networks</a:t>
            </a:r>
          </a:p>
          <a:p>
            <a:pPr lvl="0" rtl="0">
              <a:spcBef>
                <a:spcPts val="0"/>
              </a:spcBef>
              <a:buNone/>
            </a:pPr>
            <a:endParaRPr dirty="0"/>
          </a:p>
        </p:txBody>
      </p:sp>
    </p:spTree>
    <p:extLst>
      <p:ext uri="{BB962C8B-B14F-4D97-AF65-F5344CB8AC3E}">
        <p14:creationId xmlns:p14="http://schemas.microsoft.com/office/powerpoint/2010/main" val="23260683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b="0" i="0" kern="1200" dirty="0">
                <a:solidFill>
                  <a:schemeClr val="tx1"/>
                </a:solidFill>
                <a:effectLst/>
                <a:latin typeface="+mn-lt"/>
                <a:ea typeface="+mn-ea"/>
                <a:cs typeface="+mn-cs"/>
              </a:rPr>
              <a:t>An image database of 1 million natural images</a:t>
            </a:r>
          </a:p>
          <a:p>
            <a:pPr marL="228600" indent="-228600">
              <a:buFont typeface="+mj-lt"/>
              <a:buAutoNum type="arabicPeriod"/>
            </a:pPr>
            <a:endParaRPr lang="en-US" sz="1200" b="0" i="0" kern="1200" dirty="0">
              <a:solidFill>
                <a:schemeClr val="tx1"/>
              </a:solidFill>
              <a:effectLst/>
              <a:latin typeface="+mn-lt"/>
              <a:ea typeface="+mn-ea"/>
              <a:cs typeface="+mn-cs"/>
            </a:endParaRPr>
          </a:p>
          <a:p>
            <a:pPr marL="228600" indent="-228600">
              <a:buFont typeface="+mj-lt"/>
              <a:buAutoNum type="arabicPeriod"/>
            </a:pPr>
            <a:r>
              <a:rPr lang="en-US" sz="1200" b="0" i="0" kern="1200" dirty="0">
                <a:solidFill>
                  <a:schemeClr val="tx1"/>
                </a:solidFill>
                <a:effectLst/>
                <a:latin typeface="+mn-lt"/>
                <a:ea typeface="+mn-ea"/>
                <a:cs typeface="+mn-cs"/>
              </a:rPr>
              <a:t>It has 1000</a:t>
            </a:r>
            <a:r>
              <a:rPr lang="en-US" sz="1200" b="0" i="0" kern="1200" baseline="0" dirty="0">
                <a:solidFill>
                  <a:schemeClr val="tx1"/>
                </a:solidFill>
                <a:effectLst/>
                <a:latin typeface="+mn-lt"/>
                <a:ea typeface="+mn-ea"/>
                <a:cs typeface="+mn-cs"/>
              </a:rPr>
              <a:t> labels</a:t>
            </a:r>
          </a:p>
          <a:p>
            <a:pPr marL="228600" indent="-228600">
              <a:buFont typeface="+mj-lt"/>
              <a:buAutoNum type="arabicPeriod"/>
            </a:pPr>
            <a:endParaRPr lang="en-US" sz="1200" b="0" i="0" kern="1200" baseline="0" dirty="0">
              <a:solidFill>
                <a:schemeClr val="tx1"/>
              </a:solidFill>
              <a:effectLst/>
              <a:latin typeface="+mn-lt"/>
              <a:ea typeface="+mn-ea"/>
              <a:cs typeface="+mn-cs"/>
            </a:endParaRPr>
          </a:p>
          <a:p>
            <a:pPr marL="228600" indent="-228600">
              <a:buFont typeface="+mj-lt"/>
              <a:buAutoNum type="arabicPeriod"/>
            </a:pPr>
            <a:r>
              <a:rPr lang="en-US" sz="1200" b="0" i="0" kern="1200" baseline="0" dirty="0">
                <a:solidFill>
                  <a:schemeClr val="tx1"/>
                </a:solidFill>
                <a:effectLst/>
                <a:latin typeface="+mn-lt"/>
                <a:ea typeface="+mn-ea"/>
                <a:cs typeface="+mn-cs"/>
              </a:rPr>
              <a:t>It has been used in multiple image competitions and is used as standard</a:t>
            </a:r>
          </a:p>
          <a:p>
            <a:pPr marL="228600" indent="-228600">
              <a:buFont typeface="+mj-lt"/>
              <a:buAutoNum type="arabicPeriod"/>
            </a:pPr>
            <a:endParaRPr lang="en-US" sz="1200" b="0" i="0" kern="1200" baseline="0" dirty="0">
              <a:solidFill>
                <a:schemeClr val="tx1"/>
              </a:solidFill>
              <a:effectLst/>
              <a:latin typeface="+mn-lt"/>
              <a:ea typeface="+mn-ea"/>
              <a:cs typeface="+mn-cs"/>
            </a:endParaRPr>
          </a:p>
          <a:p>
            <a:pPr marL="228600" indent="-228600">
              <a:buFont typeface="+mj-lt"/>
              <a:buAutoNum type="arabicPeriod"/>
            </a:pPr>
            <a:r>
              <a:rPr lang="en-US" sz="1200" b="0" i="0" kern="1200" baseline="0" dirty="0">
                <a:solidFill>
                  <a:schemeClr val="tx1"/>
                </a:solidFill>
                <a:effectLst/>
                <a:latin typeface="+mn-lt"/>
                <a:ea typeface="+mn-ea"/>
                <a:cs typeface="+mn-cs"/>
              </a:rPr>
              <a:t>Berkley Vision and Learning center (BLVC) have trained DNN models on ImageNet, and made the pre-trained weights publicly available. </a:t>
            </a:r>
            <a:endParaRPr lang="en-US" dirty="0"/>
          </a:p>
        </p:txBody>
      </p:sp>
      <p:sp>
        <p:nvSpPr>
          <p:cNvPr id="4" name="Slide Number Placeholder 3"/>
          <p:cNvSpPr>
            <a:spLocks noGrp="1"/>
          </p:cNvSpPr>
          <p:nvPr>
            <p:ph type="sldNum" sz="quarter" idx="10"/>
          </p:nvPr>
        </p:nvSpPr>
        <p:spPr/>
        <p:txBody>
          <a:bodyPr/>
          <a:lstStyle/>
          <a:p>
            <a:fld id="{87919243-CEB9-4BA2-A1AC-6985EA447281}" type="slidenum">
              <a:rPr lang="en-US" smtClean="0"/>
              <a:t>75</a:t>
            </a:fld>
            <a:endParaRPr lang="en-US"/>
          </a:p>
        </p:txBody>
      </p:sp>
    </p:spTree>
    <p:extLst>
      <p:ext uri="{BB962C8B-B14F-4D97-AF65-F5344CB8AC3E}">
        <p14:creationId xmlns:p14="http://schemas.microsoft.com/office/powerpoint/2010/main" val="569355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19243-CEB9-4BA2-A1AC-6985EA447281}" type="slidenum">
              <a:rPr lang="en-US" smtClean="0"/>
              <a:t>5</a:t>
            </a:fld>
            <a:endParaRPr lang="en-US"/>
          </a:p>
        </p:txBody>
      </p:sp>
    </p:spTree>
    <p:extLst>
      <p:ext uri="{BB962C8B-B14F-4D97-AF65-F5344CB8AC3E}">
        <p14:creationId xmlns:p14="http://schemas.microsoft.com/office/powerpoint/2010/main" val="26455253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dirty="0"/>
              <a:t> Developed by </a:t>
            </a:r>
            <a:r>
              <a:rPr lang="en-US" sz="1200" dirty="0" err="1"/>
              <a:t>Krizhevsky</a:t>
            </a:r>
            <a:r>
              <a:rPr lang="en-US" sz="1200" dirty="0"/>
              <a:t>, </a:t>
            </a:r>
            <a:r>
              <a:rPr lang="en-US" sz="1200" dirty="0" err="1"/>
              <a:t>Sutskever</a:t>
            </a:r>
            <a:r>
              <a:rPr lang="en-US" sz="1200" dirty="0"/>
              <a:t>, and Hinton in 2012</a:t>
            </a:r>
          </a:p>
          <a:p>
            <a:pPr marL="228600" indent="-228600">
              <a:buFont typeface="+mj-lt"/>
              <a:buAutoNum type="arabicPeriod"/>
            </a:pPr>
            <a:endParaRPr lang="en-US" sz="1200" dirty="0"/>
          </a:p>
          <a:p>
            <a:pPr marL="228600" indent="-228600">
              <a:buFont typeface="+mj-lt"/>
              <a:buAutoNum type="arabicPeriod"/>
            </a:pPr>
            <a:r>
              <a:rPr lang="en-US" sz="1200" dirty="0"/>
              <a:t> Record breaking performance on ImageNet dataset</a:t>
            </a:r>
          </a:p>
          <a:p>
            <a:pPr marL="228600" indent="-228600">
              <a:buFont typeface="+mj-lt"/>
              <a:buAutoNum type="arabicPeriod"/>
            </a:pPr>
            <a:endParaRPr lang="en-US" sz="1200" dirty="0"/>
          </a:p>
          <a:p>
            <a:pPr marL="228600" indent="-228600">
              <a:buFont typeface="+mj-lt"/>
              <a:buAutoNum type="arabicPeriod"/>
            </a:pPr>
            <a:r>
              <a:rPr lang="en-US" sz="1200" dirty="0"/>
              <a:t>Utilizes data augmentation and dropout</a:t>
            </a:r>
          </a:p>
        </p:txBody>
      </p:sp>
      <p:sp>
        <p:nvSpPr>
          <p:cNvPr id="4" name="Slide Number Placeholder 3"/>
          <p:cNvSpPr>
            <a:spLocks noGrp="1"/>
          </p:cNvSpPr>
          <p:nvPr>
            <p:ph type="sldNum" sz="quarter" idx="10"/>
          </p:nvPr>
        </p:nvSpPr>
        <p:spPr/>
        <p:txBody>
          <a:bodyPr/>
          <a:lstStyle/>
          <a:p>
            <a:fld id="{87919243-CEB9-4BA2-A1AC-6985EA447281}" type="slidenum">
              <a:rPr lang="en-US" smtClean="0"/>
              <a:t>76</a:t>
            </a:fld>
            <a:endParaRPr lang="en-US"/>
          </a:p>
        </p:txBody>
      </p:sp>
    </p:spTree>
    <p:extLst>
      <p:ext uri="{BB962C8B-B14F-4D97-AF65-F5344CB8AC3E}">
        <p14:creationId xmlns:p14="http://schemas.microsoft.com/office/powerpoint/2010/main" val="4096141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base" latinLnBrk="0" hangingPunct="1">
              <a:lnSpc>
                <a:spcPct val="100000"/>
              </a:lnSpc>
              <a:spcBef>
                <a:spcPts val="0"/>
              </a:spcBef>
              <a:spcAft>
                <a:spcPts val="0"/>
              </a:spcAft>
              <a:buClrTx/>
              <a:buSzTx/>
              <a:buFont typeface="+mj-lt"/>
              <a:buAutoNum type="arabicPeriod"/>
              <a:tabLst/>
              <a:defRPr/>
            </a:pPr>
            <a:r>
              <a:rPr lang="en-US" sz="1200" b="0" i="0" kern="1200" dirty="0">
                <a:solidFill>
                  <a:schemeClr val="tx1"/>
                </a:solidFill>
                <a:effectLst/>
                <a:latin typeface="+mn-lt"/>
                <a:ea typeface="+mn-ea"/>
                <a:cs typeface="+mn-cs"/>
              </a:rPr>
              <a:t>Karen </a:t>
            </a:r>
            <a:r>
              <a:rPr lang="en-US" sz="1200" b="0" i="0" kern="1200" dirty="0" err="1">
                <a:solidFill>
                  <a:schemeClr val="tx1"/>
                </a:solidFill>
                <a:effectLst/>
                <a:latin typeface="+mn-lt"/>
                <a:ea typeface="+mn-ea"/>
                <a:cs typeface="+mn-cs"/>
              </a:rPr>
              <a:t>Simonyan</a:t>
            </a:r>
            <a:r>
              <a:rPr lang="en-US" sz="1200" b="0" i="0" kern="1200" dirty="0">
                <a:solidFill>
                  <a:schemeClr val="tx1"/>
                </a:solidFill>
                <a:effectLst/>
                <a:latin typeface="+mn-lt"/>
                <a:ea typeface="+mn-ea"/>
                <a:cs typeface="+mn-cs"/>
              </a:rPr>
              <a:t> and Andrew Zisserman of the University of Oxford created a 19 layer CNN</a:t>
            </a:r>
          </a:p>
          <a:p>
            <a:pPr marL="228600" marR="0" lvl="0" indent="-228600" algn="l" defTabSz="914400" rtl="0" eaLnBrk="1" fontAlgn="base" latinLnBrk="0" hangingPunct="1">
              <a:lnSpc>
                <a:spcPct val="100000"/>
              </a:lnSpc>
              <a:spcBef>
                <a:spcPts val="0"/>
              </a:spcBef>
              <a:spcAft>
                <a:spcPts val="0"/>
              </a:spcAft>
              <a:buClrTx/>
              <a:buSzTx/>
              <a:buFont typeface="+mj-lt"/>
              <a:buAutoNum type="arabicPeriod"/>
              <a:tabLst/>
              <a:defRPr/>
            </a:pPr>
            <a:endParaRPr lang="en-US" sz="1200" b="0" i="0" kern="1200" dirty="0">
              <a:solidFill>
                <a:schemeClr val="tx1"/>
              </a:solidFill>
              <a:effectLst/>
              <a:latin typeface="+mn-lt"/>
              <a:ea typeface="+mn-ea"/>
              <a:cs typeface="+mn-cs"/>
            </a:endParaRPr>
          </a:p>
          <a:p>
            <a:pPr marL="228600" marR="0" lvl="0" indent="-228600" algn="l" defTabSz="914400" rtl="0" eaLnBrk="1" fontAlgn="base" latinLnBrk="0" hangingPunct="1">
              <a:lnSpc>
                <a:spcPct val="100000"/>
              </a:lnSpc>
              <a:spcBef>
                <a:spcPts val="0"/>
              </a:spcBef>
              <a:spcAft>
                <a:spcPts val="0"/>
              </a:spcAft>
              <a:buClrTx/>
              <a:buSzTx/>
              <a:buFont typeface="+mj-lt"/>
              <a:buAutoNum type="arabicPeriod"/>
              <a:tabLst/>
              <a:defRPr/>
            </a:pPr>
            <a:r>
              <a:rPr lang="en-US" sz="1200" b="0" i="0" kern="1200" dirty="0">
                <a:solidFill>
                  <a:schemeClr val="tx1"/>
                </a:solidFill>
                <a:effectLst/>
                <a:latin typeface="+mn-lt"/>
                <a:ea typeface="+mn-ea"/>
                <a:cs typeface="+mn-cs"/>
              </a:rPr>
              <a:t>It</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used 3x3 filters with stride and pad of 1, along with 2x2 </a:t>
            </a:r>
            <a:r>
              <a:rPr lang="en-US" sz="1200" b="0" i="0" kern="1200" dirty="0" err="1">
                <a:solidFill>
                  <a:schemeClr val="tx1"/>
                </a:solidFill>
                <a:effectLst/>
                <a:latin typeface="+mn-lt"/>
                <a:ea typeface="+mn-ea"/>
                <a:cs typeface="+mn-cs"/>
              </a:rPr>
              <a:t>maxpooling</a:t>
            </a:r>
            <a:r>
              <a:rPr lang="en-US" sz="1200" b="0" i="0" kern="1200" dirty="0">
                <a:solidFill>
                  <a:schemeClr val="tx1"/>
                </a:solidFill>
                <a:effectLst/>
                <a:latin typeface="+mn-lt"/>
                <a:ea typeface="+mn-ea"/>
                <a:cs typeface="+mn-cs"/>
              </a:rPr>
              <a:t> layers with stride 2</a:t>
            </a:r>
          </a:p>
          <a:p>
            <a:pPr marL="228600" marR="0" lvl="0" indent="-228600" algn="l" defTabSz="914400" rtl="0" eaLnBrk="1" fontAlgn="base" latinLnBrk="0" hangingPunct="1">
              <a:lnSpc>
                <a:spcPct val="100000"/>
              </a:lnSpc>
              <a:spcBef>
                <a:spcPts val="0"/>
              </a:spcBef>
              <a:spcAft>
                <a:spcPts val="0"/>
              </a:spcAft>
              <a:buClrTx/>
              <a:buSzTx/>
              <a:buFont typeface="+mj-lt"/>
              <a:buAutoNum type="arabicPeriod"/>
              <a:tabLst/>
              <a:defRPr/>
            </a:pPr>
            <a:endParaRPr lang="en-US" sz="1200" b="0" i="0" kern="1200" dirty="0">
              <a:solidFill>
                <a:schemeClr val="tx1"/>
              </a:solidFill>
              <a:effectLst/>
              <a:latin typeface="+mn-lt"/>
              <a:ea typeface="+mn-ea"/>
              <a:cs typeface="+mn-cs"/>
            </a:endParaRPr>
          </a:p>
          <a:p>
            <a:pPr marL="228600" marR="0" lvl="0" indent="-228600" algn="l" defTabSz="914400" rtl="0" eaLnBrk="1" fontAlgn="base" latinLnBrk="0" hangingPunct="1">
              <a:lnSpc>
                <a:spcPct val="100000"/>
              </a:lnSpc>
              <a:spcBef>
                <a:spcPts val="0"/>
              </a:spcBef>
              <a:spcAft>
                <a:spcPts val="0"/>
              </a:spcAft>
              <a:buClrTx/>
              <a:buSzTx/>
              <a:buFont typeface="+mj-lt"/>
              <a:buAutoNum type="arabicPeriod"/>
              <a:tabLst/>
              <a:defRPr/>
            </a:pPr>
            <a:r>
              <a:rPr lang="en-US" dirty="0"/>
              <a:t>It reinforced the notion that </a:t>
            </a:r>
            <a:r>
              <a:rPr lang="en-US" b="0" dirty="0"/>
              <a:t>convolutional neural networks have to have a deep network of layers in order for the hierarchical representation of visual data to work</a:t>
            </a:r>
            <a:endParaRPr lang="en-US" sz="1400" b="0" dirty="0"/>
          </a:p>
          <a:p>
            <a:pPr fontAlgn="base"/>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7919243-CEB9-4BA2-A1AC-6985EA447281}" type="slidenum">
              <a:rPr lang="en-US" smtClean="0"/>
              <a:t>77</a:t>
            </a:fld>
            <a:endParaRPr lang="en-US"/>
          </a:p>
        </p:txBody>
      </p:sp>
    </p:spTree>
    <p:extLst>
      <p:ext uri="{BB962C8B-B14F-4D97-AF65-F5344CB8AC3E}">
        <p14:creationId xmlns:p14="http://schemas.microsoft.com/office/powerpoint/2010/main" val="25860705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b="0" i="0" kern="1200" dirty="0" err="1">
                <a:solidFill>
                  <a:schemeClr val="tx1"/>
                </a:solidFill>
                <a:effectLst/>
                <a:latin typeface="+mn-lt"/>
                <a:ea typeface="+mn-ea"/>
                <a:cs typeface="+mn-cs"/>
              </a:rPr>
              <a:t>GoogLeNet</a:t>
            </a:r>
            <a:r>
              <a:rPr lang="en-US" sz="1200" b="0" i="0" kern="1200" dirty="0">
                <a:solidFill>
                  <a:schemeClr val="tx1"/>
                </a:solidFill>
                <a:effectLst/>
                <a:latin typeface="+mn-lt"/>
                <a:ea typeface="+mn-ea"/>
                <a:cs typeface="+mn-cs"/>
              </a:rPr>
              <a:t> is a 22 layer CNN and was the winner of ILSVRC 2014 with a top 5 error rate of 6.7%.</a:t>
            </a:r>
          </a:p>
          <a:p>
            <a:pPr marL="228600" indent="-228600">
              <a:buFont typeface="+mj-lt"/>
              <a:buAutoNum type="arabicPeriod"/>
            </a:pPr>
            <a:endParaRPr lang="en-US" sz="1200" b="0" i="0" kern="1200" dirty="0">
              <a:solidFill>
                <a:schemeClr val="tx1"/>
              </a:solidFill>
              <a:effectLst/>
              <a:latin typeface="+mn-lt"/>
              <a:ea typeface="+mn-ea"/>
              <a:cs typeface="+mn-cs"/>
            </a:endParaRPr>
          </a:p>
          <a:p>
            <a:pPr marL="228600" indent="-228600">
              <a:buFont typeface="+mj-lt"/>
              <a:buAutoNum type="arabicPeriod"/>
            </a:pPr>
            <a:r>
              <a:rPr lang="en-US" sz="1200" b="0" i="0" kern="1200" dirty="0" err="1">
                <a:solidFill>
                  <a:schemeClr val="tx1"/>
                </a:solidFill>
                <a:effectLst/>
                <a:latin typeface="+mn-lt"/>
                <a:ea typeface="+mn-ea"/>
                <a:cs typeface="+mn-cs"/>
              </a:rPr>
              <a:t>GoogLeNet</a:t>
            </a:r>
            <a:r>
              <a:rPr lang="en-US" sz="1200" b="0" i="0" kern="1200" dirty="0">
                <a:solidFill>
                  <a:schemeClr val="tx1"/>
                </a:solidFill>
                <a:effectLst/>
                <a:latin typeface="+mn-lt"/>
                <a:ea typeface="+mn-ea"/>
                <a:cs typeface="+mn-cs"/>
              </a:rPr>
              <a:t> was one of the first models that introduced the idea that CNN layers didn’t always have to be stacked up sequentially. </a:t>
            </a:r>
          </a:p>
          <a:p>
            <a:pPr marL="228600" indent="-228600">
              <a:buFont typeface="+mj-lt"/>
              <a:buAutoNum type="arabicPeriod"/>
            </a:pPr>
            <a:endParaRPr lang="en-US" sz="1200" b="0" i="0" kern="1200" dirty="0">
              <a:solidFill>
                <a:schemeClr val="tx1"/>
              </a:solidFill>
              <a:effectLst/>
              <a:latin typeface="+mn-lt"/>
              <a:ea typeface="+mn-ea"/>
              <a:cs typeface="+mn-cs"/>
            </a:endParaRPr>
          </a:p>
          <a:p>
            <a:pPr marL="228600" indent="-228600">
              <a:buFont typeface="+mj-lt"/>
              <a:buAutoNum type="arabicPeriod"/>
            </a:pPr>
            <a:r>
              <a:rPr lang="en-US" sz="1200" b="0" i="0" kern="1200" dirty="0">
                <a:solidFill>
                  <a:schemeClr val="tx1"/>
                </a:solidFill>
                <a:effectLst/>
                <a:latin typeface="+mn-lt"/>
                <a:ea typeface="+mn-ea"/>
                <a:cs typeface="+mn-cs"/>
              </a:rPr>
              <a:t>This model places notable consideration on memory and power usage.</a:t>
            </a:r>
            <a:r>
              <a:rPr lang="en-US" sz="1200" b="0" i="0" kern="1200" baseline="0" dirty="0">
                <a:solidFill>
                  <a:schemeClr val="tx1"/>
                </a:solidFill>
                <a:effectLst/>
                <a:latin typeface="+mn-lt"/>
                <a:ea typeface="+mn-ea"/>
                <a:cs typeface="+mn-cs"/>
              </a:rPr>
              <a:t> </a:t>
            </a:r>
          </a:p>
          <a:p>
            <a:pPr marL="228600" indent="-228600">
              <a:buFont typeface="+mj-lt"/>
              <a:buAutoNum type="arabicPeriod"/>
            </a:pPr>
            <a:endParaRPr lang="en-US" sz="1200" b="0" i="0" kern="1200" baseline="0" dirty="0">
              <a:solidFill>
                <a:schemeClr val="tx1"/>
              </a:solidFill>
              <a:effectLst/>
              <a:latin typeface="+mn-lt"/>
              <a:ea typeface="+mn-ea"/>
              <a:cs typeface="+mn-cs"/>
            </a:endParaRPr>
          </a:p>
          <a:p>
            <a:pPr marL="228600" indent="-228600">
              <a:buFont typeface="+mj-lt"/>
              <a:buAutoNum type="arabicPeriod"/>
            </a:pPr>
            <a:r>
              <a:rPr lang="en-US" sz="1200" b="0" i="0" kern="1200" baseline="0" dirty="0">
                <a:solidFill>
                  <a:schemeClr val="tx1"/>
                </a:solidFill>
                <a:effectLst/>
                <a:latin typeface="+mn-lt"/>
                <a:ea typeface="+mn-ea"/>
                <a:cs typeface="+mn-cs"/>
              </a:rPr>
              <a:t>However, </a:t>
            </a:r>
            <a:r>
              <a:rPr lang="en-US" sz="1200" b="0" i="0" kern="1200" dirty="0">
                <a:solidFill>
                  <a:schemeClr val="tx1"/>
                </a:solidFill>
                <a:effectLst/>
                <a:latin typeface="+mn-lt"/>
                <a:ea typeface="+mn-ea"/>
                <a:cs typeface="+mn-cs"/>
              </a:rPr>
              <a:t>stacking all of these layers and adding huge numbers of filters has a computational and memory cost, as well as an increased chance of overfitting.</a:t>
            </a:r>
          </a:p>
          <a:p>
            <a:pPr marL="228600" indent="-228600">
              <a:buFont typeface="+mj-lt"/>
              <a:buAutoNum type="arabicPeriod"/>
            </a:pPr>
            <a:endParaRPr lang="en-US" sz="1200" b="0" i="0" kern="1200" dirty="0">
              <a:solidFill>
                <a:schemeClr val="tx1"/>
              </a:solidFill>
              <a:effectLst/>
              <a:latin typeface="+mn-lt"/>
              <a:ea typeface="+mn-ea"/>
              <a:cs typeface="+mn-cs"/>
            </a:endParaRPr>
          </a:p>
          <a:p>
            <a:pPr marL="228600" indent="-228600">
              <a:buFont typeface="+mj-lt"/>
              <a:buAutoNum type="arabicPeriod"/>
            </a:pPr>
            <a:r>
              <a:rPr lang="en-US" sz="1200" b="0" i="0" kern="1200" dirty="0">
                <a:solidFill>
                  <a:schemeClr val="tx1"/>
                </a:solidFill>
                <a:effectLst/>
                <a:latin typeface="+mn-lt"/>
                <a:ea typeface="+mn-ea"/>
                <a:cs typeface="+mn-cs"/>
              </a:rPr>
              <a:t>I often use a L2 </a:t>
            </a:r>
            <a:r>
              <a:rPr lang="en-US" sz="1200" b="0" i="0" kern="1200" dirty="0" err="1">
                <a:solidFill>
                  <a:schemeClr val="tx1"/>
                </a:solidFill>
                <a:effectLst/>
                <a:latin typeface="+mn-lt"/>
                <a:ea typeface="+mn-ea"/>
                <a:cs typeface="+mn-cs"/>
              </a:rPr>
              <a:t>regularizer</a:t>
            </a:r>
            <a:r>
              <a:rPr lang="en-US" sz="1200" b="0" i="0" kern="1200" dirty="0">
                <a:solidFill>
                  <a:schemeClr val="tx1"/>
                </a:solidFill>
                <a:effectLst/>
                <a:latin typeface="+mn-lt"/>
                <a:ea typeface="+mn-ea"/>
                <a:cs typeface="+mn-cs"/>
              </a:rPr>
              <a:t> </a:t>
            </a:r>
            <a:r>
              <a:rPr lang="en-US" sz="1200" b="0" i="0" kern="1200" baseline="0" dirty="0">
                <a:solidFill>
                  <a:schemeClr val="tx1"/>
                </a:solidFill>
                <a:effectLst/>
                <a:latin typeface="+mn-lt"/>
                <a:ea typeface="+mn-ea"/>
                <a:cs typeface="+mn-cs"/>
              </a:rPr>
              <a:t> to avoid  overfitting.</a:t>
            </a:r>
            <a:endParaRPr lang="en-US" dirty="0"/>
          </a:p>
        </p:txBody>
      </p:sp>
      <p:sp>
        <p:nvSpPr>
          <p:cNvPr id="4" name="Slide Number Placeholder 3"/>
          <p:cNvSpPr>
            <a:spLocks noGrp="1"/>
          </p:cNvSpPr>
          <p:nvPr>
            <p:ph type="sldNum" sz="quarter" idx="10"/>
          </p:nvPr>
        </p:nvSpPr>
        <p:spPr/>
        <p:txBody>
          <a:bodyPr/>
          <a:lstStyle/>
          <a:p>
            <a:fld id="{87919243-CEB9-4BA2-A1AC-6985EA447281}" type="slidenum">
              <a:rPr lang="en-US" smtClean="0"/>
              <a:t>78</a:t>
            </a:fld>
            <a:endParaRPr lang="en-US"/>
          </a:p>
        </p:txBody>
      </p:sp>
    </p:spTree>
    <p:extLst>
      <p:ext uri="{BB962C8B-B14F-4D97-AF65-F5344CB8AC3E}">
        <p14:creationId xmlns:p14="http://schemas.microsoft.com/office/powerpoint/2010/main" val="11816870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b="0" i="0" kern="1200" dirty="0">
                <a:solidFill>
                  <a:schemeClr val="tx1"/>
                </a:solidFill>
                <a:effectLst/>
                <a:latin typeface="+mn-lt"/>
                <a:ea typeface="+mn-ea"/>
                <a:cs typeface="+mn-cs"/>
              </a:rPr>
              <a:t>In </a:t>
            </a:r>
            <a:r>
              <a:rPr lang="en-US" sz="1200" b="0" i="0" kern="1200" dirty="0" err="1">
                <a:solidFill>
                  <a:schemeClr val="tx1"/>
                </a:solidFill>
                <a:effectLst/>
                <a:latin typeface="+mn-lt"/>
                <a:ea typeface="+mn-ea"/>
                <a:cs typeface="+mn-cs"/>
              </a:rPr>
              <a:t>GoogLeNet</a:t>
            </a:r>
            <a:r>
              <a:rPr lang="en-US" sz="1200" b="0" i="0" kern="1200" dirty="0">
                <a:solidFill>
                  <a:schemeClr val="tx1"/>
                </a:solidFill>
                <a:effectLst/>
                <a:latin typeface="+mn-lt"/>
                <a:ea typeface="+mn-ea"/>
                <a:cs typeface="+mn-cs"/>
              </a:rPr>
              <a:t> not everything is happening sequentially. Pieces of this network are happening in parallel.</a:t>
            </a:r>
          </a:p>
          <a:p>
            <a:pPr marL="228600" indent="-228600">
              <a:buFont typeface="+mj-lt"/>
              <a:buAutoNum type="arabicPeriod"/>
            </a:pPr>
            <a:endParaRPr lang="en-US" sz="1200" b="0" i="0" kern="1200" dirty="0">
              <a:solidFill>
                <a:schemeClr val="tx1"/>
              </a:solidFill>
              <a:effectLst/>
              <a:latin typeface="+mn-lt"/>
              <a:ea typeface="+mn-ea"/>
              <a:cs typeface="+mn-cs"/>
            </a:endParaRPr>
          </a:p>
          <a:p>
            <a:pPr marL="228600" indent="-228600">
              <a:buFont typeface="+mj-lt"/>
              <a:buAutoNum type="arabicPeriod"/>
            </a:pPr>
            <a:r>
              <a:rPr lang="en-US" sz="1200" b="0" i="0" kern="1200" dirty="0">
                <a:solidFill>
                  <a:schemeClr val="tx1"/>
                </a:solidFill>
                <a:effectLst/>
                <a:latin typeface="+mn-lt"/>
                <a:ea typeface="+mn-ea"/>
                <a:cs typeface="+mn-cs"/>
              </a:rPr>
              <a:t>The bottom green box is our input and the top one is the output of the model. Inception module allows us</a:t>
            </a:r>
            <a:r>
              <a:rPr lang="en-US" sz="1200" b="0" i="0" kern="1200" baseline="0" dirty="0">
                <a:solidFill>
                  <a:schemeClr val="tx1"/>
                </a:solidFill>
                <a:effectLst/>
                <a:latin typeface="+mn-lt"/>
                <a:ea typeface="+mn-ea"/>
                <a:cs typeface="+mn-cs"/>
              </a:rPr>
              <a:t> to</a:t>
            </a:r>
            <a:r>
              <a:rPr lang="en-US" sz="1200" b="0" i="0" kern="1200" dirty="0">
                <a:solidFill>
                  <a:schemeClr val="tx1"/>
                </a:solidFill>
                <a:effectLst/>
                <a:latin typeface="+mn-lt"/>
                <a:ea typeface="+mn-ea"/>
                <a:cs typeface="+mn-cs"/>
              </a:rPr>
              <a:t> perform convolution and pooling operations in parallel.</a:t>
            </a:r>
          </a:p>
          <a:p>
            <a:pPr marL="228600" indent="-228600">
              <a:buFont typeface="+mj-lt"/>
              <a:buAutoNum type="arabicPeriod"/>
            </a:pPr>
            <a:endParaRPr lang="en-US" sz="1200" b="0" i="0" kern="1200" dirty="0">
              <a:solidFill>
                <a:schemeClr val="tx1"/>
              </a:solidFill>
              <a:effectLst/>
              <a:latin typeface="+mn-lt"/>
              <a:ea typeface="+mn-ea"/>
              <a:cs typeface="+mn-cs"/>
            </a:endParaRPr>
          </a:p>
          <a:p>
            <a:pPr marL="228600" indent="-228600">
              <a:buFont typeface="+mj-lt"/>
              <a:buAutoNum type="arabicPeriod"/>
            </a:pPr>
            <a:r>
              <a:rPr lang="en-US" sz="1200" b="0" i="0" kern="1200" dirty="0">
                <a:solidFill>
                  <a:schemeClr val="tx1"/>
                </a:solidFill>
                <a:effectLst/>
                <a:latin typeface="+mn-lt"/>
                <a:ea typeface="+mn-ea"/>
                <a:cs typeface="+mn-cs"/>
              </a:rPr>
              <a:t>Inception module creates a network in network convolution,</a:t>
            </a:r>
            <a:r>
              <a:rPr lang="en-US" sz="1200" b="0" i="0" kern="1200" baseline="0" dirty="0">
                <a:solidFill>
                  <a:schemeClr val="tx1"/>
                </a:solidFill>
                <a:effectLst/>
                <a:latin typeface="+mn-lt"/>
                <a:ea typeface="+mn-ea"/>
                <a:cs typeface="+mn-cs"/>
              </a:rPr>
              <a:t> which </a:t>
            </a:r>
            <a:r>
              <a:rPr lang="en-US" sz="1200" b="0" i="0" kern="1200" dirty="0">
                <a:solidFill>
                  <a:schemeClr val="tx1"/>
                </a:solidFill>
                <a:effectLst/>
                <a:latin typeface="+mn-lt"/>
                <a:ea typeface="+mn-ea"/>
                <a:cs typeface="+mn-cs"/>
              </a:rPr>
              <a:t>extracts information about the very fine grain details in the volume. </a:t>
            </a:r>
          </a:p>
          <a:p>
            <a:pPr marL="228600" indent="-228600">
              <a:buFont typeface="+mj-lt"/>
              <a:buAutoNum type="arabicPeriod"/>
            </a:pPr>
            <a:endParaRPr lang="en-US" sz="1200" b="0" i="0" kern="1200" dirty="0">
              <a:solidFill>
                <a:schemeClr val="tx1"/>
              </a:solidFill>
              <a:effectLst/>
              <a:latin typeface="+mn-lt"/>
              <a:ea typeface="+mn-ea"/>
              <a:cs typeface="+mn-cs"/>
            </a:endParaRPr>
          </a:p>
          <a:p>
            <a:pPr marL="228600" indent="-228600">
              <a:buFont typeface="+mj-lt"/>
              <a:buAutoNum type="arabicPeriod"/>
            </a:pPr>
            <a:r>
              <a:rPr lang="en-US" sz="1200" b="0" i="0" kern="1200" dirty="0">
                <a:solidFill>
                  <a:schemeClr val="tx1"/>
                </a:solidFill>
                <a:effectLst/>
                <a:latin typeface="+mn-lt"/>
                <a:ea typeface="+mn-ea"/>
                <a:cs typeface="+mn-cs"/>
              </a:rPr>
              <a:t>Inception module also have a pooling operation that helps to reduce spatial sizes and combat overfitting. </a:t>
            </a:r>
          </a:p>
          <a:p>
            <a:pPr marL="228600" indent="-228600">
              <a:buFont typeface="+mj-lt"/>
              <a:buAutoNum type="arabicPeriod"/>
            </a:pPr>
            <a:endParaRPr lang="en-US" sz="1200" b="0" i="0" kern="1200" dirty="0">
              <a:solidFill>
                <a:schemeClr val="tx1"/>
              </a:solidFill>
              <a:effectLst/>
              <a:latin typeface="+mn-lt"/>
              <a:ea typeface="+mn-ea"/>
              <a:cs typeface="+mn-cs"/>
            </a:endParaRPr>
          </a:p>
          <a:p>
            <a:pPr marL="228600" indent="-228600">
              <a:buFont typeface="+mj-lt"/>
              <a:buAutoNum type="arabicPeriod"/>
            </a:pPr>
            <a:r>
              <a:rPr lang="en-US" sz="1200" b="0" i="0" kern="1200" dirty="0">
                <a:solidFill>
                  <a:schemeClr val="tx1"/>
                </a:solidFill>
                <a:effectLst/>
                <a:latin typeface="+mn-lt"/>
                <a:ea typeface="+mn-ea"/>
                <a:cs typeface="+mn-cs"/>
              </a:rPr>
              <a:t>Inception</a:t>
            </a:r>
            <a:r>
              <a:rPr lang="en-US" sz="1200" b="0" i="0" kern="1200" baseline="0" dirty="0">
                <a:solidFill>
                  <a:schemeClr val="tx1"/>
                </a:solidFill>
                <a:effectLst/>
                <a:latin typeface="+mn-lt"/>
                <a:ea typeface="+mn-ea"/>
                <a:cs typeface="+mn-cs"/>
              </a:rPr>
              <a:t> modules </a:t>
            </a:r>
            <a:r>
              <a:rPr lang="en-US" sz="1200" b="0" i="0" kern="1200" dirty="0">
                <a:solidFill>
                  <a:schemeClr val="tx1"/>
                </a:solidFill>
                <a:effectLst/>
                <a:latin typeface="+mn-lt"/>
                <a:ea typeface="+mn-ea"/>
                <a:cs typeface="+mn-cs"/>
              </a:rPr>
              <a:t>have </a:t>
            </a:r>
            <a:r>
              <a:rPr lang="en-US" sz="1200" b="0" i="0" kern="1200" dirty="0" err="1">
                <a:solidFill>
                  <a:schemeClr val="tx1"/>
                </a:solidFill>
                <a:effectLst/>
                <a:latin typeface="+mn-lt"/>
                <a:ea typeface="+mn-ea"/>
                <a:cs typeface="+mn-cs"/>
              </a:rPr>
              <a:t>ReLUs</a:t>
            </a:r>
            <a:r>
              <a:rPr lang="en-US" sz="1200" b="0" i="0" kern="1200" dirty="0">
                <a:solidFill>
                  <a:schemeClr val="tx1"/>
                </a:solidFill>
                <a:effectLst/>
                <a:latin typeface="+mn-lt"/>
                <a:ea typeface="+mn-ea"/>
                <a:cs typeface="+mn-cs"/>
              </a:rPr>
              <a:t> after each conv layer, which helps improve the nonlinearity of the network. </a:t>
            </a:r>
          </a:p>
          <a:p>
            <a:pPr marL="228600" indent="-228600">
              <a:buFont typeface="+mj-lt"/>
              <a:buAutoNum type="arabicPeriod"/>
            </a:pPr>
            <a:endParaRPr lang="en-US" sz="1200" b="0" i="0" kern="1200" dirty="0">
              <a:solidFill>
                <a:schemeClr val="tx1"/>
              </a:solidFill>
              <a:effectLst/>
              <a:latin typeface="+mn-lt"/>
              <a:ea typeface="+mn-ea"/>
              <a:cs typeface="+mn-cs"/>
            </a:endParaRPr>
          </a:p>
          <a:p>
            <a:pPr marL="228600" indent="-228600">
              <a:buFont typeface="+mj-lt"/>
              <a:buAutoNum type="arabicPeriod"/>
            </a:pPr>
            <a:r>
              <a:rPr lang="en-US" sz="1200" b="0" i="0" kern="1200" dirty="0">
                <a:solidFill>
                  <a:schemeClr val="tx1"/>
                </a:solidFill>
                <a:effectLst/>
                <a:latin typeface="+mn-lt"/>
                <a:ea typeface="+mn-ea"/>
                <a:cs typeface="+mn-cs"/>
              </a:rPr>
              <a:t>Thus, the network is able to perform the functions of these different operations while still remaining computationally considerate.</a:t>
            </a:r>
            <a:endParaRPr lang="en-US" dirty="0"/>
          </a:p>
        </p:txBody>
      </p:sp>
      <p:sp>
        <p:nvSpPr>
          <p:cNvPr id="4" name="Slide Number Placeholder 3"/>
          <p:cNvSpPr>
            <a:spLocks noGrp="1"/>
          </p:cNvSpPr>
          <p:nvPr>
            <p:ph type="sldNum" sz="quarter" idx="10"/>
          </p:nvPr>
        </p:nvSpPr>
        <p:spPr/>
        <p:txBody>
          <a:bodyPr/>
          <a:lstStyle/>
          <a:p>
            <a:fld id="{87919243-CEB9-4BA2-A1AC-6985EA447281}" type="slidenum">
              <a:rPr lang="en-US" smtClean="0"/>
              <a:t>79</a:t>
            </a:fld>
            <a:endParaRPr lang="en-US"/>
          </a:p>
        </p:txBody>
      </p:sp>
    </p:spTree>
    <p:extLst>
      <p:ext uri="{BB962C8B-B14F-4D97-AF65-F5344CB8AC3E}">
        <p14:creationId xmlns:p14="http://schemas.microsoft.com/office/powerpoint/2010/main" val="18494015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19243-CEB9-4BA2-A1AC-6985EA447281}" type="slidenum">
              <a:rPr lang="en-US" smtClean="0"/>
              <a:t>80</a:t>
            </a:fld>
            <a:endParaRPr lang="en-US"/>
          </a:p>
        </p:txBody>
      </p:sp>
    </p:spTree>
    <p:extLst>
      <p:ext uri="{BB962C8B-B14F-4D97-AF65-F5344CB8AC3E}">
        <p14:creationId xmlns:p14="http://schemas.microsoft.com/office/powerpoint/2010/main" val="16907653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b="0" i="0" kern="1200" dirty="0" err="1">
                <a:solidFill>
                  <a:schemeClr val="tx1"/>
                </a:solidFill>
                <a:effectLst/>
                <a:latin typeface="+mn-lt"/>
                <a:ea typeface="+mn-ea"/>
                <a:cs typeface="+mn-cs"/>
              </a:rPr>
              <a:t>ResNet</a:t>
            </a:r>
            <a:r>
              <a:rPr lang="en-US" sz="1200" b="0" i="0" kern="1200" dirty="0">
                <a:solidFill>
                  <a:schemeClr val="tx1"/>
                </a:solidFill>
                <a:effectLst/>
                <a:latin typeface="+mn-lt"/>
                <a:ea typeface="+mn-ea"/>
                <a:cs typeface="+mn-cs"/>
              </a:rPr>
              <a:t> is</a:t>
            </a:r>
            <a:r>
              <a:rPr lang="en-US" sz="1200" b="0" i="0" kern="1200" baseline="0" dirty="0">
                <a:solidFill>
                  <a:schemeClr val="tx1"/>
                </a:solidFill>
                <a:effectLst/>
                <a:latin typeface="+mn-lt"/>
                <a:ea typeface="+mn-ea"/>
                <a:cs typeface="+mn-cs"/>
              </a:rPr>
              <a:t> a model </a:t>
            </a:r>
            <a:r>
              <a:rPr lang="en-US" sz="1200" b="0" i="0" kern="1200" dirty="0">
                <a:solidFill>
                  <a:schemeClr val="tx1"/>
                </a:solidFill>
                <a:effectLst/>
                <a:latin typeface="+mn-lt"/>
                <a:ea typeface="+mn-ea"/>
                <a:cs typeface="+mn-cs"/>
              </a:rPr>
              <a:t>by MSR</a:t>
            </a:r>
          </a:p>
          <a:p>
            <a:pPr marL="228600" indent="-228600">
              <a:buFont typeface="+mj-lt"/>
              <a:buAutoNum type="arabicPeriod"/>
            </a:pPr>
            <a:endParaRPr lang="en-US" sz="1200" b="0" i="0" kern="1200" dirty="0">
              <a:solidFill>
                <a:schemeClr val="tx1"/>
              </a:solidFill>
              <a:effectLst/>
              <a:latin typeface="+mn-lt"/>
              <a:ea typeface="+mn-ea"/>
              <a:cs typeface="+mn-cs"/>
            </a:endParaRPr>
          </a:p>
          <a:p>
            <a:pPr marL="228600" indent="-228600">
              <a:buFont typeface="+mj-lt"/>
              <a:buAutoNum type="arabicPeriod"/>
            </a:pPr>
            <a:r>
              <a:rPr lang="en-US" sz="1200" b="0" i="0" kern="1200" dirty="0">
                <a:solidFill>
                  <a:schemeClr val="tx1"/>
                </a:solidFill>
                <a:effectLst/>
                <a:latin typeface="+mn-lt"/>
                <a:ea typeface="+mn-ea"/>
                <a:cs typeface="+mn-cs"/>
              </a:rPr>
              <a:t>It is</a:t>
            </a:r>
            <a:r>
              <a:rPr lang="en-US" sz="1200" b="0" i="0" kern="1200" baseline="0" dirty="0">
                <a:solidFill>
                  <a:schemeClr val="tx1"/>
                </a:solidFill>
                <a:effectLst/>
                <a:latin typeface="+mn-lt"/>
                <a:ea typeface="+mn-ea"/>
                <a:cs typeface="+mn-cs"/>
              </a:rPr>
              <a:t> a very deep </a:t>
            </a:r>
            <a:r>
              <a:rPr lang="en-US" sz="1200" b="0" i="0" kern="1200" dirty="0">
                <a:solidFill>
                  <a:schemeClr val="tx1"/>
                </a:solidFill>
                <a:effectLst/>
                <a:latin typeface="+mn-lt"/>
                <a:ea typeface="+mn-ea"/>
                <a:cs typeface="+mn-cs"/>
              </a:rPr>
              <a:t>network architecture</a:t>
            </a:r>
            <a:r>
              <a:rPr lang="en-US" sz="1200" b="0" i="0" kern="1200" baseline="0" dirty="0">
                <a:solidFill>
                  <a:schemeClr val="tx1"/>
                </a:solidFill>
                <a:effectLst/>
                <a:latin typeface="+mn-lt"/>
                <a:ea typeface="+mn-ea"/>
                <a:cs typeface="+mn-cs"/>
              </a:rPr>
              <a:t> with </a:t>
            </a:r>
            <a:r>
              <a:rPr lang="en-US" sz="1200" b="0" i="0" kern="1200" dirty="0">
                <a:solidFill>
                  <a:schemeClr val="tx1"/>
                </a:solidFill>
                <a:effectLst/>
                <a:latin typeface="+mn-lt"/>
                <a:ea typeface="+mn-ea"/>
                <a:cs typeface="+mn-cs"/>
              </a:rPr>
              <a:t>152 layers</a:t>
            </a:r>
          </a:p>
          <a:p>
            <a:pPr marL="228600" indent="-228600">
              <a:buFont typeface="+mj-lt"/>
              <a:buAutoNum type="arabicPeriod"/>
            </a:pPr>
            <a:endParaRPr lang="en-US" sz="1200" b="0" i="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kern="1200" dirty="0" err="1">
                <a:solidFill>
                  <a:schemeClr val="tx1"/>
                </a:solidFill>
                <a:effectLst/>
                <a:latin typeface="+mn-lt"/>
                <a:ea typeface="+mn-ea"/>
                <a:cs typeface="+mn-cs"/>
              </a:rPr>
              <a:t>ResNet</a:t>
            </a:r>
            <a:r>
              <a:rPr lang="en-US" sz="1200" b="0" i="0" kern="1200" dirty="0">
                <a:solidFill>
                  <a:schemeClr val="tx1"/>
                </a:solidFill>
                <a:effectLst/>
                <a:latin typeface="+mn-lt"/>
                <a:ea typeface="+mn-ea"/>
                <a:cs typeface="+mn-cs"/>
              </a:rPr>
              <a:t> won ILSVRC 2015 with an incredible low error rate of 3.6%</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b="0" i="0" kern="1200" dirty="0">
              <a:solidFill>
                <a:schemeClr val="tx1"/>
              </a:solidFill>
              <a:effectLst/>
              <a:latin typeface="+mn-lt"/>
              <a:ea typeface="+mn-ea"/>
              <a:cs typeface="+mn-cs"/>
            </a:endParaRPr>
          </a:p>
          <a:p>
            <a:pPr marL="228600" indent="-228600">
              <a:buFont typeface="+mj-lt"/>
              <a:buAutoNum type="arabicPeriod"/>
            </a:pPr>
            <a:r>
              <a:rPr lang="en-US" sz="1200" b="0" i="0" kern="1200" baseline="0" dirty="0">
                <a:solidFill>
                  <a:schemeClr val="tx1"/>
                </a:solidFill>
                <a:effectLst/>
                <a:latin typeface="+mn-lt"/>
                <a:ea typeface="+mn-ea"/>
                <a:cs typeface="+mn-cs"/>
              </a:rPr>
              <a:t>It </a:t>
            </a:r>
            <a:r>
              <a:rPr lang="en-US" sz="1200" b="0" i="0" kern="1200" dirty="0">
                <a:solidFill>
                  <a:schemeClr val="tx1"/>
                </a:solidFill>
                <a:effectLst/>
                <a:latin typeface="+mn-lt"/>
                <a:ea typeface="+mn-ea"/>
                <a:cs typeface="+mn-cs"/>
              </a:rPr>
              <a:t>sets new records in classification, detection, and localization</a:t>
            </a:r>
          </a:p>
        </p:txBody>
      </p:sp>
      <p:sp>
        <p:nvSpPr>
          <p:cNvPr id="4" name="Slide Number Placeholder 3"/>
          <p:cNvSpPr>
            <a:spLocks noGrp="1"/>
          </p:cNvSpPr>
          <p:nvPr>
            <p:ph type="sldNum" sz="quarter" idx="10"/>
          </p:nvPr>
        </p:nvSpPr>
        <p:spPr/>
        <p:txBody>
          <a:bodyPr/>
          <a:lstStyle/>
          <a:p>
            <a:fld id="{87919243-CEB9-4BA2-A1AC-6985EA447281}" type="slidenum">
              <a:rPr lang="en-US" smtClean="0"/>
              <a:t>81</a:t>
            </a:fld>
            <a:endParaRPr lang="en-US"/>
          </a:p>
        </p:txBody>
      </p:sp>
    </p:spTree>
    <p:extLst>
      <p:ext uri="{BB962C8B-B14F-4D97-AF65-F5344CB8AC3E}">
        <p14:creationId xmlns:p14="http://schemas.microsoft.com/office/powerpoint/2010/main" val="21662338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4163559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F548AE-2084-4E0F-9FA4-184CFA97E6E0}" type="slidenum">
              <a:rPr lang="en-US" smtClean="0"/>
              <a:t>83</a:t>
            </a:fld>
            <a:endParaRPr lang="en-US" dirty="0"/>
          </a:p>
        </p:txBody>
      </p:sp>
    </p:spTree>
    <p:extLst>
      <p:ext uri="{BB962C8B-B14F-4D97-AF65-F5344CB8AC3E}">
        <p14:creationId xmlns:p14="http://schemas.microsoft.com/office/powerpoint/2010/main" val="28252094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RNN</a:t>
            </a:r>
            <a:r>
              <a:rPr lang="en-US" dirty="0"/>
              <a:t>:</a:t>
            </a:r>
          </a:p>
          <a:p>
            <a:endParaRPr lang="en-US" dirty="0"/>
          </a:p>
          <a:p>
            <a:pPr marL="228600" indent="-228600">
              <a:buFont typeface="+mj-lt"/>
              <a:buAutoNum type="arabicPeriod"/>
            </a:pPr>
            <a:r>
              <a:rPr lang="en-US" sz="1200" dirty="0"/>
              <a:t>Recurrent neural networks (RNN) are networks with loops in them, allowing information to persist.</a:t>
            </a:r>
          </a:p>
          <a:p>
            <a:pPr marL="228600" indent="-228600">
              <a:buFont typeface="+mj-lt"/>
              <a:buAutoNum type="arabicPeriod"/>
            </a:pPr>
            <a:endParaRPr lang="en-US" sz="1200" dirty="0">
              <a:solidFill>
                <a:srgbClr val="222222"/>
              </a:solidFill>
            </a:endParaRPr>
          </a:p>
          <a:p>
            <a:pPr marL="228600" indent="-228600">
              <a:buFont typeface="+mj-lt"/>
              <a:buAutoNum type="arabicPeriod"/>
            </a:pPr>
            <a:r>
              <a:rPr lang="en-US" sz="1200" dirty="0"/>
              <a:t>Long Short Term Memory (LSTM) networks are a special kind of RNN, capable of learning long-term dependencies.</a:t>
            </a:r>
          </a:p>
          <a:p>
            <a:pPr marL="228600" indent="-228600">
              <a:buFont typeface="+mj-lt"/>
              <a:buAutoNum type="arabicPeriod"/>
            </a:pPr>
            <a:endParaRPr lang="en-US" sz="1200" dirty="0">
              <a:solidFill>
                <a:srgbClr val="222222"/>
              </a:solidFill>
            </a:endParaRPr>
          </a:p>
          <a:p>
            <a:pPr marL="228600" indent="-228600">
              <a:buFont typeface="+mj-lt"/>
              <a:buAutoNum type="arabicPeriod"/>
            </a:pPr>
            <a:r>
              <a:rPr lang="en-US" sz="1200" dirty="0"/>
              <a:t>Good for state-wise (step-by-step) caption generation task.</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12/13/2016 9:13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2192018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F548AE-2084-4E0F-9FA4-184CFA97E6E0}" type="slidenum">
              <a:rPr lang="en-US" smtClean="0"/>
              <a:t>89</a:t>
            </a:fld>
            <a:endParaRPr lang="en-US" dirty="0"/>
          </a:p>
        </p:txBody>
      </p:sp>
    </p:spTree>
    <p:extLst>
      <p:ext uri="{BB962C8B-B14F-4D97-AF65-F5344CB8AC3E}">
        <p14:creationId xmlns:p14="http://schemas.microsoft.com/office/powerpoint/2010/main" val="3859008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F548AE-2084-4E0F-9FA4-184CFA97E6E0}" type="slidenum">
              <a:rPr lang="en-US" smtClean="0"/>
              <a:t>6</a:t>
            </a:fld>
            <a:endParaRPr lang="en-US" dirty="0"/>
          </a:p>
        </p:txBody>
      </p:sp>
    </p:spTree>
    <p:extLst>
      <p:ext uri="{BB962C8B-B14F-4D97-AF65-F5344CB8AC3E}">
        <p14:creationId xmlns:p14="http://schemas.microsoft.com/office/powerpoint/2010/main" val="5219781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fontAlgn="base">
              <a:buFont typeface="+mj-lt"/>
              <a:buAutoNum type="arabicPeriod"/>
            </a:pPr>
            <a:r>
              <a:rPr lang="en-US" sz="1200" b="0" i="0" kern="1200" dirty="0">
                <a:solidFill>
                  <a:schemeClr val="tx1"/>
                </a:solidFill>
                <a:effectLst/>
                <a:latin typeface="+mn-lt"/>
                <a:ea typeface="+mn-ea"/>
                <a:cs typeface="+mn-cs"/>
              </a:rPr>
              <a:t>Ross </a:t>
            </a:r>
            <a:r>
              <a:rPr lang="en-US" sz="1200" b="0" i="0" kern="1200" dirty="0" err="1">
                <a:solidFill>
                  <a:schemeClr val="tx1"/>
                </a:solidFill>
                <a:effectLst/>
                <a:latin typeface="+mn-lt"/>
                <a:ea typeface="+mn-ea"/>
                <a:cs typeface="+mn-cs"/>
              </a:rPr>
              <a:t>Girshick</a:t>
            </a:r>
            <a:r>
              <a:rPr lang="en-US" sz="1200" b="0" i="0" kern="1200" dirty="0">
                <a:solidFill>
                  <a:schemeClr val="tx1"/>
                </a:solidFill>
                <a:effectLst/>
                <a:latin typeface="+mn-lt"/>
                <a:ea typeface="+mn-ea"/>
                <a:cs typeface="+mn-cs"/>
              </a:rPr>
              <a:t> and his group at UC Berkeley created this model</a:t>
            </a:r>
          </a:p>
          <a:p>
            <a:pPr marL="228600" indent="-228600" fontAlgn="base">
              <a:buFont typeface="+mj-lt"/>
              <a:buAutoNum type="arabicPeriod"/>
            </a:pPr>
            <a:endParaRPr lang="en-US" sz="1200" b="0" i="0" kern="1200" dirty="0">
              <a:solidFill>
                <a:schemeClr val="tx1"/>
              </a:solidFill>
              <a:effectLst/>
              <a:latin typeface="+mn-lt"/>
              <a:ea typeface="+mn-ea"/>
              <a:cs typeface="+mn-cs"/>
            </a:endParaRPr>
          </a:p>
          <a:p>
            <a:pPr marL="228600" indent="-228600" fontAlgn="base">
              <a:buFont typeface="+mj-lt"/>
              <a:buAutoNum type="arabicPeriod"/>
            </a:pPr>
            <a:r>
              <a:rPr lang="en-US" sz="1200" b="0" i="0" kern="1200" dirty="0">
                <a:solidFill>
                  <a:schemeClr val="tx1"/>
                </a:solidFill>
                <a:effectLst/>
                <a:latin typeface="+mn-lt"/>
                <a:ea typeface="+mn-ea"/>
                <a:cs typeface="+mn-cs"/>
              </a:rPr>
              <a:t>Determines a specific object’s exact location</a:t>
            </a:r>
          </a:p>
          <a:p>
            <a:pPr marL="228600" indent="-228600" fontAlgn="base">
              <a:buFont typeface="+mj-lt"/>
              <a:buAutoNum type="arabicPeriod"/>
            </a:pPr>
            <a:endParaRPr lang="en-US" sz="1200" b="0" i="0" kern="1200" dirty="0">
              <a:solidFill>
                <a:schemeClr val="tx1"/>
              </a:solidFill>
              <a:effectLst/>
              <a:latin typeface="+mn-lt"/>
              <a:ea typeface="+mn-ea"/>
              <a:cs typeface="+mn-cs"/>
            </a:endParaRPr>
          </a:p>
          <a:p>
            <a:pPr marL="228600" indent="-228600" fontAlgn="base">
              <a:buFont typeface="+mj-lt"/>
              <a:buAutoNum type="arabicPeriod"/>
            </a:pPr>
            <a:r>
              <a:rPr lang="en-US" sz="1200" b="0" i="0" kern="1200" dirty="0">
                <a:solidFill>
                  <a:schemeClr val="tx1"/>
                </a:solidFill>
                <a:effectLst/>
                <a:latin typeface="+mn-lt"/>
                <a:ea typeface="+mn-ea"/>
                <a:cs typeface="+mn-cs"/>
              </a:rPr>
              <a:t>RCNNs has become a standard for object detection.</a:t>
            </a:r>
          </a:p>
          <a:p>
            <a:pPr marL="228600" indent="-228600" fontAlgn="base">
              <a:buFont typeface="+mj-lt"/>
              <a:buAutoNum type="arabicPeriod"/>
            </a:pPr>
            <a:endParaRPr lang="en-US" sz="1200" b="0" i="0" kern="1200" dirty="0">
              <a:solidFill>
                <a:schemeClr val="tx1"/>
              </a:solidFill>
              <a:effectLst/>
              <a:latin typeface="+mn-lt"/>
              <a:ea typeface="+mn-ea"/>
              <a:cs typeface="+mn-cs"/>
            </a:endParaRPr>
          </a:p>
          <a:p>
            <a:pPr marL="228600" indent="-228600" fontAlgn="base">
              <a:buFont typeface="+mj-lt"/>
              <a:buAutoNum type="arabicPeriod"/>
            </a:pPr>
            <a:r>
              <a:rPr lang="en-US" sz="1200" b="0" i="0" kern="1200" dirty="0">
                <a:solidFill>
                  <a:schemeClr val="tx1"/>
                </a:solidFill>
                <a:effectLst/>
                <a:latin typeface="+mn-lt"/>
                <a:ea typeface="+mn-ea"/>
                <a:cs typeface="+mn-cs"/>
              </a:rPr>
              <a:t>Faster-RCNNS are an improved version of</a:t>
            </a:r>
            <a:r>
              <a:rPr lang="en-US" sz="1200" b="0" i="0" kern="1200" baseline="0" dirty="0">
                <a:solidFill>
                  <a:schemeClr val="tx1"/>
                </a:solidFill>
                <a:effectLst/>
                <a:latin typeface="+mn-lt"/>
                <a:ea typeface="+mn-ea"/>
                <a:cs typeface="+mn-cs"/>
              </a:rPr>
              <a:t> this model with utilizes </a:t>
            </a:r>
            <a:r>
              <a:rPr lang="en-US" sz="1200" b="0" i="0" kern="1200" baseline="0" dirty="0" err="1">
                <a:solidFill>
                  <a:schemeClr val="tx1"/>
                </a:solidFill>
                <a:effectLst/>
                <a:latin typeface="+mn-lt"/>
                <a:ea typeface="+mn-ea"/>
                <a:cs typeface="+mn-cs"/>
              </a:rPr>
              <a:t>ResNet</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7919243-CEB9-4BA2-A1AC-6985EA447281}" type="slidenum">
              <a:rPr lang="en-US" smtClean="0"/>
              <a:t>90</a:t>
            </a:fld>
            <a:endParaRPr lang="en-US"/>
          </a:p>
        </p:txBody>
      </p:sp>
    </p:spTree>
    <p:extLst>
      <p:ext uri="{BB962C8B-B14F-4D97-AF65-F5344CB8AC3E}">
        <p14:creationId xmlns:p14="http://schemas.microsoft.com/office/powerpoint/2010/main" val="24705340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fontAlgn="base">
              <a:buFont typeface="+mj-lt"/>
              <a:buAutoNum type="arabicPeriod"/>
            </a:pPr>
            <a:r>
              <a:rPr lang="en-US" sz="1200" b="0" i="0" kern="1200" dirty="0">
                <a:solidFill>
                  <a:schemeClr val="tx1"/>
                </a:solidFill>
                <a:effectLst/>
                <a:latin typeface="+mn-lt"/>
                <a:ea typeface="+mn-ea"/>
                <a:cs typeface="+mn-cs"/>
              </a:rPr>
              <a:t>Andrej </a:t>
            </a:r>
            <a:r>
              <a:rPr lang="en-US" sz="1200" b="0" i="0" kern="1200" dirty="0" err="1">
                <a:solidFill>
                  <a:schemeClr val="tx1"/>
                </a:solidFill>
                <a:effectLst/>
                <a:latin typeface="+mn-lt"/>
                <a:ea typeface="+mn-ea"/>
                <a:cs typeface="+mn-cs"/>
              </a:rPr>
              <a:t>Karpathy</a:t>
            </a:r>
            <a:r>
              <a:rPr lang="en-US" sz="1200" b="0" i="0" kern="1200" dirty="0">
                <a:solidFill>
                  <a:schemeClr val="tx1"/>
                </a:solidFill>
                <a:effectLst/>
                <a:latin typeface="+mn-lt"/>
                <a:ea typeface="+mn-ea"/>
                <a:cs typeface="+mn-cs"/>
              </a:rPr>
              <a:t> and Fei-Fei Li created this model</a:t>
            </a:r>
          </a:p>
          <a:p>
            <a:pPr marL="228600" indent="-228600" fontAlgn="base">
              <a:buFont typeface="+mj-lt"/>
              <a:buAutoNum type="arabicPeriod"/>
            </a:pPr>
            <a:endParaRPr lang="en-US" sz="1200" b="0" i="0" kern="1200" dirty="0">
              <a:solidFill>
                <a:schemeClr val="tx1"/>
              </a:solidFill>
              <a:effectLst/>
              <a:latin typeface="+mn-lt"/>
              <a:ea typeface="+mn-ea"/>
              <a:cs typeface="+mn-cs"/>
            </a:endParaRPr>
          </a:p>
          <a:p>
            <a:pPr marL="228600" marR="0" lvl="0" indent="-228600" algn="l" defTabSz="914400" rtl="0" eaLnBrk="1" fontAlgn="base" latinLnBrk="0" hangingPunct="1">
              <a:lnSpc>
                <a:spcPct val="100000"/>
              </a:lnSpc>
              <a:spcBef>
                <a:spcPts val="0"/>
              </a:spcBef>
              <a:spcAft>
                <a:spcPts val="0"/>
              </a:spcAft>
              <a:buClrTx/>
              <a:buSzTx/>
              <a:buFont typeface="+mj-lt"/>
              <a:buAutoNum type="arabicPeriod"/>
              <a:tabLst/>
              <a:defRPr/>
            </a:pPr>
            <a:r>
              <a:rPr lang="en-US" sz="1200" b="0" i="0" kern="1200" dirty="0">
                <a:solidFill>
                  <a:schemeClr val="tx1"/>
                </a:solidFill>
                <a:effectLst/>
                <a:latin typeface="+mn-lt"/>
                <a:ea typeface="+mn-ea"/>
                <a:cs typeface="+mn-cs"/>
              </a:rPr>
              <a:t>It combines the fields of Computer Vision and Natural Language Processing</a:t>
            </a:r>
          </a:p>
          <a:p>
            <a:pPr marL="228600" indent="-228600" fontAlgn="base">
              <a:buFont typeface="+mj-lt"/>
              <a:buAutoNum type="arabicPeriod"/>
            </a:pPr>
            <a:endParaRPr lang="en-US" sz="1200" b="0" i="0" kern="1200" dirty="0">
              <a:solidFill>
                <a:schemeClr val="tx1"/>
              </a:solidFill>
              <a:effectLst/>
              <a:latin typeface="+mn-lt"/>
              <a:ea typeface="+mn-ea"/>
              <a:cs typeface="+mn-cs"/>
            </a:endParaRPr>
          </a:p>
          <a:p>
            <a:pPr marL="228600" indent="-228600" fontAlgn="base">
              <a:buFont typeface="+mj-lt"/>
              <a:buAutoNum type="arabicPeriod"/>
            </a:pPr>
            <a:r>
              <a:rPr lang="en-US" sz="1200" b="0" i="0" kern="1200" dirty="0">
                <a:solidFill>
                  <a:schemeClr val="tx1"/>
                </a:solidFill>
                <a:effectLst/>
                <a:latin typeface="+mn-lt"/>
                <a:ea typeface="+mn-ea"/>
                <a:cs typeface="+mn-cs"/>
              </a:rPr>
              <a:t>It uses CNNs and bidirectional RNNs to generate natural language descriptions of different image regions</a:t>
            </a:r>
          </a:p>
          <a:p>
            <a:pPr marL="228600" indent="-228600" fontAlgn="base">
              <a:buFont typeface="+mj-lt"/>
              <a:buAutoNum type="arabicPeriod"/>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7919243-CEB9-4BA2-A1AC-6985EA447281}" type="slidenum">
              <a:rPr lang="en-US" smtClean="0"/>
              <a:t>91</a:t>
            </a:fld>
            <a:endParaRPr lang="en-US"/>
          </a:p>
        </p:txBody>
      </p:sp>
    </p:spTree>
    <p:extLst>
      <p:ext uri="{BB962C8B-B14F-4D97-AF65-F5344CB8AC3E}">
        <p14:creationId xmlns:p14="http://schemas.microsoft.com/office/powerpoint/2010/main" val="16632685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F548AE-2084-4E0F-9FA4-184CFA97E6E0}" type="slidenum">
              <a:rPr lang="en-US" smtClean="0"/>
              <a:t>93</a:t>
            </a:fld>
            <a:endParaRPr lang="en-US" dirty="0"/>
          </a:p>
        </p:txBody>
      </p:sp>
    </p:spTree>
    <p:extLst>
      <p:ext uri="{BB962C8B-B14F-4D97-AF65-F5344CB8AC3E}">
        <p14:creationId xmlns:p14="http://schemas.microsoft.com/office/powerpoint/2010/main" val="3246736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F548AE-2084-4E0F-9FA4-184CFA97E6E0}" type="slidenum">
              <a:rPr lang="en-US" smtClean="0"/>
              <a:t>98</a:t>
            </a:fld>
            <a:endParaRPr lang="en-US" dirty="0"/>
          </a:p>
        </p:txBody>
      </p:sp>
    </p:spTree>
    <p:extLst>
      <p:ext uri="{BB962C8B-B14F-4D97-AF65-F5344CB8AC3E}">
        <p14:creationId xmlns:p14="http://schemas.microsoft.com/office/powerpoint/2010/main" val="29262471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F548AE-2084-4E0F-9FA4-184CFA97E6E0}" type="slidenum">
              <a:rPr lang="en-US" smtClean="0"/>
              <a:t>101</a:t>
            </a:fld>
            <a:endParaRPr lang="en-US" dirty="0"/>
          </a:p>
        </p:txBody>
      </p:sp>
    </p:spTree>
    <p:extLst>
      <p:ext uri="{BB962C8B-B14F-4D97-AF65-F5344CB8AC3E}">
        <p14:creationId xmlns:p14="http://schemas.microsoft.com/office/powerpoint/2010/main" val="22828306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Transfer Learning</a:t>
            </a:r>
            <a:r>
              <a:rPr lang="en-US" b="1" baseline="0" dirty="0"/>
              <a:t> </a:t>
            </a:r>
            <a:r>
              <a:rPr lang="en-US" b="0" baseline="0" dirty="0"/>
              <a:t>is t</a:t>
            </a:r>
            <a:r>
              <a:rPr lang="en-US" b="0" dirty="0"/>
              <a:t>he </a:t>
            </a:r>
            <a:r>
              <a:rPr lang="en-US" dirty="0"/>
              <a:t>process of taking a pre-trained model and “fine-tuning” the model with our own dataset</a:t>
            </a:r>
          </a:p>
          <a:p>
            <a:endParaRPr lang="en-US" dirty="0"/>
          </a:p>
        </p:txBody>
      </p:sp>
      <p:sp>
        <p:nvSpPr>
          <p:cNvPr id="4" name="Slide Number Placeholder 3"/>
          <p:cNvSpPr>
            <a:spLocks noGrp="1"/>
          </p:cNvSpPr>
          <p:nvPr>
            <p:ph type="sldNum" sz="quarter" idx="10"/>
          </p:nvPr>
        </p:nvSpPr>
        <p:spPr/>
        <p:txBody>
          <a:bodyPr/>
          <a:lstStyle/>
          <a:p>
            <a:fld id="{87919243-CEB9-4BA2-A1AC-6985EA447281}" type="slidenum">
              <a:rPr lang="en-US" smtClean="0"/>
              <a:t>102</a:t>
            </a:fld>
            <a:endParaRPr lang="en-US"/>
          </a:p>
        </p:txBody>
      </p:sp>
    </p:spTree>
    <p:extLst>
      <p:ext uri="{BB962C8B-B14F-4D97-AF65-F5344CB8AC3E}">
        <p14:creationId xmlns:p14="http://schemas.microsoft.com/office/powerpoint/2010/main" val="19086455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noRot="1" noChangeAspect="1"/>
          </p:cNvSpPr>
          <p:nvPr>
            <p:ph type="sldImg"/>
          </p:nvPr>
        </p:nvSpPr>
        <p:spPr>
          <a:prstGeom prst="rect">
            <a:avLst/>
          </a:prstGeom>
        </p:spPr>
        <p:txBody>
          <a:bodyPr/>
          <a:lstStyle/>
          <a:p>
            <a:pPr lvl="0"/>
            <a:endParaRPr/>
          </a:p>
        </p:txBody>
      </p:sp>
      <p:sp>
        <p:nvSpPr>
          <p:cNvPr id="84" name="Shape 84"/>
          <p:cNvSpPr>
            <a:spLocks noGrp="1"/>
          </p:cNvSpPr>
          <p:nvPr>
            <p:ph type="body" sz="quarter" idx="1"/>
          </p:nvPr>
        </p:nvSpPr>
        <p:spPr>
          <a:prstGeom prst="rect">
            <a:avLst/>
          </a:prstGeom>
        </p:spPr>
        <p:txBody>
          <a:bodyPr/>
          <a:lstStyle/>
          <a:p>
            <a:pPr lvl="0">
              <a:defRPr sz="1800"/>
            </a:pPr>
            <a:r>
              <a:rPr lang="en-US" sz="2200" dirty="0"/>
              <a:t>Successful training of a very large CNN on </a:t>
            </a:r>
            <a:r>
              <a:rPr lang="en-US" sz="2200" dirty="0" err="1"/>
              <a:t>imagenet</a:t>
            </a:r>
            <a:r>
              <a:rPr lang="en-US" sz="2200" baseline="0" dirty="0"/>
              <a:t> data to predict one of the thousand classes. </a:t>
            </a:r>
          </a:p>
          <a:p>
            <a:pPr lvl="0">
              <a:defRPr sz="1800"/>
            </a:pPr>
            <a:r>
              <a:rPr lang="en-US" sz="2200" baseline="0" dirty="0"/>
              <a:t>We know these models are working</a:t>
            </a:r>
            <a:endParaRPr sz="2200" dirty="0"/>
          </a:p>
        </p:txBody>
      </p:sp>
      <p:sp>
        <p:nvSpPr>
          <p:cNvPr id="2" name="Footer Placeholder 1"/>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6254309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a:spLocks noGrp="1" noRot="1" noChangeAspect="1"/>
          </p:cNvSpPr>
          <p:nvPr>
            <p:ph type="sldImg"/>
          </p:nvPr>
        </p:nvSpPr>
        <p:spPr>
          <a:prstGeom prst="rect">
            <a:avLst/>
          </a:prstGeom>
        </p:spPr>
        <p:txBody>
          <a:bodyPr/>
          <a:lstStyle/>
          <a:p>
            <a:pPr lvl="0"/>
            <a:endParaRPr/>
          </a:p>
        </p:txBody>
      </p:sp>
      <p:sp>
        <p:nvSpPr>
          <p:cNvPr id="170" name="Shape 170"/>
          <p:cNvSpPr>
            <a:spLocks noGrp="1"/>
          </p:cNvSpPr>
          <p:nvPr>
            <p:ph type="body" sz="quarter" idx="1"/>
          </p:nvPr>
        </p:nvSpPr>
        <p:spPr>
          <a:prstGeom prst="rect">
            <a:avLst/>
          </a:prstGeom>
        </p:spPr>
        <p:txBody>
          <a:bodyPr/>
          <a:lstStyle/>
          <a:p>
            <a:pPr lvl="0">
              <a:defRPr sz="1800"/>
            </a:pPr>
            <a:r>
              <a:rPr lang="en-US" sz="2200" dirty="0"/>
              <a:t>It is </a:t>
            </a:r>
            <a:r>
              <a:rPr sz="2200" dirty="0"/>
              <a:t>clear THAT they work, but not as clear WHY or HOW.</a:t>
            </a:r>
          </a:p>
          <a:p>
            <a:pPr lvl="0">
              <a:defRPr sz="1800"/>
            </a:pPr>
            <a:r>
              <a:rPr sz="2200" dirty="0"/>
              <a:t>WHAT’s going on in the middle? </a:t>
            </a:r>
          </a:p>
          <a:p>
            <a:pPr lvl="0">
              <a:defRPr sz="1800"/>
            </a:pPr>
            <a:r>
              <a:rPr sz="2200" dirty="0"/>
              <a:t>LET’S think about what we DO KNOW.</a:t>
            </a:r>
            <a:endParaRPr lang="en-US" sz="2200" dirty="0"/>
          </a:p>
          <a:p>
            <a:pPr lvl="0">
              <a:defRPr sz="1800"/>
            </a:pPr>
            <a:r>
              <a:rPr lang="en-US" sz="2200" dirty="0"/>
              <a:t>It does not matter what</a:t>
            </a:r>
            <a:r>
              <a:rPr lang="en-US" sz="2200" baseline="0" dirty="0"/>
              <a:t> dataset you use or what task you are training on, the first layer is always a </a:t>
            </a:r>
            <a:r>
              <a:rPr lang="en-US" sz="2200" baseline="0" dirty="0" err="1"/>
              <a:t>gabor</a:t>
            </a:r>
            <a:r>
              <a:rPr lang="en-US" sz="2200" baseline="0" dirty="0"/>
              <a:t> filter. </a:t>
            </a:r>
          </a:p>
        </p:txBody>
      </p:sp>
      <p:sp>
        <p:nvSpPr>
          <p:cNvPr id="2" name="Footer Placeholder 1"/>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6157111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beginning</a:t>
            </a:r>
            <a:r>
              <a:rPr lang="en-US" baseline="0" dirty="0"/>
              <a:t> layers we learn features that are general. At the last layers, we learn features that are specific to the target task. The question is how this transition occurs. We quantify the transition using transfer learning. </a:t>
            </a:r>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39729AE5-C272-D541-AB9D-5A0158E76BFB}" type="slidenum">
              <a:rPr lang="en-US" smtClean="0"/>
              <a:t>105</a:t>
            </a:fld>
            <a:endParaRPr lang="en-US"/>
          </a:p>
        </p:txBody>
      </p:sp>
    </p:spTree>
    <p:extLst>
      <p:ext uri="{BB962C8B-B14F-4D97-AF65-F5344CB8AC3E}">
        <p14:creationId xmlns:p14="http://schemas.microsoft.com/office/powerpoint/2010/main" val="7540923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noRot="1" noChangeAspect="1"/>
          </p:cNvSpPr>
          <p:nvPr>
            <p:ph type="sldImg"/>
          </p:nvPr>
        </p:nvSpPr>
        <p:spPr>
          <a:prstGeom prst="rect">
            <a:avLst/>
          </a:prstGeom>
        </p:spPr>
        <p:txBody>
          <a:bodyPr/>
          <a:lstStyle/>
          <a:p>
            <a:pPr lvl="0"/>
            <a:endParaRPr/>
          </a:p>
        </p:txBody>
      </p:sp>
      <p:sp>
        <p:nvSpPr>
          <p:cNvPr id="315" name="Shape 315"/>
          <p:cNvSpPr>
            <a:spLocks noGrp="1"/>
          </p:cNvSpPr>
          <p:nvPr>
            <p:ph type="body" sz="quarter" idx="1"/>
          </p:nvPr>
        </p:nvSpPr>
        <p:spPr>
          <a:prstGeom prst="rect">
            <a:avLst/>
          </a:prstGeom>
        </p:spPr>
        <p:txBody>
          <a:bodyPr/>
          <a:lstStyle/>
          <a:p>
            <a:pPr lvl="0">
              <a:defRPr sz="1800"/>
            </a:pPr>
            <a:r>
              <a:rPr sz="2200"/>
              <a:t>okapi</a:t>
            </a:r>
          </a:p>
        </p:txBody>
      </p:sp>
      <p:sp>
        <p:nvSpPr>
          <p:cNvPr id="2" name="Footer Placeholder 1"/>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4275808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F548AE-2084-4E0F-9FA4-184CFA97E6E0}" type="slidenum">
              <a:rPr lang="en-US" smtClean="0"/>
              <a:t>7</a:t>
            </a:fld>
            <a:endParaRPr lang="en-US" dirty="0"/>
          </a:p>
        </p:txBody>
      </p:sp>
    </p:spTree>
    <p:extLst>
      <p:ext uri="{BB962C8B-B14F-4D97-AF65-F5344CB8AC3E}">
        <p14:creationId xmlns:p14="http://schemas.microsoft.com/office/powerpoint/2010/main" val="26716931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41512390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 name="Shape 2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8045381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F548AE-2084-4E0F-9FA4-184CFA97E6E0}" type="slidenum">
              <a:rPr lang="en-US" smtClean="0"/>
              <a:t>117</a:t>
            </a:fld>
            <a:endParaRPr lang="en-US" dirty="0"/>
          </a:p>
        </p:txBody>
      </p:sp>
    </p:spTree>
    <p:extLst>
      <p:ext uri="{BB962C8B-B14F-4D97-AF65-F5344CB8AC3E}">
        <p14:creationId xmlns:p14="http://schemas.microsoft.com/office/powerpoint/2010/main" val="28431105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Azure introduced GPUs with</a:t>
            </a:r>
            <a:r>
              <a:rPr lang="en-US" baseline="0" dirty="0"/>
              <a:t> its N-Series preview availability</a:t>
            </a:r>
          </a:p>
          <a:p>
            <a:pPr marL="228600" indent="-228600">
              <a:buFont typeface="+mj-lt"/>
              <a:buAutoNum type="arabicPeriod"/>
            </a:pPr>
            <a:endParaRPr lang="en-US" baseline="0" dirty="0"/>
          </a:p>
          <a:p>
            <a:pPr marL="228600" indent="-228600">
              <a:buFont typeface="+mj-lt"/>
              <a:buAutoNum type="arabicPeriod"/>
            </a:pPr>
            <a:r>
              <a:rPr lang="en-US" baseline="0" dirty="0"/>
              <a:t>There are 3 types on configurations available for deep learning tasks</a:t>
            </a:r>
          </a:p>
          <a:p>
            <a:pPr marL="228600" indent="-228600">
              <a:buFont typeface="+mj-lt"/>
              <a:buAutoNum type="arabicPeriod"/>
            </a:pPr>
            <a:endParaRPr lang="en-US" baseline="0" dirty="0"/>
          </a:p>
          <a:p>
            <a:pPr marL="228600" indent="-228600">
              <a:buFont typeface="+mj-lt"/>
              <a:buAutoNum type="arabicPeriod"/>
            </a:pPr>
            <a:r>
              <a:rPr lang="en-US" baseline="0" dirty="0"/>
              <a:t>NC6 with 1 X </a:t>
            </a:r>
            <a:r>
              <a:rPr lang="en-US" sz="1200" dirty="0"/>
              <a:t>NVIDIA Tesla K80 GPU</a:t>
            </a:r>
            <a:endParaRPr lang="en-US" baseline="0" dirty="0"/>
          </a:p>
          <a:p>
            <a:pPr marL="228600" indent="-228600">
              <a:buFont typeface="+mj-lt"/>
              <a:buAutoNum type="arabicPeriod"/>
            </a:pPr>
            <a:endParaRPr lang="en-US" baseline="0" dirty="0"/>
          </a:p>
          <a:p>
            <a:pPr marL="228600" indent="-228600">
              <a:buFont typeface="+mj-lt"/>
              <a:buAutoNum type="arabicPeriod"/>
            </a:pPr>
            <a:r>
              <a:rPr lang="en-US" baseline="0" dirty="0"/>
              <a:t>NC12 with 2 X </a:t>
            </a:r>
            <a:r>
              <a:rPr lang="en-US" sz="1200" dirty="0"/>
              <a:t>NVIDIA Tesla K80 </a:t>
            </a:r>
            <a:r>
              <a:rPr lang="en-US" baseline="0" dirty="0"/>
              <a:t> GPUs</a:t>
            </a:r>
          </a:p>
          <a:p>
            <a:pPr marL="228600" indent="-228600">
              <a:buFont typeface="+mj-lt"/>
              <a:buAutoNum type="arabicPeriod"/>
            </a:pPr>
            <a:endParaRPr lang="en-US" baseline="0" dirty="0"/>
          </a:p>
          <a:p>
            <a:pPr marL="228600" indent="-228600">
              <a:buFont typeface="+mj-lt"/>
              <a:buAutoNum type="arabicPeriod"/>
            </a:pPr>
            <a:r>
              <a:rPr lang="en-US" baseline="0" dirty="0"/>
              <a:t>NC24 with 4 X </a:t>
            </a:r>
            <a:r>
              <a:rPr lang="en-US" sz="1200" dirty="0"/>
              <a:t>NVIDIA Tesla K80 </a:t>
            </a:r>
            <a:r>
              <a:rPr lang="en-US" baseline="0" dirty="0"/>
              <a:t> GPUs</a:t>
            </a:r>
          </a:p>
          <a:p>
            <a:pPr marL="228600"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87919243-CEB9-4BA2-A1AC-6985EA447281}" type="slidenum">
              <a:rPr lang="en-US" smtClean="0"/>
              <a:t>118</a:t>
            </a:fld>
            <a:endParaRPr lang="en-US"/>
          </a:p>
        </p:txBody>
      </p:sp>
    </p:spTree>
    <p:extLst>
      <p:ext uri="{BB962C8B-B14F-4D97-AF65-F5344CB8AC3E}">
        <p14:creationId xmlns:p14="http://schemas.microsoft.com/office/powerpoint/2010/main" val="2860623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12/13/2016 9:13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120</a:t>
            </a:fld>
            <a:endParaRPr lang="en-US" dirty="0"/>
          </a:p>
        </p:txBody>
      </p:sp>
    </p:spTree>
    <p:extLst>
      <p:ext uri="{BB962C8B-B14F-4D97-AF65-F5344CB8AC3E}">
        <p14:creationId xmlns:p14="http://schemas.microsoft.com/office/powerpoint/2010/main" val="34199202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This case study is based</a:t>
            </a:r>
            <a:r>
              <a:rPr lang="en-US" baseline="0" dirty="0"/>
              <a:t> on a Microsoft Blog by Tao </a:t>
            </a:r>
            <a:r>
              <a:rPr lang="en-US" baseline="0" dirty="0" err="1"/>
              <a:t>wu</a:t>
            </a:r>
            <a:r>
              <a:rPr lang="en-US" baseline="0" dirty="0"/>
              <a:t> and Team</a:t>
            </a:r>
          </a:p>
          <a:p>
            <a:pPr marL="228600" indent="-228600">
              <a:buFont typeface="+mj-lt"/>
              <a:buAutoNum type="arabicPeriod"/>
            </a:pPr>
            <a:endParaRPr lang="en-US" baseline="0" dirty="0"/>
          </a:p>
          <a:p>
            <a:pPr marL="228600" indent="-228600">
              <a:buFont typeface="+mj-lt"/>
              <a:buAutoNum type="arabicPeriod"/>
            </a:pPr>
            <a:r>
              <a:rPr lang="en-US" baseline="0" dirty="0"/>
              <a:t>They explain step by step how to setup MXNET with Microsoft R Server (MRS)</a:t>
            </a:r>
          </a:p>
          <a:p>
            <a:pPr marL="228600" indent="-228600">
              <a:buFont typeface="+mj-lt"/>
              <a:buAutoNum type="arabicPeriod"/>
            </a:pPr>
            <a:endParaRPr lang="en-US" baseline="0" dirty="0"/>
          </a:p>
          <a:p>
            <a:pPr marL="228600" indent="-228600">
              <a:buFont typeface="+mj-lt"/>
              <a:buAutoNum type="arabicPeriod"/>
            </a:pPr>
            <a:r>
              <a:rPr lang="en-US" baseline="0" dirty="0"/>
              <a:t>Then they run an R script to train </a:t>
            </a:r>
            <a:r>
              <a:rPr lang="en-US" baseline="0" dirty="0" err="1"/>
              <a:t>Resnet</a:t>
            </a:r>
            <a:r>
              <a:rPr lang="en-US" baseline="0" dirty="0"/>
              <a:t> on CIFAR 10 dataset (as we can see from the image)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12/13/2016 9:13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121</a:t>
            </a:fld>
            <a:endParaRPr lang="en-US" dirty="0"/>
          </a:p>
        </p:txBody>
      </p:sp>
    </p:spTree>
    <p:extLst>
      <p:ext uri="{BB962C8B-B14F-4D97-AF65-F5344CB8AC3E}">
        <p14:creationId xmlns:p14="http://schemas.microsoft.com/office/powerpoint/2010/main" val="40447073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12/13/2016 9:13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122</a:t>
            </a:fld>
            <a:endParaRPr lang="en-US" dirty="0"/>
          </a:p>
        </p:txBody>
      </p:sp>
    </p:spTree>
    <p:extLst>
      <p:ext uri="{BB962C8B-B14F-4D97-AF65-F5344CB8AC3E}">
        <p14:creationId xmlns:p14="http://schemas.microsoft.com/office/powerpoint/2010/main" val="37236977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19243-CEB9-4BA2-A1AC-6985EA447281}" type="slidenum">
              <a:rPr lang="en-US" smtClean="0"/>
              <a:t>123</a:t>
            </a:fld>
            <a:endParaRPr lang="en-US"/>
          </a:p>
        </p:txBody>
      </p:sp>
    </p:spTree>
    <p:extLst>
      <p:ext uri="{BB962C8B-B14F-4D97-AF65-F5344CB8AC3E}">
        <p14:creationId xmlns:p14="http://schemas.microsoft.com/office/powerpoint/2010/main" val="12430651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12/13/2016 9:13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124</a:t>
            </a:fld>
            <a:endParaRPr lang="en-US" dirty="0"/>
          </a:p>
        </p:txBody>
      </p:sp>
    </p:spTree>
    <p:extLst>
      <p:ext uri="{BB962C8B-B14F-4D97-AF65-F5344CB8AC3E}">
        <p14:creationId xmlns:p14="http://schemas.microsoft.com/office/powerpoint/2010/main" val="1422360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12/13/2016 9:13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125</a:t>
            </a:fld>
            <a:endParaRPr lang="en-US" dirty="0"/>
          </a:p>
        </p:txBody>
      </p:sp>
    </p:spTree>
    <p:extLst>
      <p:ext uri="{BB962C8B-B14F-4D97-AF65-F5344CB8AC3E}">
        <p14:creationId xmlns:p14="http://schemas.microsoft.com/office/powerpoint/2010/main" val="1339585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19243-CEB9-4BA2-A1AC-6985EA447281}" type="slidenum">
              <a:rPr lang="en-US" smtClean="0"/>
              <a:t>8</a:t>
            </a:fld>
            <a:endParaRPr lang="en-US"/>
          </a:p>
        </p:txBody>
      </p:sp>
    </p:spTree>
    <p:extLst>
      <p:ext uri="{BB962C8B-B14F-4D97-AF65-F5344CB8AC3E}">
        <p14:creationId xmlns:p14="http://schemas.microsoft.com/office/powerpoint/2010/main" val="8709363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1774">
              <a:defRPr/>
            </a:pP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defTabSz="949165"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sysClr val="windowText" lastClr="000000"/>
                </a:solidFill>
              </a:rPr>
              <a:pPr defTabSz="931774">
                <a:defRPr/>
              </a:pPr>
              <a:t>12/13/2016 9:13 PM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rPr>
              <a:pPr defTabSz="931774">
                <a:defRPr/>
              </a:pPr>
              <a:t>126</a:t>
            </a:fld>
            <a:endParaRPr lang="en-US" sz="1800" kern="0" dirty="0">
              <a:solidFill>
                <a:sysClr val="windowText" lastClr="000000"/>
              </a:solidFill>
            </a:endParaRPr>
          </a:p>
        </p:txBody>
      </p:sp>
    </p:spTree>
    <p:extLst>
      <p:ext uri="{BB962C8B-B14F-4D97-AF65-F5344CB8AC3E}">
        <p14:creationId xmlns:p14="http://schemas.microsoft.com/office/powerpoint/2010/main" val="8665260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12/13/2016 9:13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127</a:t>
            </a:fld>
            <a:endParaRPr lang="en-US" dirty="0"/>
          </a:p>
        </p:txBody>
      </p:sp>
    </p:spTree>
    <p:extLst>
      <p:ext uri="{BB962C8B-B14F-4D97-AF65-F5344CB8AC3E}">
        <p14:creationId xmlns:p14="http://schemas.microsoft.com/office/powerpoint/2010/main" val="40954640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12/13/2016 9:13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128</a:t>
            </a:fld>
            <a:endParaRPr lang="en-US" dirty="0"/>
          </a:p>
        </p:txBody>
      </p:sp>
    </p:spTree>
    <p:extLst>
      <p:ext uri="{BB962C8B-B14F-4D97-AF65-F5344CB8AC3E}">
        <p14:creationId xmlns:p14="http://schemas.microsoft.com/office/powerpoint/2010/main" val="24976395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12/13/2016 9:13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130</a:t>
            </a:fld>
            <a:endParaRPr lang="en-US" dirty="0"/>
          </a:p>
        </p:txBody>
      </p:sp>
    </p:spTree>
    <p:extLst>
      <p:ext uri="{BB962C8B-B14F-4D97-AF65-F5344CB8AC3E}">
        <p14:creationId xmlns:p14="http://schemas.microsoft.com/office/powerpoint/2010/main" val="8265940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12/13/2016 9:13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131</a:t>
            </a:fld>
            <a:endParaRPr lang="en-US" dirty="0"/>
          </a:p>
        </p:txBody>
      </p:sp>
    </p:spTree>
    <p:extLst>
      <p:ext uri="{BB962C8B-B14F-4D97-AF65-F5344CB8AC3E}">
        <p14:creationId xmlns:p14="http://schemas.microsoft.com/office/powerpoint/2010/main" val="19272788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12/13/2016 9:13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132</a:t>
            </a:fld>
            <a:endParaRPr lang="en-US" dirty="0"/>
          </a:p>
        </p:txBody>
      </p:sp>
    </p:spTree>
    <p:extLst>
      <p:ext uri="{BB962C8B-B14F-4D97-AF65-F5344CB8AC3E}">
        <p14:creationId xmlns:p14="http://schemas.microsoft.com/office/powerpoint/2010/main" val="30132846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12/13/2016 9:13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133</a:t>
            </a:fld>
            <a:endParaRPr lang="en-US" dirty="0"/>
          </a:p>
        </p:txBody>
      </p:sp>
    </p:spTree>
    <p:extLst>
      <p:ext uri="{BB962C8B-B14F-4D97-AF65-F5344CB8AC3E}">
        <p14:creationId xmlns:p14="http://schemas.microsoft.com/office/powerpoint/2010/main" val="335757589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12/13/2016 9:13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134</a:t>
            </a:fld>
            <a:endParaRPr lang="en-US" dirty="0"/>
          </a:p>
        </p:txBody>
      </p:sp>
    </p:spTree>
    <p:extLst>
      <p:ext uri="{BB962C8B-B14F-4D97-AF65-F5344CB8AC3E}">
        <p14:creationId xmlns:p14="http://schemas.microsoft.com/office/powerpoint/2010/main" val="11798174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12/13/2016 9:13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135</a:t>
            </a:fld>
            <a:endParaRPr lang="en-US" dirty="0"/>
          </a:p>
        </p:txBody>
      </p:sp>
    </p:spTree>
    <p:extLst>
      <p:ext uri="{BB962C8B-B14F-4D97-AF65-F5344CB8AC3E}">
        <p14:creationId xmlns:p14="http://schemas.microsoft.com/office/powerpoint/2010/main" val="237754904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12/13/2016 9:13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136</a:t>
            </a:fld>
            <a:endParaRPr lang="en-US" dirty="0"/>
          </a:p>
        </p:txBody>
      </p:sp>
    </p:spTree>
    <p:extLst>
      <p:ext uri="{BB962C8B-B14F-4D97-AF65-F5344CB8AC3E}">
        <p14:creationId xmlns:p14="http://schemas.microsoft.com/office/powerpoint/2010/main" val="1466831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Times New Roman" panose="02020603050405020304" pitchFamily="18" charset="0"/>
              <a:cs typeface="Arial" panose="020B0604020202020204" pitchFamily="34" charset="0"/>
            </a:endParaRPr>
          </a:p>
        </p:txBody>
      </p:sp>
      <p:sp>
        <p:nvSpPr>
          <p:cNvPr id="675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30000"/>
              </a:spcBef>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30000"/>
              </a:spcBef>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30000"/>
              </a:spcBef>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30000"/>
              </a:spcBef>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pPr>
            <a:fld id="{826CF3E3-E1A0-412D-8E55-EFF5020ACB03}" type="slidenum">
              <a:rPr lang="en-US" altLang="en-US"/>
              <a:pPr eaLnBrk="1" hangingPunct="1">
                <a:spcBef>
                  <a:spcPct val="0"/>
                </a:spcBef>
              </a:pPr>
              <a:t>35</a:t>
            </a:fld>
            <a:endParaRPr lang="en-US" altLang="en-US"/>
          </a:p>
        </p:txBody>
      </p:sp>
    </p:spTree>
    <p:extLst>
      <p:ext uri="{BB962C8B-B14F-4D97-AF65-F5344CB8AC3E}">
        <p14:creationId xmlns:p14="http://schemas.microsoft.com/office/powerpoint/2010/main" val="21951504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919243-CEB9-4BA2-A1AC-6985EA447281}" type="slidenum">
              <a:rPr lang="en-US" smtClean="0"/>
              <a:t>138</a:t>
            </a:fld>
            <a:endParaRPr lang="en-US"/>
          </a:p>
        </p:txBody>
      </p:sp>
    </p:spTree>
    <p:extLst>
      <p:ext uri="{BB962C8B-B14F-4D97-AF65-F5344CB8AC3E}">
        <p14:creationId xmlns:p14="http://schemas.microsoft.com/office/powerpoint/2010/main" val="189200566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12/13/2016 9:13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140</a:t>
            </a:fld>
            <a:endParaRPr lang="en-US" dirty="0"/>
          </a:p>
        </p:txBody>
      </p:sp>
    </p:spTree>
    <p:extLst>
      <p:ext uri="{BB962C8B-B14F-4D97-AF65-F5344CB8AC3E}">
        <p14:creationId xmlns:p14="http://schemas.microsoft.com/office/powerpoint/2010/main" val="99285068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919243-CEB9-4BA2-A1AC-6985EA447281}" type="slidenum">
              <a:rPr lang="en-US" smtClean="0"/>
              <a:t>144</a:t>
            </a:fld>
            <a:endParaRPr lang="en-US"/>
          </a:p>
        </p:txBody>
      </p:sp>
    </p:spTree>
    <p:extLst>
      <p:ext uri="{BB962C8B-B14F-4D97-AF65-F5344CB8AC3E}">
        <p14:creationId xmlns:p14="http://schemas.microsoft.com/office/powerpoint/2010/main" val="15681230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12/13/2016 9:13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145</a:t>
            </a:fld>
            <a:endParaRPr lang="en-US" dirty="0"/>
          </a:p>
        </p:txBody>
      </p:sp>
    </p:spTree>
    <p:extLst>
      <p:ext uri="{BB962C8B-B14F-4D97-AF65-F5344CB8AC3E}">
        <p14:creationId xmlns:p14="http://schemas.microsoft.com/office/powerpoint/2010/main" val="280663951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DCF8B5-EC22-4A77-87A6-3462E4FE1B83}" type="slidenum">
              <a:rPr lang="en-US" smtClean="0"/>
              <a:t>146</a:t>
            </a:fld>
            <a:endParaRPr lang="en-US"/>
          </a:p>
        </p:txBody>
      </p:sp>
    </p:spTree>
    <p:extLst>
      <p:ext uri="{BB962C8B-B14F-4D97-AF65-F5344CB8AC3E}">
        <p14:creationId xmlns:p14="http://schemas.microsoft.com/office/powerpoint/2010/main" val="164322043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DCF8B5-EC22-4A77-87A6-3462E4FE1B83}" type="slidenum">
              <a:rPr lang="en-US" smtClean="0"/>
              <a:t>147</a:t>
            </a:fld>
            <a:endParaRPr lang="en-US"/>
          </a:p>
        </p:txBody>
      </p:sp>
    </p:spTree>
    <p:extLst>
      <p:ext uri="{BB962C8B-B14F-4D97-AF65-F5344CB8AC3E}">
        <p14:creationId xmlns:p14="http://schemas.microsoft.com/office/powerpoint/2010/main" val="314579628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DCF8B5-EC22-4A77-87A6-3462E4FE1B83}" type="slidenum">
              <a:rPr lang="en-US" smtClean="0"/>
              <a:t>148</a:t>
            </a:fld>
            <a:endParaRPr lang="en-US"/>
          </a:p>
        </p:txBody>
      </p:sp>
    </p:spTree>
    <p:extLst>
      <p:ext uri="{BB962C8B-B14F-4D97-AF65-F5344CB8AC3E}">
        <p14:creationId xmlns:p14="http://schemas.microsoft.com/office/powerpoint/2010/main" val="392865944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DCF8B5-EC22-4A77-87A6-3462E4FE1B83}" type="slidenum">
              <a:rPr lang="en-US" smtClean="0"/>
              <a:t>149</a:t>
            </a:fld>
            <a:endParaRPr lang="en-US"/>
          </a:p>
        </p:txBody>
      </p:sp>
    </p:spTree>
    <p:extLst>
      <p:ext uri="{BB962C8B-B14F-4D97-AF65-F5344CB8AC3E}">
        <p14:creationId xmlns:p14="http://schemas.microsoft.com/office/powerpoint/2010/main" val="219244799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DCF8B5-EC22-4A77-87A6-3462E4FE1B83}" type="slidenum">
              <a:rPr lang="en-US" smtClean="0"/>
              <a:t>150</a:t>
            </a:fld>
            <a:endParaRPr lang="en-US"/>
          </a:p>
        </p:txBody>
      </p:sp>
    </p:spTree>
    <p:extLst>
      <p:ext uri="{BB962C8B-B14F-4D97-AF65-F5344CB8AC3E}">
        <p14:creationId xmlns:p14="http://schemas.microsoft.com/office/powerpoint/2010/main" val="282244444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DCF8B5-EC22-4A77-87A6-3462E4FE1B83}" type="slidenum">
              <a:rPr lang="en-US" smtClean="0"/>
              <a:t>151</a:t>
            </a:fld>
            <a:endParaRPr lang="en-US"/>
          </a:p>
        </p:txBody>
      </p:sp>
    </p:spTree>
    <p:extLst>
      <p:ext uri="{BB962C8B-B14F-4D97-AF65-F5344CB8AC3E}">
        <p14:creationId xmlns:p14="http://schemas.microsoft.com/office/powerpoint/2010/main" val="1920217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Times New Roman" panose="02020603050405020304" pitchFamily="18" charset="0"/>
              <a:cs typeface="Arial" panose="020B0604020202020204" pitchFamily="34" charset="0"/>
            </a:endParaRPr>
          </a:p>
        </p:txBody>
      </p:sp>
      <p:sp>
        <p:nvSpPr>
          <p:cNvPr id="686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30000"/>
              </a:spcBef>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30000"/>
              </a:spcBef>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30000"/>
              </a:spcBef>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30000"/>
              </a:spcBef>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pPr>
            <a:fld id="{988B68C9-91AC-413C-9F3C-599CE35ADDE9}" type="slidenum">
              <a:rPr lang="en-US" altLang="en-US"/>
              <a:pPr eaLnBrk="1" hangingPunct="1">
                <a:spcBef>
                  <a:spcPct val="0"/>
                </a:spcBef>
              </a:pPr>
              <a:t>36</a:t>
            </a:fld>
            <a:endParaRPr lang="en-US" altLang="en-US"/>
          </a:p>
        </p:txBody>
      </p:sp>
    </p:spTree>
    <p:extLst>
      <p:ext uri="{BB962C8B-B14F-4D97-AF65-F5344CB8AC3E}">
        <p14:creationId xmlns:p14="http://schemas.microsoft.com/office/powerpoint/2010/main" val="32768254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12/13/2016 9:13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152</a:t>
            </a:fld>
            <a:endParaRPr lang="en-US" dirty="0"/>
          </a:p>
        </p:txBody>
      </p:sp>
    </p:spTree>
    <p:extLst>
      <p:ext uri="{BB962C8B-B14F-4D97-AF65-F5344CB8AC3E}">
        <p14:creationId xmlns:p14="http://schemas.microsoft.com/office/powerpoint/2010/main" val="234425350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F548AE-2084-4E0F-9FA4-184CFA97E6E0}" type="slidenum">
              <a:rPr lang="en-US" smtClean="0"/>
              <a:t>153</a:t>
            </a:fld>
            <a:endParaRPr lang="en-US" dirty="0"/>
          </a:p>
        </p:txBody>
      </p:sp>
    </p:spTree>
    <p:extLst>
      <p:ext uri="{BB962C8B-B14F-4D97-AF65-F5344CB8AC3E}">
        <p14:creationId xmlns:p14="http://schemas.microsoft.com/office/powerpoint/2010/main" val="33873179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Times New Roman" panose="02020603050405020304" pitchFamily="18" charset="0"/>
              <a:cs typeface="Arial" panose="020B0604020202020204" pitchFamily="34" charset="0"/>
            </a:endParaRPr>
          </a:p>
        </p:txBody>
      </p:sp>
      <p:sp>
        <p:nvSpPr>
          <p:cNvPr id="696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30000"/>
              </a:spcBef>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30000"/>
              </a:spcBef>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30000"/>
              </a:spcBef>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30000"/>
              </a:spcBef>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pPr>
            <a:fld id="{697782BE-4274-4BFE-A68D-A3378BEFF527}" type="slidenum">
              <a:rPr lang="en-US" altLang="en-US"/>
              <a:pPr eaLnBrk="1" hangingPunct="1">
                <a:spcBef>
                  <a:spcPct val="0"/>
                </a:spcBef>
              </a:pPr>
              <a:t>37</a:t>
            </a:fld>
            <a:endParaRPr lang="en-US" altLang="en-US"/>
          </a:p>
        </p:txBody>
      </p:sp>
    </p:spTree>
    <p:extLst>
      <p:ext uri="{BB962C8B-B14F-4D97-AF65-F5344CB8AC3E}">
        <p14:creationId xmlns:p14="http://schemas.microsoft.com/office/powerpoint/2010/main" val="10607039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jpeg"/><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emf"/><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emf"/><Relationship Id="rId1" Type="http://schemas.openxmlformats.org/officeDocument/2006/relationships/slideMaster" Target="../slideMasters/slideMaster6.xml"/><Relationship Id="rId4" Type="http://schemas.openxmlformats.org/officeDocument/2006/relationships/image" Target="../media/image14.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Slide-Pictur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647789" y="0"/>
            <a:ext cx="6544212" cy="6858000"/>
          </a:xfrm>
          <a:blipFill>
            <a:blip r:embed="rId2"/>
            <a:stretch>
              <a:fillRect/>
            </a:stretch>
          </a:blipFill>
        </p:spPr>
        <p:txBody>
          <a:bodyPr/>
          <a:lstStyle>
            <a:lvl1pPr marL="0" indent="0">
              <a:buNone/>
              <a:defRPr baseline="0"/>
            </a:lvl1pPr>
          </a:lstStyle>
          <a:p>
            <a:r>
              <a:rPr lang="en-US" dirty="0"/>
              <a:t> </a:t>
            </a:r>
          </a:p>
        </p:txBody>
      </p:sp>
      <p:sp>
        <p:nvSpPr>
          <p:cNvPr id="7" name="Text Placeholder 6"/>
          <p:cNvSpPr>
            <a:spLocks noGrp="1"/>
          </p:cNvSpPr>
          <p:nvPr>
            <p:ph type="body" sz="quarter" idx="11" hasCustomPrompt="1"/>
          </p:nvPr>
        </p:nvSpPr>
        <p:spPr>
          <a:xfrm>
            <a:off x="269240" y="2906010"/>
            <a:ext cx="5378548" cy="1045977"/>
          </a:xfrm>
        </p:spPr>
        <p:txBody>
          <a:bodyPr lIns="182880" anchor="ctr">
            <a:noAutofit/>
          </a:bodyPr>
          <a:lstStyle>
            <a:lvl1pPr marL="0" indent="0">
              <a:buNone/>
              <a:defRPr sz="5294">
                <a:solidFill>
                  <a:schemeClr val="bg1"/>
                </a:solidFill>
                <a:latin typeface="+mj-lt"/>
              </a:defRPr>
            </a:lvl1pPr>
          </a:lstStyle>
          <a:p>
            <a:pPr lvl="0"/>
            <a:r>
              <a:rPr lang="en-US" dirty="0"/>
              <a:t>Title</a:t>
            </a:r>
          </a:p>
        </p:txBody>
      </p:sp>
    </p:spTree>
    <p:extLst>
      <p:ext uri="{BB962C8B-B14F-4D97-AF65-F5344CB8AC3E}">
        <p14:creationId xmlns:p14="http://schemas.microsoft.com/office/powerpoint/2010/main" val="335208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3" presetClass="path" presetSubtype="0" decel="100000" fill="hold" grpId="1" nodeType="withEffect">
                                  <p:stCondLst>
                                    <p:cond delay="0"/>
                                  </p:stCondLst>
                                  <p:childTnLst>
                                    <p:animMotion origin="layout" path="M -4.7613E-6 0 L 0.07302 0 " pathEditMode="relative" rAng="0" ptsTypes="AA">
                                      <p:cBhvr>
                                        <p:cTn id="9" dur="750" spd="-100000" fill="hold"/>
                                        <p:tgtEl>
                                          <p:spTgt spid="5"/>
                                        </p:tgtEl>
                                        <p:attrNameLst>
                                          <p:attrName>ppt_x</p:attrName>
                                          <p:attrName>ppt_y</p:attrName>
                                        </p:attrNameLst>
                                      </p:cBhvr>
                                      <p:rCtr x="3651" y="0"/>
                                    </p:animMotion>
                                  </p:childTnLst>
                                </p:cTn>
                              </p:par>
                              <p:par>
                                <p:cTn id="10" presetID="10" presetClass="entr" presetSubtype="0" fill="hold" grpId="0" nodeType="withEffect">
                                  <p:stCondLst>
                                    <p:cond delay="25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63" presetClass="path" presetSubtype="0" decel="100000" fill="hold" grpId="1" nodeType="withEffect">
                                  <p:stCondLst>
                                    <p:cond delay="0"/>
                                  </p:stCondLst>
                                  <p:childTnLst>
                                    <p:animMotion origin="layout" path="M 0.00996 0 L 0.07735 0 " pathEditMode="relative" rAng="0" ptsTypes="AA">
                                      <p:cBhvr>
                                        <p:cTn id="14" dur="750" spd="-100000" fill="hold"/>
                                        <p:tgtEl>
                                          <p:spTgt spid="7">
                                            <p:txEl>
                                              <p:pRg st="0" end="0"/>
                                            </p:txEl>
                                          </p:spTgt>
                                        </p:tgtEl>
                                        <p:attrNameLst>
                                          <p:attrName>ppt_x</p:attrName>
                                          <p:attrName>ppt_y</p:attrName>
                                        </p:attrNameLst>
                                      </p:cBhvr>
                                      <p:rCtr x="33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3" presetClass="path" presetSubtype="0" decel="100000" fill="hold" nodeType="withEffect">
                  <p:stCondLst>
                    <p:cond delay="0"/>
                  </p:stCondLst>
                  <p:childTnLst>
                    <p:animMotion origin="layout" path="M 0.00996 0 L 0.07735 0 " pathEditMode="relative" rAng="0" ptsTypes="AA">
                      <p:cBhvr>
                        <p:cTn dur="750" spd="-100000" fill="hold"/>
                        <p:tgtEl>
                          <p:spTgt spid="7"/>
                        </p:tgtEl>
                        <p:attrNameLst>
                          <p:attrName>ppt_x</p:attrName>
                          <p:attrName>ppt_y</p:attrName>
                        </p:attrNameLst>
                      </p:cBhvr>
                      <p:rCtr x="3370" y="0"/>
                    </p:animMotion>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13680145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068883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84229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8153324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801033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5077001" y="-800063"/>
            <a:ext cx="2819048" cy="590476"/>
          </a:xfrm>
          <a:prstGeom prst="rect">
            <a:avLst/>
          </a:prstGeom>
        </p:spPr>
      </p:pic>
    </p:spTree>
    <p:extLst>
      <p:ext uri="{BB962C8B-B14F-4D97-AF65-F5344CB8AC3E}">
        <p14:creationId xmlns:p14="http://schemas.microsoft.com/office/powerpoint/2010/main" val="22647845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4876976" y="-961988"/>
            <a:ext cx="2819048" cy="590476"/>
          </a:xfrm>
          <a:prstGeom prst="rect">
            <a:avLst/>
          </a:prstGeom>
        </p:spPr>
      </p:pic>
    </p:spTree>
    <p:extLst>
      <p:ext uri="{BB962C8B-B14F-4D97-AF65-F5344CB8AC3E}">
        <p14:creationId xmlns:p14="http://schemas.microsoft.com/office/powerpoint/2010/main" val="2948843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6290219"/>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20658566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373860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6D3087-B9A0-49F7-B8D2-F68F6338A149}" type="slidenum">
              <a:rPr lang="en-US" smtClean="0"/>
              <a:t>‹#›</a:t>
            </a:fld>
            <a:endParaRPr lang="en-US"/>
          </a:p>
        </p:txBody>
      </p:sp>
    </p:spTree>
    <p:extLst>
      <p:ext uri="{BB962C8B-B14F-4D97-AF65-F5344CB8AC3E}">
        <p14:creationId xmlns:p14="http://schemas.microsoft.com/office/powerpoint/2010/main" val="1003348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36517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58516" y="3877271"/>
            <a:ext cx="9562678" cy="1794661"/>
          </a:xfrm>
          <a:prstGeom prst="rect">
            <a:avLst/>
          </a:prstGeom>
          <a:noFill/>
        </p:spPr>
        <p:txBody>
          <a:bodyPr lIns="146304" tIns="109728" rIns="146304" bIns="109728">
            <a:noAutofit/>
          </a:bodyPr>
          <a:lstStyle>
            <a:lvl1pPr marL="0" indent="0">
              <a:spcBef>
                <a:spcPts val="0"/>
              </a:spcBef>
              <a:buNone/>
              <a:defRPr sz="353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358455" y="2075840"/>
            <a:ext cx="9562678" cy="1793104"/>
          </a:xfrm>
          <a:prstGeom prst="rect">
            <a:avLst/>
          </a:prstGeom>
          <a:noFill/>
        </p:spPr>
        <p:txBody>
          <a:bodyPr lIns="146304" tIns="91440" rIns="146304" bIns="91440" anchor="t" anchorCtr="0"/>
          <a:lstStyle>
            <a:lvl1pPr>
              <a:defRPr sz="7060" b="1" spc="-98" baseline="0">
                <a:gradFill>
                  <a:gsLst>
                    <a:gs pos="3333">
                      <a:schemeClr val="tx2"/>
                    </a:gs>
                    <a:gs pos="39000">
                      <a:schemeClr val="tx2"/>
                    </a:gs>
                  </a:gsLst>
                  <a:lin ang="5400000" scaled="0"/>
                </a:gradFill>
              </a:defRPr>
            </a:lvl1pPr>
          </a:lstStyle>
          <a:p>
            <a:r>
              <a:rPr lang="en-US" dirty="0"/>
              <a:t>Presentation title</a:t>
            </a:r>
          </a:p>
        </p:txBody>
      </p:sp>
      <p:sp>
        <p:nvSpPr>
          <p:cNvPr id="6" name="Freeform 13"/>
          <p:cNvSpPr>
            <a:spLocks noEditPoints="1"/>
          </p:cNvSpPr>
          <p:nvPr userDrawn="1"/>
        </p:nvSpPr>
        <p:spPr bwMode="auto">
          <a:xfrm>
            <a:off x="440715" y="470411"/>
            <a:ext cx="1217654" cy="535801"/>
          </a:xfrm>
          <a:custGeom>
            <a:avLst/>
            <a:gdLst>
              <a:gd name="T0" fmla="*/ 224 w 272"/>
              <a:gd name="T1" fmla="*/ 98 h 119"/>
              <a:gd name="T2" fmla="*/ 177 w 272"/>
              <a:gd name="T3" fmla="*/ 99 h 119"/>
              <a:gd name="T4" fmla="*/ 118 w 272"/>
              <a:gd name="T5" fmla="*/ 119 h 119"/>
              <a:gd name="T6" fmla="*/ 70 w 272"/>
              <a:gd name="T7" fmla="*/ 91 h 119"/>
              <a:gd name="T8" fmla="*/ 7 w 272"/>
              <a:gd name="T9" fmla="*/ 55 h 119"/>
              <a:gd name="T10" fmla="*/ 30 w 272"/>
              <a:gd name="T11" fmla="*/ 22 h 119"/>
              <a:gd name="T12" fmla="*/ 53 w 272"/>
              <a:gd name="T13" fmla="*/ 18 h 119"/>
              <a:gd name="T14" fmla="*/ 104 w 272"/>
              <a:gd name="T15" fmla="*/ 14 h 119"/>
              <a:gd name="T16" fmla="*/ 182 w 272"/>
              <a:gd name="T17" fmla="*/ 25 h 119"/>
              <a:gd name="T18" fmla="*/ 224 w 272"/>
              <a:gd name="T19" fmla="*/ 20 h 119"/>
              <a:gd name="T20" fmla="*/ 272 w 272"/>
              <a:gd name="T21" fmla="*/ 37 h 119"/>
              <a:gd name="T22" fmla="*/ 250 w 272"/>
              <a:gd name="T23" fmla="*/ 34 h 119"/>
              <a:gd name="T24" fmla="*/ 252 w 272"/>
              <a:gd name="T25" fmla="*/ 34 h 119"/>
              <a:gd name="T26" fmla="*/ 247 w 272"/>
              <a:gd name="T27" fmla="*/ 32 h 119"/>
              <a:gd name="T28" fmla="*/ 258 w 272"/>
              <a:gd name="T29" fmla="*/ 41 h 119"/>
              <a:gd name="T30" fmla="*/ 261 w 272"/>
              <a:gd name="T31" fmla="*/ 41 h 119"/>
              <a:gd name="T32" fmla="*/ 265 w 272"/>
              <a:gd name="T33" fmla="*/ 41 h 119"/>
              <a:gd name="T34" fmla="*/ 261 w 272"/>
              <a:gd name="T35" fmla="*/ 39 h 119"/>
              <a:gd name="T36" fmla="*/ 256 w 272"/>
              <a:gd name="T37" fmla="*/ 41 h 119"/>
              <a:gd name="T38" fmla="*/ 226 w 272"/>
              <a:gd name="T39" fmla="*/ 74 h 119"/>
              <a:gd name="T40" fmla="*/ 226 w 272"/>
              <a:gd name="T41" fmla="*/ 85 h 119"/>
              <a:gd name="T42" fmla="*/ 164 w 272"/>
              <a:gd name="T43" fmla="*/ 78 h 119"/>
              <a:gd name="T44" fmla="*/ 157 w 272"/>
              <a:gd name="T45" fmla="*/ 104 h 119"/>
              <a:gd name="T46" fmla="*/ 134 w 272"/>
              <a:gd name="T47" fmla="*/ 89 h 119"/>
              <a:gd name="T48" fmla="*/ 115 w 272"/>
              <a:gd name="T49" fmla="*/ 91 h 119"/>
              <a:gd name="T50" fmla="*/ 107 w 272"/>
              <a:gd name="T51" fmla="*/ 45 h 119"/>
              <a:gd name="T52" fmla="*/ 94 w 272"/>
              <a:gd name="T53" fmla="*/ 53 h 119"/>
              <a:gd name="T54" fmla="*/ 104 w 272"/>
              <a:gd name="T55" fmla="*/ 85 h 119"/>
              <a:gd name="T56" fmla="*/ 79 w 272"/>
              <a:gd name="T57" fmla="*/ 67 h 119"/>
              <a:gd name="T58" fmla="*/ 65 w 272"/>
              <a:gd name="T59" fmla="*/ 78 h 119"/>
              <a:gd name="T60" fmla="*/ 20 w 272"/>
              <a:gd name="T61" fmla="*/ 72 h 119"/>
              <a:gd name="T62" fmla="*/ 51 w 272"/>
              <a:gd name="T63" fmla="*/ 70 h 119"/>
              <a:gd name="T64" fmla="*/ 20 w 272"/>
              <a:gd name="T65" fmla="*/ 47 h 119"/>
              <a:gd name="T66" fmla="*/ 57 w 272"/>
              <a:gd name="T67" fmla="*/ 48 h 119"/>
              <a:gd name="T68" fmla="*/ 42 w 272"/>
              <a:gd name="T69" fmla="*/ 51 h 119"/>
              <a:gd name="T70" fmla="*/ 65 w 272"/>
              <a:gd name="T71" fmla="*/ 19 h 119"/>
              <a:gd name="T72" fmla="*/ 79 w 272"/>
              <a:gd name="T73" fmla="*/ 52 h 119"/>
              <a:gd name="T74" fmla="*/ 106 w 272"/>
              <a:gd name="T75" fmla="*/ 35 h 119"/>
              <a:gd name="T76" fmla="*/ 129 w 272"/>
              <a:gd name="T77" fmla="*/ 70 h 119"/>
              <a:gd name="T78" fmla="*/ 144 w 272"/>
              <a:gd name="T79" fmla="*/ 31 h 119"/>
              <a:gd name="T80" fmla="*/ 163 w 272"/>
              <a:gd name="T81" fmla="*/ 38 h 119"/>
              <a:gd name="T82" fmla="*/ 178 w 272"/>
              <a:gd name="T83" fmla="*/ 31 h 119"/>
              <a:gd name="T84" fmla="*/ 251 w 272"/>
              <a:gd name="T85" fmla="*/ 55 h 119"/>
              <a:gd name="T86" fmla="*/ 175 w 272"/>
              <a:gd name="T87" fmla="*/ 42 h 119"/>
              <a:gd name="T88" fmla="*/ 186 w 272"/>
              <a:gd name="T89" fmla="*/ 58 h 119"/>
              <a:gd name="T90" fmla="*/ 213 w 272"/>
              <a:gd name="T91" fmla="*/ 5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2" h="119">
                <a:moveTo>
                  <a:pt x="262" y="51"/>
                </a:moveTo>
                <a:cubicBezTo>
                  <a:pt x="263" y="54"/>
                  <a:pt x="263" y="56"/>
                  <a:pt x="263" y="59"/>
                </a:cubicBezTo>
                <a:cubicBezTo>
                  <a:pt x="263" y="81"/>
                  <a:pt x="245" y="98"/>
                  <a:pt x="224" y="98"/>
                </a:cubicBezTo>
                <a:cubicBezTo>
                  <a:pt x="216" y="98"/>
                  <a:pt x="208" y="96"/>
                  <a:pt x="202" y="91"/>
                </a:cubicBezTo>
                <a:cubicBezTo>
                  <a:pt x="196" y="96"/>
                  <a:pt x="189" y="99"/>
                  <a:pt x="181" y="99"/>
                </a:cubicBezTo>
                <a:cubicBezTo>
                  <a:pt x="180" y="99"/>
                  <a:pt x="178" y="99"/>
                  <a:pt x="177" y="99"/>
                </a:cubicBezTo>
                <a:cubicBezTo>
                  <a:pt x="175" y="108"/>
                  <a:pt x="167" y="115"/>
                  <a:pt x="157" y="115"/>
                </a:cubicBezTo>
                <a:cubicBezTo>
                  <a:pt x="149" y="115"/>
                  <a:pt x="143" y="111"/>
                  <a:pt x="139" y="104"/>
                </a:cubicBezTo>
                <a:cubicBezTo>
                  <a:pt x="136" y="113"/>
                  <a:pt x="128" y="119"/>
                  <a:pt x="118" y="119"/>
                </a:cubicBezTo>
                <a:cubicBezTo>
                  <a:pt x="108" y="119"/>
                  <a:pt x="100" y="113"/>
                  <a:pt x="97" y="104"/>
                </a:cubicBezTo>
                <a:cubicBezTo>
                  <a:pt x="96" y="104"/>
                  <a:pt x="96" y="104"/>
                  <a:pt x="96" y="104"/>
                </a:cubicBezTo>
                <a:cubicBezTo>
                  <a:pt x="85" y="104"/>
                  <a:pt x="76" y="99"/>
                  <a:pt x="70" y="91"/>
                </a:cubicBezTo>
                <a:cubicBezTo>
                  <a:pt x="63" y="96"/>
                  <a:pt x="55" y="98"/>
                  <a:pt x="47" y="98"/>
                </a:cubicBezTo>
                <a:cubicBezTo>
                  <a:pt x="25" y="98"/>
                  <a:pt x="7" y="81"/>
                  <a:pt x="7" y="58"/>
                </a:cubicBezTo>
                <a:cubicBezTo>
                  <a:pt x="7" y="57"/>
                  <a:pt x="7" y="56"/>
                  <a:pt x="7" y="55"/>
                </a:cubicBezTo>
                <a:cubicBezTo>
                  <a:pt x="3" y="51"/>
                  <a:pt x="0" y="46"/>
                  <a:pt x="0" y="40"/>
                </a:cubicBezTo>
                <a:cubicBezTo>
                  <a:pt x="0" y="29"/>
                  <a:pt x="9" y="20"/>
                  <a:pt x="21" y="20"/>
                </a:cubicBezTo>
                <a:cubicBezTo>
                  <a:pt x="24" y="20"/>
                  <a:pt x="27" y="21"/>
                  <a:pt x="30" y="22"/>
                </a:cubicBezTo>
                <a:cubicBezTo>
                  <a:pt x="35" y="20"/>
                  <a:pt x="41" y="18"/>
                  <a:pt x="47" y="18"/>
                </a:cubicBezTo>
                <a:cubicBezTo>
                  <a:pt x="49" y="18"/>
                  <a:pt x="51" y="19"/>
                  <a:pt x="53" y="19"/>
                </a:cubicBezTo>
                <a:cubicBezTo>
                  <a:pt x="53" y="18"/>
                  <a:pt x="53" y="18"/>
                  <a:pt x="53" y="18"/>
                </a:cubicBezTo>
                <a:cubicBezTo>
                  <a:pt x="53" y="8"/>
                  <a:pt x="61" y="0"/>
                  <a:pt x="71" y="0"/>
                </a:cubicBezTo>
                <a:cubicBezTo>
                  <a:pt x="81" y="0"/>
                  <a:pt x="89" y="8"/>
                  <a:pt x="90" y="18"/>
                </a:cubicBezTo>
                <a:cubicBezTo>
                  <a:pt x="94" y="16"/>
                  <a:pt x="99" y="14"/>
                  <a:pt x="104" y="14"/>
                </a:cubicBezTo>
                <a:cubicBezTo>
                  <a:pt x="112" y="14"/>
                  <a:pt x="119" y="17"/>
                  <a:pt x="124" y="23"/>
                </a:cubicBezTo>
                <a:cubicBezTo>
                  <a:pt x="130" y="14"/>
                  <a:pt x="141" y="8"/>
                  <a:pt x="152" y="8"/>
                </a:cubicBezTo>
                <a:cubicBezTo>
                  <a:pt x="165" y="8"/>
                  <a:pt x="176" y="15"/>
                  <a:pt x="182" y="25"/>
                </a:cubicBezTo>
                <a:cubicBezTo>
                  <a:pt x="184" y="24"/>
                  <a:pt x="187" y="23"/>
                  <a:pt x="191" y="23"/>
                </a:cubicBezTo>
                <a:cubicBezTo>
                  <a:pt x="195" y="23"/>
                  <a:pt x="199" y="24"/>
                  <a:pt x="201" y="27"/>
                </a:cubicBezTo>
                <a:cubicBezTo>
                  <a:pt x="208" y="23"/>
                  <a:pt x="215" y="20"/>
                  <a:pt x="224" y="20"/>
                </a:cubicBezTo>
                <a:cubicBezTo>
                  <a:pt x="232" y="20"/>
                  <a:pt x="240" y="23"/>
                  <a:pt x="246" y="27"/>
                </a:cubicBezTo>
                <a:cubicBezTo>
                  <a:pt x="249" y="24"/>
                  <a:pt x="253" y="22"/>
                  <a:pt x="257" y="22"/>
                </a:cubicBezTo>
                <a:cubicBezTo>
                  <a:pt x="265" y="22"/>
                  <a:pt x="272" y="29"/>
                  <a:pt x="272" y="37"/>
                </a:cubicBezTo>
                <a:cubicBezTo>
                  <a:pt x="272" y="44"/>
                  <a:pt x="268" y="49"/>
                  <a:pt x="262" y="51"/>
                </a:cubicBezTo>
                <a:close/>
                <a:moveTo>
                  <a:pt x="247" y="34"/>
                </a:moveTo>
                <a:cubicBezTo>
                  <a:pt x="250" y="34"/>
                  <a:pt x="250" y="34"/>
                  <a:pt x="250" y="34"/>
                </a:cubicBezTo>
                <a:cubicBezTo>
                  <a:pt x="250" y="41"/>
                  <a:pt x="250" y="41"/>
                  <a:pt x="250" y="41"/>
                </a:cubicBezTo>
                <a:cubicBezTo>
                  <a:pt x="252" y="41"/>
                  <a:pt x="252" y="41"/>
                  <a:pt x="252" y="41"/>
                </a:cubicBezTo>
                <a:cubicBezTo>
                  <a:pt x="252" y="34"/>
                  <a:pt x="252" y="34"/>
                  <a:pt x="252" y="34"/>
                </a:cubicBezTo>
                <a:cubicBezTo>
                  <a:pt x="255" y="34"/>
                  <a:pt x="255" y="34"/>
                  <a:pt x="255" y="34"/>
                </a:cubicBezTo>
                <a:cubicBezTo>
                  <a:pt x="255" y="32"/>
                  <a:pt x="255" y="32"/>
                  <a:pt x="255" y="32"/>
                </a:cubicBezTo>
                <a:cubicBezTo>
                  <a:pt x="247" y="32"/>
                  <a:pt x="247" y="32"/>
                  <a:pt x="247" y="32"/>
                </a:cubicBezTo>
                <a:cubicBezTo>
                  <a:pt x="247" y="34"/>
                  <a:pt x="247" y="34"/>
                  <a:pt x="247" y="34"/>
                </a:cubicBezTo>
                <a:moveTo>
                  <a:pt x="256" y="41"/>
                </a:moveTo>
                <a:cubicBezTo>
                  <a:pt x="258" y="41"/>
                  <a:pt x="258" y="41"/>
                  <a:pt x="258" y="41"/>
                </a:cubicBezTo>
                <a:cubicBezTo>
                  <a:pt x="258" y="35"/>
                  <a:pt x="258" y="35"/>
                  <a:pt x="258" y="35"/>
                </a:cubicBezTo>
                <a:cubicBezTo>
                  <a:pt x="260" y="41"/>
                  <a:pt x="260" y="41"/>
                  <a:pt x="260" y="41"/>
                </a:cubicBezTo>
                <a:cubicBezTo>
                  <a:pt x="261" y="41"/>
                  <a:pt x="261" y="41"/>
                  <a:pt x="261" y="41"/>
                </a:cubicBezTo>
                <a:cubicBezTo>
                  <a:pt x="264" y="35"/>
                  <a:pt x="264" y="35"/>
                  <a:pt x="264" y="35"/>
                </a:cubicBezTo>
                <a:cubicBezTo>
                  <a:pt x="264" y="41"/>
                  <a:pt x="264" y="41"/>
                  <a:pt x="264" y="41"/>
                </a:cubicBezTo>
                <a:cubicBezTo>
                  <a:pt x="265" y="41"/>
                  <a:pt x="265" y="41"/>
                  <a:pt x="265" y="41"/>
                </a:cubicBezTo>
                <a:cubicBezTo>
                  <a:pt x="265" y="32"/>
                  <a:pt x="265" y="32"/>
                  <a:pt x="265" y="32"/>
                </a:cubicBezTo>
                <a:cubicBezTo>
                  <a:pt x="263" y="32"/>
                  <a:pt x="263" y="32"/>
                  <a:pt x="263" y="32"/>
                </a:cubicBezTo>
                <a:cubicBezTo>
                  <a:pt x="261" y="39"/>
                  <a:pt x="261" y="39"/>
                  <a:pt x="261" y="39"/>
                </a:cubicBezTo>
                <a:cubicBezTo>
                  <a:pt x="259" y="32"/>
                  <a:pt x="259" y="32"/>
                  <a:pt x="259" y="32"/>
                </a:cubicBezTo>
                <a:cubicBezTo>
                  <a:pt x="256" y="32"/>
                  <a:pt x="256" y="32"/>
                  <a:pt x="256" y="32"/>
                </a:cubicBezTo>
                <a:lnTo>
                  <a:pt x="256" y="41"/>
                </a:lnTo>
                <a:close/>
                <a:moveTo>
                  <a:pt x="245" y="61"/>
                </a:moveTo>
                <a:cubicBezTo>
                  <a:pt x="213" y="61"/>
                  <a:pt x="213" y="61"/>
                  <a:pt x="213" y="61"/>
                </a:cubicBezTo>
                <a:cubicBezTo>
                  <a:pt x="213" y="68"/>
                  <a:pt x="218" y="74"/>
                  <a:pt x="226" y="74"/>
                </a:cubicBezTo>
                <a:cubicBezTo>
                  <a:pt x="237" y="74"/>
                  <a:pt x="237" y="67"/>
                  <a:pt x="243" y="67"/>
                </a:cubicBezTo>
                <a:cubicBezTo>
                  <a:pt x="246" y="67"/>
                  <a:pt x="248" y="70"/>
                  <a:pt x="248" y="72"/>
                </a:cubicBezTo>
                <a:cubicBezTo>
                  <a:pt x="248" y="81"/>
                  <a:pt x="235" y="85"/>
                  <a:pt x="226" y="85"/>
                </a:cubicBezTo>
                <a:cubicBezTo>
                  <a:pt x="210" y="85"/>
                  <a:pt x="202" y="76"/>
                  <a:pt x="200" y="66"/>
                </a:cubicBezTo>
                <a:cubicBezTo>
                  <a:pt x="197" y="76"/>
                  <a:pt x="191" y="85"/>
                  <a:pt x="178" y="85"/>
                </a:cubicBezTo>
                <a:cubicBezTo>
                  <a:pt x="172" y="85"/>
                  <a:pt x="167" y="82"/>
                  <a:pt x="164" y="78"/>
                </a:cubicBezTo>
                <a:cubicBezTo>
                  <a:pt x="164" y="78"/>
                  <a:pt x="164" y="78"/>
                  <a:pt x="164" y="78"/>
                </a:cubicBezTo>
                <a:cubicBezTo>
                  <a:pt x="164" y="97"/>
                  <a:pt x="164" y="97"/>
                  <a:pt x="164" y="97"/>
                </a:cubicBezTo>
                <a:cubicBezTo>
                  <a:pt x="164" y="101"/>
                  <a:pt x="161" y="104"/>
                  <a:pt x="157" y="104"/>
                </a:cubicBezTo>
                <a:cubicBezTo>
                  <a:pt x="153" y="104"/>
                  <a:pt x="150" y="101"/>
                  <a:pt x="150" y="97"/>
                </a:cubicBezTo>
                <a:cubicBezTo>
                  <a:pt x="150" y="44"/>
                  <a:pt x="150" y="44"/>
                  <a:pt x="150" y="44"/>
                </a:cubicBezTo>
                <a:cubicBezTo>
                  <a:pt x="134" y="89"/>
                  <a:pt x="134" y="89"/>
                  <a:pt x="134" y="89"/>
                </a:cubicBezTo>
                <a:cubicBezTo>
                  <a:pt x="131" y="99"/>
                  <a:pt x="127" y="104"/>
                  <a:pt x="118" y="104"/>
                </a:cubicBezTo>
                <a:cubicBezTo>
                  <a:pt x="111" y="104"/>
                  <a:pt x="109" y="101"/>
                  <a:pt x="109" y="97"/>
                </a:cubicBezTo>
                <a:cubicBezTo>
                  <a:pt x="109" y="93"/>
                  <a:pt x="111" y="91"/>
                  <a:pt x="115" y="91"/>
                </a:cubicBezTo>
                <a:cubicBezTo>
                  <a:pt x="117" y="91"/>
                  <a:pt x="117" y="91"/>
                  <a:pt x="117" y="91"/>
                </a:cubicBezTo>
                <a:cubicBezTo>
                  <a:pt x="119" y="91"/>
                  <a:pt x="121" y="91"/>
                  <a:pt x="122" y="87"/>
                </a:cubicBezTo>
                <a:cubicBezTo>
                  <a:pt x="107" y="45"/>
                  <a:pt x="107" y="45"/>
                  <a:pt x="107" y="45"/>
                </a:cubicBezTo>
                <a:cubicBezTo>
                  <a:pt x="106" y="43"/>
                  <a:pt x="106" y="42"/>
                  <a:pt x="106" y="41"/>
                </a:cubicBezTo>
                <a:cubicBezTo>
                  <a:pt x="105" y="42"/>
                  <a:pt x="105" y="42"/>
                  <a:pt x="105" y="42"/>
                </a:cubicBezTo>
                <a:cubicBezTo>
                  <a:pt x="94" y="53"/>
                  <a:pt x="94" y="53"/>
                  <a:pt x="94" y="53"/>
                </a:cubicBezTo>
                <a:cubicBezTo>
                  <a:pt x="109" y="73"/>
                  <a:pt x="109" y="73"/>
                  <a:pt x="109" y="73"/>
                </a:cubicBezTo>
                <a:cubicBezTo>
                  <a:pt x="109" y="74"/>
                  <a:pt x="110" y="76"/>
                  <a:pt x="110" y="78"/>
                </a:cubicBezTo>
                <a:cubicBezTo>
                  <a:pt x="110" y="82"/>
                  <a:pt x="107" y="85"/>
                  <a:pt x="104" y="85"/>
                </a:cubicBezTo>
                <a:cubicBezTo>
                  <a:pt x="100" y="85"/>
                  <a:pt x="98" y="83"/>
                  <a:pt x="97" y="82"/>
                </a:cubicBezTo>
                <a:cubicBezTo>
                  <a:pt x="84" y="63"/>
                  <a:pt x="84" y="63"/>
                  <a:pt x="84" y="63"/>
                </a:cubicBezTo>
                <a:cubicBezTo>
                  <a:pt x="79" y="67"/>
                  <a:pt x="79" y="67"/>
                  <a:pt x="79" y="67"/>
                </a:cubicBezTo>
                <a:cubicBezTo>
                  <a:pt x="79" y="78"/>
                  <a:pt x="79" y="78"/>
                  <a:pt x="79" y="78"/>
                </a:cubicBezTo>
                <a:cubicBezTo>
                  <a:pt x="79" y="82"/>
                  <a:pt x="76" y="85"/>
                  <a:pt x="72" y="85"/>
                </a:cubicBezTo>
                <a:cubicBezTo>
                  <a:pt x="67" y="85"/>
                  <a:pt x="65" y="82"/>
                  <a:pt x="65" y="78"/>
                </a:cubicBezTo>
                <a:cubicBezTo>
                  <a:pt x="65" y="72"/>
                  <a:pt x="65" y="72"/>
                  <a:pt x="65" y="72"/>
                </a:cubicBezTo>
                <a:cubicBezTo>
                  <a:pt x="62" y="81"/>
                  <a:pt x="52" y="85"/>
                  <a:pt x="43" y="85"/>
                </a:cubicBezTo>
                <a:cubicBezTo>
                  <a:pt x="30" y="85"/>
                  <a:pt x="20" y="79"/>
                  <a:pt x="20" y="72"/>
                </a:cubicBezTo>
                <a:cubicBezTo>
                  <a:pt x="20" y="69"/>
                  <a:pt x="21" y="66"/>
                  <a:pt x="25" y="66"/>
                </a:cubicBezTo>
                <a:cubicBezTo>
                  <a:pt x="32" y="66"/>
                  <a:pt x="32" y="75"/>
                  <a:pt x="43" y="75"/>
                </a:cubicBezTo>
                <a:cubicBezTo>
                  <a:pt x="48" y="75"/>
                  <a:pt x="51" y="73"/>
                  <a:pt x="51" y="70"/>
                </a:cubicBezTo>
                <a:cubicBezTo>
                  <a:pt x="51" y="66"/>
                  <a:pt x="48" y="66"/>
                  <a:pt x="43" y="64"/>
                </a:cubicBezTo>
                <a:cubicBezTo>
                  <a:pt x="34" y="62"/>
                  <a:pt x="34" y="62"/>
                  <a:pt x="34" y="62"/>
                </a:cubicBezTo>
                <a:cubicBezTo>
                  <a:pt x="26" y="60"/>
                  <a:pt x="20" y="57"/>
                  <a:pt x="20" y="47"/>
                </a:cubicBezTo>
                <a:cubicBezTo>
                  <a:pt x="20" y="36"/>
                  <a:pt x="31" y="31"/>
                  <a:pt x="41" y="31"/>
                </a:cubicBezTo>
                <a:cubicBezTo>
                  <a:pt x="52" y="31"/>
                  <a:pt x="63" y="36"/>
                  <a:pt x="63" y="42"/>
                </a:cubicBezTo>
                <a:cubicBezTo>
                  <a:pt x="63" y="45"/>
                  <a:pt x="61" y="48"/>
                  <a:pt x="57" y="48"/>
                </a:cubicBezTo>
                <a:cubicBezTo>
                  <a:pt x="51" y="48"/>
                  <a:pt x="51" y="42"/>
                  <a:pt x="42" y="42"/>
                </a:cubicBezTo>
                <a:cubicBezTo>
                  <a:pt x="37" y="42"/>
                  <a:pt x="34" y="43"/>
                  <a:pt x="34" y="46"/>
                </a:cubicBezTo>
                <a:cubicBezTo>
                  <a:pt x="34" y="50"/>
                  <a:pt x="37" y="50"/>
                  <a:pt x="42" y="51"/>
                </a:cubicBezTo>
                <a:cubicBezTo>
                  <a:pt x="47" y="53"/>
                  <a:pt x="47" y="53"/>
                  <a:pt x="47" y="53"/>
                </a:cubicBezTo>
                <a:cubicBezTo>
                  <a:pt x="54" y="54"/>
                  <a:pt x="62" y="57"/>
                  <a:pt x="65" y="64"/>
                </a:cubicBezTo>
                <a:cubicBezTo>
                  <a:pt x="65" y="19"/>
                  <a:pt x="65" y="19"/>
                  <a:pt x="65" y="19"/>
                </a:cubicBezTo>
                <a:cubicBezTo>
                  <a:pt x="65" y="15"/>
                  <a:pt x="67" y="12"/>
                  <a:pt x="72" y="12"/>
                </a:cubicBezTo>
                <a:cubicBezTo>
                  <a:pt x="76" y="12"/>
                  <a:pt x="79" y="15"/>
                  <a:pt x="79" y="19"/>
                </a:cubicBezTo>
                <a:cubicBezTo>
                  <a:pt x="79" y="52"/>
                  <a:pt x="79" y="52"/>
                  <a:pt x="79" y="52"/>
                </a:cubicBezTo>
                <a:cubicBezTo>
                  <a:pt x="95" y="34"/>
                  <a:pt x="95" y="34"/>
                  <a:pt x="95" y="34"/>
                </a:cubicBezTo>
                <a:cubicBezTo>
                  <a:pt x="96" y="33"/>
                  <a:pt x="98" y="31"/>
                  <a:pt x="100" y="31"/>
                </a:cubicBezTo>
                <a:cubicBezTo>
                  <a:pt x="102" y="31"/>
                  <a:pt x="105" y="33"/>
                  <a:pt x="106" y="35"/>
                </a:cubicBezTo>
                <a:cubicBezTo>
                  <a:pt x="107" y="33"/>
                  <a:pt x="109" y="31"/>
                  <a:pt x="112" y="31"/>
                </a:cubicBezTo>
                <a:cubicBezTo>
                  <a:pt x="116" y="31"/>
                  <a:pt x="119" y="33"/>
                  <a:pt x="119" y="37"/>
                </a:cubicBezTo>
                <a:cubicBezTo>
                  <a:pt x="129" y="70"/>
                  <a:pt x="129" y="70"/>
                  <a:pt x="129" y="70"/>
                </a:cubicBezTo>
                <a:cubicBezTo>
                  <a:pt x="129" y="70"/>
                  <a:pt x="129" y="70"/>
                  <a:pt x="129" y="70"/>
                </a:cubicBezTo>
                <a:cubicBezTo>
                  <a:pt x="137" y="38"/>
                  <a:pt x="137" y="38"/>
                  <a:pt x="137" y="38"/>
                </a:cubicBezTo>
                <a:cubicBezTo>
                  <a:pt x="138" y="34"/>
                  <a:pt x="140" y="31"/>
                  <a:pt x="144" y="31"/>
                </a:cubicBezTo>
                <a:cubicBezTo>
                  <a:pt x="148" y="31"/>
                  <a:pt x="150" y="33"/>
                  <a:pt x="151" y="35"/>
                </a:cubicBezTo>
                <a:cubicBezTo>
                  <a:pt x="151" y="33"/>
                  <a:pt x="153" y="31"/>
                  <a:pt x="156" y="31"/>
                </a:cubicBezTo>
                <a:cubicBezTo>
                  <a:pt x="161" y="31"/>
                  <a:pt x="163" y="34"/>
                  <a:pt x="163" y="38"/>
                </a:cubicBezTo>
                <a:cubicBezTo>
                  <a:pt x="163" y="40"/>
                  <a:pt x="163" y="40"/>
                  <a:pt x="163" y="40"/>
                </a:cubicBezTo>
                <a:cubicBezTo>
                  <a:pt x="163" y="40"/>
                  <a:pt x="163" y="40"/>
                  <a:pt x="163" y="40"/>
                </a:cubicBezTo>
                <a:cubicBezTo>
                  <a:pt x="165" y="34"/>
                  <a:pt x="171" y="31"/>
                  <a:pt x="178" y="31"/>
                </a:cubicBezTo>
                <a:cubicBezTo>
                  <a:pt x="188" y="31"/>
                  <a:pt x="197" y="38"/>
                  <a:pt x="200" y="51"/>
                </a:cubicBezTo>
                <a:cubicBezTo>
                  <a:pt x="202" y="39"/>
                  <a:pt x="212" y="31"/>
                  <a:pt x="226" y="31"/>
                </a:cubicBezTo>
                <a:cubicBezTo>
                  <a:pt x="242" y="31"/>
                  <a:pt x="251" y="43"/>
                  <a:pt x="251" y="55"/>
                </a:cubicBezTo>
                <a:cubicBezTo>
                  <a:pt x="251" y="60"/>
                  <a:pt x="250" y="61"/>
                  <a:pt x="245" y="61"/>
                </a:cubicBezTo>
                <a:close/>
                <a:moveTo>
                  <a:pt x="186" y="58"/>
                </a:moveTo>
                <a:cubicBezTo>
                  <a:pt x="186" y="50"/>
                  <a:pt x="182" y="43"/>
                  <a:pt x="175" y="42"/>
                </a:cubicBezTo>
                <a:cubicBezTo>
                  <a:pt x="167" y="42"/>
                  <a:pt x="163" y="50"/>
                  <a:pt x="163" y="58"/>
                </a:cubicBezTo>
                <a:cubicBezTo>
                  <a:pt x="163" y="65"/>
                  <a:pt x="166" y="74"/>
                  <a:pt x="175" y="74"/>
                </a:cubicBezTo>
                <a:cubicBezTo>
                  <a:pt x="184" y="74"/>
                  <a:pt x="186" y="65"/>
                  <a:pt x="186" y="58"/>
                </a:cubicBezTo>
                <a:close/>
                <a:moveTo>
                  <a:pt x="238" y="53"/>
                </a:moveTo>
                <a:cubicBezTo>
                  <a:pt x="237" y="46"/>
                  <a:pt x="232" y="41"/>
                  <a:pt x="226" y="41"/>
                </a:cubicBezTo>
                <a:cubicBezTo>
                  <a:pt x="219" y="41"/>
                  <a:pt x="215" y="46"/>
                  <a:pt x="213" y="53"/>
                </a:cubicBezTo>
                <a:lnTo>
                  <a:pt x="238"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6E6E73"/>
              </a:solidFill>
              <a:effectLst/>
              <a:uLnTx/>
              <a:uFillTx/>
              <a:latin typeface="Segoe UI"/>
              <a:ea typeface="+mn-ea"/>
              <a:cs typeface="+mn-cs"/>
            </a:endParaRPr>
          </a:p>
        </p:txBody>
      </p:sp>
    </p:spTree>
    <p:extLst>
      <p:ext uri="{BB962C8B-B14F-4D97-AF65-F5344CB8AC3E}">
        <p14:creationId xmlns:p14="http://schemas.microsoft.com/office/powerpoint/2010/main" val="16930431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455" y="1189179"/>
            <a:ext cx="11475214" cy="1908856"/>
          </a:xfrm>
          <a:prstGeom prst="rect">
            <a:avLst/>
          </a:prstGeo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358455" y="291103"/>
            <a:ext cx="11475214"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04933379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Section Title Accent Color 1">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58455" y="3161723"/>
            <a:ext cx="11475214" cy="2425399"/>
          </a:xfrm>
          <a:prstGeom prst="rect">
            <a:avLst/>
          </a:prstGeom>
        </p:spPr>
        <p:txBody>
          <a:bodyPr vert="horz" wrap="square" lIns="146304" tIns="91440" rIns="146304" bIns="91440" rtlCol="0">
            <a:spAutoFit/>
          </a:bodyPr>
          <a:lstStyle>
            <a:lvl1pPr marL="336213" indent="-336213">
              <a:buNone/>
              <a:defRPr lang="en-US" sz="2745" baseline="0" smtClean="0">
                <a:solidFill>
                  <a:schemeClr val="tx2"/>
                </a:solidFill>
              </a:defRPr>
            </a:lvl1pPr>
            <a:lvl2pPr marL="572808" indent="-236595">
              <a:buNone/>
              <a:defRPr lang="en-US" sz="2745" smtClean="0">
                <a:solidFill>
                  <a:schemeClr val="tx2"/>
                </a:solidFill>
                <a:latin typeface="+mj-lt"/>
              </a:defRPr>
            </a:lvl2pPr>
            <a:lvl3pPr marL="784498" indent="-224142">
              <a:buNone/>
              <a:defRPr lang="en-US" sz="2745" smtClean="0">
                <a:solidFill>
                  <a:schemeClr val="tx2"/>
                </a:solidFill>
                <a:latin typeface="+mj-lt"/>
              </a:defRPr>
            </a:lvl3pPr>
            <a:lvl4pPr marL="1008640" indent="-224142">
              <a:buNone/>
              <a:defRPr lang="en-US" sz="2745" smtClean="0">
                <a:solidFill>
                  <a:schemeClr val="tx2"/>
                </a:solidFill>
                <a:latin typeface="+mj-lt"/>
              </a:defRPr>
            </a:lvl4pPr>
            <a:lvl5pPr marL="1232783" indent="-224142">
              <a:buNone/>
              <a:defRPr lang="en-GB" sz="2745">
                <a:solidFill>
                  <a:schemeClr val="tx2"/>
                </a:solidFill>
                <a:latin typeface="+mj-lt"/>
              </a:defRPr>
            </a:lvl5pPr>
          </a:lstStyle>
          <a:p>
            <a:pPr marL="0" lvl="0" indent="0"/>
            <a:r>
              <a:rPr lang="en-US" dirty="0"/>
              <a:t>Section introductory text</a:t>
            </a:r>
          </a:p>
          <a:p>
            <a:pPr marL="336213" lvl="1" indent="0"/>
            <a:r>
              <a:rPr lang="en-US" dirty="0"/>
              <a:t>Second level</a:t>
            </a:r>
          </a:p>
          <a:p>
            <a:pPr marL="560356" lvl="2" indent="0"/>
            <a:r>
              <a:rPr lang="en-US" dirty="0"/>
              <a:t>Third level</a:t>
            </a:r>
          </a:p>
          <a:p>
            <a:pPr marL="784498" lvl="3" indent="0"/>
            <a:r>
              <a:rPr lang="en-US" dirty="0"/>
              <a:t>Fourth level</a:t>
            </a:r>
          </a:p>
          <a:p>
            <a:pPr marL="1008640" lvl="4" indent="0"/>
            <a:r>
              <a:rPr lang="en-US" dirty="0"/>
              <a:t>Fifth level</a:t>
            </a:r>
            <a:endParaRPr lang="en-GB" dirty="0"/>
          </a:p>
        </p:txBody>
      </p:sp>
      <p:sp>
        <p:nvSpPr>
          <p:cNvPr id="2" name="Title 1"/>
          <p:cNvSpPr>
            <a:spLocks noGrp="1"/>
          </p:cNvSpPr>
          <p:nvPr>
            <p:ph type="title" hasCustomPrompt="1"/>
          </p:nvPr>
        </p:nvSpPr>
        <p:spPr>
          <a:xfrm>
            <a:off x="358455" y="1337046"/>
            <a:ext cx="11475214" cy="1796217"/>
          </a:xfrm>
          <a:prstGeom prst="rect">
            <a:avLst/>
          </a:prstGeom>
          <a:noFill/>
        </p:spPr>
        <p:txBody>
          <a:bodyPr tIns="91440" bIns="91440" anchor="t" anchorCtr="0"/>
          <a:lstStyle>
            <a:lvl1pPr>
              <a:defRPr sz="8628" spc="-98" baseline="0">
                <a:solidFill>
                  <a:schemeClr val="tx2"/>
                </a:solidFill>
              </a:defRPr>
            </a:lvl1pPr>
          </a:lstStyle>
          <a:p>
            <a:r>
              <a:rPr lang="en-US" dirty="0"/>
              <a:t>Section title</a:t>
            </a:r>
          </a:p>
        </p:txBody>
      </p:sp>
    </p:spTree>
    <p:extLst>
      <p:ext uri="{BB962C8B-B14F-4D97-AF65-F5344CB8AC3E}">
        <p14:creationId xmlns:p14="http://schemas.microsoft.com/office/powerpoint/2010/main" val="78560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58455" y="291103"/>
            <a:ext cx="11475214" cy="899665"/>
          </a:xfrm>
          <a:prstGeom prst="rect">
            <a:avLst/>
          </a:prstGeo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58455" y="1189177"/>
            <a:ext cx="11475214" cy="1985641"/>
          </a:xfrm>
          <a:prstGeom prst="rect">
            <a:avLst/>
          </a:prstGeo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42" indent="0">
              <a:buNone/>
              <a:defRPr/>
            </a:lvl3pPr>
            <a:lvl4pPr marL="448285" indent="0">
              <a:buNone/>
              <a:defRPr/>
            </a:lvl4pPr>
            <a:lvl5pPr marL="67242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0845552"/>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5" indent="0" algn="ctr">
              <a:buNone/>
              <a:defRPr sz="2000"/>
            </a:lvl2pPr>
            <a:lvl3pPr marL="914411" indent="0" algn="ctr">
              <a:buNone/>
              <a:defRPr sz="1800"/>
            </a:lvl3pPr>
            <a:lvl4pPr marL="1371617" indent="0" algn="ctr">
              <a:buNone/>
              <a:defRPr sz="1600"/>
            </a:lvl4pPr>
            <a:lvl5pPr marL="1828822" indent="0" algn="ctr">
              <a:buNone/>
              <a:defRPr sz="1600"/>
            </a:lvl5pPr>
            <a:lvl6pPr marL="2286027" indent="0" algn="ctr">
              <a:buNone/>
              <a:defRPr sz="1600"/>
            </a:lvl6pPr>
            <a:lvl7pPr marL="2743233" indent="0" algn="ctr">
              <a:buNone/>
              <a:defRPr sz="1600"/>
            </a:lvl7pPr>
            <a:lvl8pPr marL="3200438" indent="0" algn="ctr">
              <a:buNone/>
              <a:defRPr sz="1600"/>
            </a:lvl8pPr>
            <a:lvl9pPr marL="3657643"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defTabSz="914554"/>
            <a:endParaRPr lang="en-US" sz="1765">
              <a:solidFill>
                <a:srgbClr val="6E6E73"/>
              </a:solidFill>
            </a:endParaRPr>
          </a:p>
        </p:txBody>
      </p:sp>
      <p:sp>
        <p:nvSpPr>
          <p:cNvPr id="5" name="Footer Placeholder 4"/>
          <p:cNvSpPr>
            <a:spLocks noGrp="1"/>
          </p:cNvSpPr>
          <p:nvPr>
            <p:ph type="ftr" sz="quarter" idx="11"/>
          </p:nvPr>
        </p:nvSpPr>
        <p:spPr/>
        <p:txBody>
          <a:bodyPr/>
          <a:lstStyle/>
          <a:p>
            <a:pPr defTabSz="914554"/>
            <a:endParaRPr lang="en-US" sz="1765">
              <a:solidFill>
                <a:srgbClr val="6E6E73"/>
              </a:solidFill>
            </a:endParaRPr>
          </a:p>
        </p:txBody>
      </p:sp>
      <p:sp>
        <p:nvSpPr>
          <p:cNvPr id="6" name="Slide Number Placeholder 5"/>
          <p:cNvSpPr>
            <a:spLocks noGrp="1"/>
          </p:cNvSpPr>
          <p:nvPr>
            <p:ph type="sldNum" sz="quarter" idx="12"/>
          </p:nvPr>
        </p:nvSpPr>
        <p:spPr/>
        <p:txBody>
          <a:bodyPr/>
          <a:lstStyle/>
          <a:p>
            <a:pPr defTabSz="914554"/>
            <a:fld id="{2AEAC5B9-711E-4C9A-B41E-EAD93F261047}" type="slidenum">
              <a:rPr lang="en-US" sz="1765" smtClean="0">
                <a:solidFill>
                  <a:srgbClr val="6E6E73"/>
                </a:solidFill>
              </a:rPr>
              <a:pPr defTabSz="914554"/>
              <a:t>‹#›</a:t>
            </a:fld>
            <a:endParaRPr lang="en-US" sz="1765">
              <a:solidFill>
                <a:srgbClr val="6E6E73"/>
              </a:solidFill>
            </a:endParaRPr>
          </a:p>
        </p:txBody>
      </p:sp>
    </p:spTree>
    <p:extLst>
      <p:ext uri="{BB962C8B-B14F-4D97-AF65-F5344CB8AC3E}">
        <p14:creationId xmlns:p14="http://schemas.microsoft.com/office/powerpoint/2010/main" val="181933217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2" y="6119148"/>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50"/>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585" tIns="44793" rIns="89585" bIns="44793"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1619955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2" y="6119148"/>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0"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5"/>
            <a:ext cx="9860611"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4" cy="566822"/>
          </a:xfrm>
        </p:spPr>
        <p:txBody>
          <a:bodyPr lIns="182880" tIns="146304" rIns="182880" bIns="146304"/>
          <a:lstStyle>
            <a:lvl1pPr marL="0" indent="0" algn="r">
              <a:buNone/>
              <a:defRPr sz="1959">
                <a:latin typeface="+mn-lt"/>
              </a:defRPr>
            </a:lvl1pPr>
            <a:lvl2pPr marL="335939" indent="0">
              <a:buNone/>
              <a:defRPr sz="1959"/>
            </a:lvl2pPr>
            <a:lvl3pPr marL="559899" indent="0">
              <a:buNone/>
              <a:defRPr sz="1959"/>
            </a:lvl3pPr>
            <a:lvl4pPr marL="783858" indent="0">
              <a:buNone/>
              <a:defRPr sz="1959"/>
            </a:lvl4pPr>
            <a:lvl5pPr marL="1007817" indent="0">
              <a:buNone/>
              <a:defRPr sz="1959"/>
            </a:lvl5pPr>
          </a:lstStyle>
          <a:p>
            <a:pPr lvl="0"/>
            <a:r>
              <a:rPr lang="en-US" dirty="0"/>
              <a:t>Session Code Here</a:t>
            </a:r>
          </a:p>
        </p:txBody>
      </p:sp>
      <p:sp>
        <p:nvSpPr>
          <p:cNvPr id="2" name="TextBox 1"/>
          <p:cNvSpPr txBox="1"/>
          <p:nvPr userDrawn="1"/>
        </p:nvSpPr>
        <p:spPr>
          <a:xfrm>
            <a:off x="283308" y="5954047"/>
            <a:ext cx="1862846" cy="615609"/>
          </a:xfrm>
          <a:prstGeom prst="rect">
            <a:avLst/>
          </a:prstGeom>
          <a:noFill/>
        </p:spPr>
        <p:txBody>
          <a:bodyPr wrap="none" lIns="179171" tIns="143336" rIns="179171" bIns="143336" rtlCol="0">
            <a:spAutoFit/>
          </a:bodyPr>
          <a:lstStyle/>
          <a:p>
            <a:pPr>
              <a:lnSpc>
                <a:spcPct val="90000"/>
              </a:lnSpc>
              <a:spcAft>
                <a:spcPts val="588"/>
              </a:spcAft>
            </a:pPr>
            <a:r>
              <a:rPr lang="en-US" sz="2351"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150769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2" y="6119148"/>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0"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5"/>
            <a:ext cx="9860611"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4" cy="566822"/>
          </a:xfrm>
        </p:spPr>
        <p:txBody>
          <a:bodyPr lIns="182880" tIns="146304" rIns="182880" bIns="146304"/>
          <a:lstStyle>
            <a:lvl1pPr marL="0" indent="0" algn="r">
              <a:buNone/>
              <a:defRPr sz="1959">
                <a:latin typeface="+mn-lt"/>
              </a:defRPr>
            </a:lvl1pPr>
            <a:lvl2pPr marL="335939" indent="0">
              <a:buNone/>
              <a:defRPr sz="1959"/>
            </a:lvl2pPr>
            <a:lvl3pPr marL="559899" indent="0">
              <a:buNone/>
              <a:defRPr sz="1959"/>
            </a:lvl3pPr>
            <a:lvl4pPr marL="783858" indent="0">
              <a:buNone/>
              <a:defRPr sz="1959"/>
            </a:lvl4pPr>
            <a:lvl5pPr marL="1007817" indent="0">
              <a:buNone/>
              <a:defRPr sz="1959"/>
            </a:lvl5pPr>
          </a:lstStyle>
          <a:p>
            <a:pPr lvl="0"/>
            <a:r>
              <a:rPr lang="en-US" dirty="0"/>
              <a:t>Session Code Here</a:t>
            </a:r>
          </a:p>
        </p:txBody>
      </p:sp>
      <p:sp>
        <p:nvSpPr>
          <p:cNvPr id="8" name="Freeform 7"/>
          <p:cNvSpPr>
            <a:spLocks noChangeAspect="1" noEditPoints="1"/>
          </p:cNvSpPr>
          <p:nvPr userDrawn="1"/>
        </p:nvSpPr>
        <p:spPr bwMode="black">
          <a:xfrm>
            <a:off x="448213"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85" tIns="44793" rIns="89585" bIns="44793" numCol="1" anchor="t" anchorCtr="0" compatLnSpc="1">
            <a:prstTxWarp prst="textNoShape">
              <a:avLst/>
            </a:prstTxWarp>
          </a:bodyPr>
          <a:lstStyle/>
          <a:p>
            <a:endParaRPr lang="en-US" sz="1800">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171" tIns="143336" rIns="179171" bIns="143336" rtlCol="0">
            <a:spAutoFit/>
          </a:bodyPr>
          <a:lstStyle/>
          <a:p>
            <a:pPr>
              <a:lnSpc>
                <a:spcPct val="90000"/>
              </a:lnSpc>
              <a:spcAft>
                <a:spcPts val="588"/>
              </a:spcAft>
            </a:pPr>
            <a:r>
              <a:rPr lang="en-US" sz="2351"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736008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2"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59"/>
            </a:lvl2pPr>
            <a:lvl3pPr marL="223959" indent="0">
              <a:buNone/>
              <a:defRPr/>
            </a:lvl3pPr>
            <a:lvl4pPr marL="447919" indent="0">
              <a:buNone/>
              <a:defRPr/>
            </a:lvl4pPr>
            <a:lvl5pPr marL="67187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57302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2"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59"/>
            </a:lvl2pPr>
            <a:lvl3pPr marL="223959" indent="0">
              <a:buNone/>
              <a:defRPr/>
            </a:lvl3pPr>
            <a:lvl4pPr marL="447919" indent="0">
              <a:buNone/>
              <a:defRPr/>
            </a:lvl4pPr>
            <a:lvl5pPr marL="67187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06353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69075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2" cy="2052030"/>
          </a:xfrm>
        </p:spPr>
        <p:txBody>
          <a:bodyPr>
            <a:spAutoFit/>
          </a:bodyPr>
          <a:lstStyle>
            <a:lvl1pPr>
              <a:defRPr sz="391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02440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2" cy="2052030"/>
          </a:xfrm>
        </p:spPr>
        <p:txBody>
          <a:bodyPr>
            <a:spAutoFit/>
          </a:bodyPr>
          <a:lstStyle>
            <a:lvl1pPr>
              <a:defRPr sz="391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72337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199"/>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59"/>
            </a:lvl2pPr>
            <a:lvl3pPr marL="227070" indent="0">
              <a:buNone/>
              <a:tabLst/>
              <a:defRPr sz="1959"/>
            </a:lvl3pPr>
            <a:lvl4pPr marL="451029" indent="0">
              <a:buNone/>
              <a:defRPr/>
            </a:lvl4pPr>
            <a:lvl5pPr marL="67187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199"/>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59"/>
            </a:lvl2pPr>
            <a:lvl3pPr marL="227070" indent="0">
              <a:buNone/>
              <a:tabLst/>
              <a:defRPr sz="1959"/>
            </a:lvl3pPr>
            <a:lvl4pPr marL="451029" indent="0">
              <a:buNone/>
              <a:defRPr/>
            </a:lvl4pPr>
            <a:lvl5pPr marL="67187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81765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199"/>
              </a:spcBef>
              <a:buClr>
                <a:schemeClr val="tx1"/>
              </a:buClr>
              <a:buFont typeface="Wingdings" pitchFamily="2" charset="2"/>
              <a:buNone/>
              <a:defRPr sz="3135"/>
            </a:lvl1pPr>
            <a:lvl2pPr marL="0" indent="0">
              <a:buNone/>
              <a:defRPr sz="1959"/>
            </a:lvl2pPr>
            <a:lvl3pPr marL="227070" indent="0">
              <a:buNone/>
              <a:tabLst/>
              <a:defRPr sz="1959"/>
            </a:lvl3pPr>
            <a:lvl4pPr marL="451029" indent="0">
              <a:buNone/>
              <a:defRPr/>
            </a:lvl4pPr>
            <a:lvl5pPr marL="67187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199"/>
              </a:spcBef>
              <a:buClr>
                <a:schemeClr val="tx1"/>
              </a:buClr>
              <a:buFont typeface="Wingdings" pitchFamily="2" charset="2"/>
              <a:buNone/>
              <a:defRPr sz="3135"/>
            </a:lvl1pPr>
            <a:lvl2pPr marL="0" indent="0">
              <a:buNone/>
              <a:defRPr sz="1959"/>
            </a:lvl2pPr>
            <a:lvl3pPr marL="227070" indent="0">
              <a:buNone/>
              <a:tabLst/>
              <a:defRPr sz="1959"/>
            </a:lvl3pPr>
            <a:lvl4pPr marL="451029" indent="0">
              <a:buNone/>
              <a:defRPr/>
            </a:lvl4pPr>
            <a:lvl5pPr marL="67187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43478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1943393"/>
          </a:xfrm>
        </p:spPr>
        <p:txBody>
          <a:bodyPr wrap="square">
            <a:spAutoFit/>
          </a:bodyPr>
          <a:lstStyle>
            <a:lvl1pPr marL="281505" indent="-281505">
              <a:spcBef>
                <a:spcPts val="1199"/>
              </a:spcBef>
              <a:buClr>
                <a:schemeClr val="tx2"/>
              </a:buClr>
              <a:buFont typeface="Arial" pitchFamily="34" charset="0"/>
              <a:buChar char="•"/>
              <a:defRPr sz="3135">
                <a:gradFill>
                  <a:gsLst>
                    <a:gs pos="1250">
                      <a:schemeClr val="tx2"/>
                    </a:gs>
                    <a:gs pos="99000">
                      <a:schemeClr val="tx2"/>
                    </a:gs>
                  </a:gsLst>
                  <a:lin ang="5400000" scaled="0"/>
                </a:gradFill>
              </a:defRPr>
            </a:lvl1pPr>
            <a:lvl2pPr marL="520383" indent="-228461">
              <a:defRPr sz="2351"/>
            </a:lvl2pPr>
            <a:lvl3pPr marL="685383" indent="-165000">
              <a:tabLst/>
              <a:defRPr sz="1959"/>
            </a:lvl3pPr>
            <a:lvl4pPr marL="863075" indent="-177692">
              <a:defRPr/>
            </a:lvl4pPr>
            <a:lvl5pPr marL="1028075" indent="-16500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3393"/>
          </a:xfrm>
        </p:spPr>
        <p:txBody>
          <a:bodyPr wrap="square">
            <a:spAutoFit/>
          </a:bodyPr>
          <a:lstStyle>
            <a:lvl1pPr marL="281505" indent="-281505">
              <a:spcBef>
                <a:spcPts val="1199"/>
              </a:spcBef>
              <a:buClr>
                <a:schemeClr val="tx2"/>
              </a:buClr>
              <a:buFont typeface="Arial" pitchFamily="34" charset="0"/>
              <a:buChar char="•"/>
              <a:defRPr sz="3135">
                <a:gradFill>
                  <a:gsLst>
                    <a:gs pos="1250">
                      <a:schemeClr val="tx2"/>
                    </a:gs>
                    <a:gs pos="99000">
                      <a:schemeClr val="tx2"/>
                    </a:gs>
                  </a:gsLst>
                  <a:lin ang="5400000" scaled="0"/>
                </a:gradFill>
              </a:defRPr>
            </a:lvl1pPr>
            <a:lvl2pPr marL="520383" indent="-228461">
              <a:defRPr sz="2351"/>
            </a:lvl2pPr>
            <a:lvl3pPr marL="685383" indent="-165000">
              <a:tabLst/>
              <a:defRPr sz="1959"/>
            </a:lvl3pPr>
            <a:lvl4pPr marL="863075" indent="-177692">
              <a:defRPr/>
            </a:lvl4pPr>
            <a:lvl5pPr marL="1028075" indent="-16500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56512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1943393"/>
          </a:xfrm>
        </p:spPr>
        <p:txBody>
          <a:bodyPr wrap="square">
            <a:spAutoFit/>
          </a:bodyPr>
          <a:lstStyle>
            <a:lvl1pPr marL="281505" indent="-281505">
              <a:spcBef>
                <a:spcPts val="1199"/>
              </a:spcBef>
              <a:buClr>
                <a:schemeClr val="tx1"/>
              </a:buClr>
              <a:buFont typeface="Arial" pitchFamily="34" charset="0"/>
              <a:buChar char="•"/>
              <a:defRPr sz="3135"/>
            </a:lvl1pPr>
            <a:lvl2pPr marL="520383" indent="-228461">
              <a:defRPr sz="2351"/>
            </a:lvl2pPr>
            <a:lvl3pPr marL="685383" indent="-165000">
              <a:tabLst/>
              <a:defRPr sz="1959"/>
            </a:lvl3pPr>
            <a:lvl4pPr marL="863075" indent="-177692">
              <a:defRPr/>
            </a:lvl4pPr>
            <a:lvl5pPr marL="1028075" indent="-16500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3393"/>
          </a:xfrm>
        </p:spPr>
        <p:txBody>
          <a:bodyPr wrap="square">
            <a:spAutoFit/>
          </a:bodyPr>
          <a:lstStyle>
            <a:lvl1pPr marL="281505" indent="-281505">
              <a:spcBef>
                <a:spcPts val="1199"/>
              </a:spcBef>
              <a:buClr>
                <a:schemeClr val="tx1"/>
              </a:buClr>
              <a:buFont typeface="Arial" pitchFamily="34" charset="0"/>
              <a:buChar char="•"/>
              <a:defRPr sz="3135"/>
            </a:lvl1pPr>
            <a:lvl2pPr marL="520383" indent="-228461">
              <a:defRPr sz="2351"/>
            </a:lvl2pPr>
            <a:lvl3pPr marL="685383" indent="-165000">
              <a:tabLst/>
              <a:defRPr sz="1959"/>
            </a:lvl3pPr>
            <a:lvl4pPr marL="863075" indent="-177692">
              <a:defRPr/>
            </a:lvl4pPr>
            <a:lvl5pPr marL="1028075" indent="-16500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5088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36046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5" y="2906012"/>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231399174"/>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8" cy="1158793"/>
          </a:xfrm>
          <a:noFill/>
        </p:spPr>
        <p:txBody>
          <a:bodyPr wrap="square" tIns="91440" bIns="91440" anchor="t" anchorCtr="0">
            <a:spAutoFit/>
          </a:bodyPr>
          <a:lstStyle>
            <a:lvl1pPr>
              <a:defRPr sz="7054"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5"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126926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827788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85704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2"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275737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2" cy="1158793"/>
          </a:xfrm>
          <a:noFill/>
        </p:spPr>
        <p:txBody>
          <a:bodyPr tIns="91440" bIns="91440" anchor="t" anchorCtr="0">
            <a:spAutoFit/>
          </a:bodyPr>
          <a:lstStyle>
            <a:lvl1pPr>
              <a:defRPr sz="7054"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1324851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6"/>
            <a:ext cx="5378548" cy="1973570"/>
          </a:xfrm>
        </p:spPr>
        <p:txBody>
          <a:bodyPr>
            <a:spAutoFit/>
          </a:bodyPr>
          <a:lstStyle>
            <a:lvl1pPr>
              <a:defRPr sz="6466"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5554099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6415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1250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3" tIns="45693" rIns="45693" bIns="45693" numCol="1" spcCol="0" rtlCol="0" fromWordArt="0" anchor="ctr" anchorCtr="0" forceAA="0" compatLnSpc="1">
            <a:prstTxWarp prst="textNoShape">
              <a:avLst/>
            </a:prstTxWarp>
            <a:noAutofit/>
          </a:bodyPr>
          <a:lstStyle/>
          <a:p>
            <a:pPr algn="ctr" defTabSz="91354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1"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3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0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6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95146"/>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1617"/>
            <a:ext cx="11653521" cy="395317"/>
          </a:xfrm>
          <a:prstGeom prst="rect">
            <a:avLst/>
          </a:prstGeom>
          <a:noFill/>
          <a:ln w="12700">
            <a:noFill/>
            <a:miter lim="800000"/>
            <a:headEnd type="none" w="sm" len="sm"/>
            <a:tailEnd type="none" w="sm" len="sm"/>
          </a:ln>
          <a:effectLst/>
        </p:spPr>
        <p:txBody>
          <a:bodyPr vert="horz" wrap="square" lIns="179171" tIns="143336" rIns="179171" bIns="143336" numCol="1" anchor="t" anchorCtr="0" compatLnSpc="1">
            <a:prstTxWarp prst="textNoShape">
              <a:avLst/>
            </a:prstTxWarp>
            <a:spAutoFit/>
          </a:bodyPr>
          <a:lstStyle/>
          <a:p>
            <a:pPr defTabSz="913365"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2109152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2" cy="2396047"/>
          </a:xfrm>
          <a:prstGeom prst="rect">
            <a:avLst/>
          </a:prstGeom>
        </p:spPr>
        <p:txBody>
          <a:bodyPr/>
          <a:lstStyle>
            <a:lvl1pPr marL="284616" indent="-284616">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899" indent="-275284">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14" indent="-284616">
              <a:buClr>
                <a:schemeClr val="tx1"/>
              </a:buClr>
              <a:buSzPct val="90000"/>
              <a:buFont typeface="Arial" pitchFamily="34" charset="0"/>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74" indent="-223959">
              <a:buClr>
                <a:schemeClr val="tx1"/>
              </a:buClr>
              <a:buSzPct val="90000"/>
              <a:buFont typeface="Arial" pitchFamily="34" charset="0"/>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33" indent="-223959">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313551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236316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372763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5426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2311184"/>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527461"/>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8996822"/>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1958094"/>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44629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131210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2961237"/>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82938875"/>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735807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251637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84753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45123902"/>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538499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03108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18969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528611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31060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90533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89417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5519793"/>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4"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2014 Microsoft Corporation. All rights reserved. </a:t>
            </a:r>
          </a:p>
        </p:txBody>
      </p:sp>
    </p:spTree>
    <p:extLst>
      <p:ext uri="{BB962C8B-B14F-4D97-AF65-F5344CB8AC3E}">
        <p14:creationId xmlns:p14="http://schemas.microsoft.com/office/powerpoint/2010/main" val="52952310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68593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Closing logo slide_color">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spTree>
    <p:extLst>
      <p:ext uri="{BB962C8B-B14F-4D97-AF65-F5344CB8AC3E}">
        <p14:creationId xmlns:p14="http://schemas.microsoft.com/office/powerpoint/2010/main" val="37862067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164243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6" name="Picture 5"/>
          <p:cNvPicPr>
            <a:picLocks noChangeAspect="1"/>
          </p:cNvPicPr>
          <p:nvPr userDrawn="1"/>
        </p:nvPicPr>
        <p:blipFill>
          <a:blip r:embed="rId3"/>
          <a:stretch>
            <a:fillRect/>
          </a:stretch>
        </p:blipFill>
        <p:spPr>
          <a:xfrm>
            <a:off x="446714" y="6029312"/>
            <a:ext cx="1673267" cy="368686"/>
          </a:xfrm>
          <a:prstGeom prst="rect">
            <a:avLst/>
          </a:prstGeom>
        </p:spPr>
      </p:pic>
    </p:spTree>
    <p:extLst>
      <p:ext uri="{BB962C8B-B14F-4D97-AF65-F5344CB8AC3E}">
        <p14:creationId xmlns:p14="http://schemas.microsoft.com/office/powerpoint/2010/main" val="417501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0416780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8183594"/>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97" indent="0">
              <a:buNone/>
              <a:defRPr sz="1800">
                <a:solidFill>
                  <a:schemeClr val="bg1"/>
                </a:solidFill>
              </a:defRPr>
            </a:lvl3pPr>
            <a:lvl4pPr marL="448193" indent="0">
              <a:buNone/>
              <a:defRPr sz="1600">
                <a:solidFill>
                  <a:schemeClr val="bg1"/>
                </a:solidFill>
              </a:defRPr>
            </a:lvl4pPr>
            <a:lvl5pPr marL="672290"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4125054"/>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3_Title Only white backgroun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72530298"/>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17019695"/>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2771475"/>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668707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9107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4200512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241" y="9647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12982314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241" y="16251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903120502"/>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832576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045070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39976245"/>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81571120"/>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05605890"/>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89750276"/>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87772029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12293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7073133"/>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6136407"/>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3729970"/>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023790"/>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368409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89346551"/>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34578253"/>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9_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l="478" t="-1" b="1518"/>
          <a:stretch/>
        </p:blipFill>
        <p:spPr>
          <a:xfrm>
            <a:off x="-7200" y="0"/>
            <a:ext cx="12199200" cy="5162399"/>
          </a:xfrm>
          <a:prstGeom prst="rect">
            <a:avLst/>
          </a:prstGeom>
        </p:spPr>
      </p:pic>
      <p:pic>
        <p:nvPicPr>
          <p:cNvPr id="15" name="Picture 14"/>
          <p:cNvPicPr>
            <a:picLocks noChangeAspect="1"/>
          </p:cNvPicPr>
          <p:nvPr userDrawn="1"/>
        </p:nvPicPr>
        <p:blipFill>
          <a:blip r:embed="rId3"/>
          <a:stretch>
            <a:fillRect/>
          </a:stretch>
        </p:blipFill>
        <p:spPr>
          <a:xfrm>
            <a:off x="9828314" y="6029312"/>
            <a:ext cx="1673267" cy="368686"/>
          </a:xfrm>
          <a:prstGeom prst="rect">
            <a:avLst/>
          </a:prstGeom>
        </p:spPr>
      </p:pic>
      <p:sp>
        <p:nvSpPr>
          <p:cNvPr id="8"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808654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10081" y="0"/>
            <a:ext cx="12202081" cy="6864644"/>
          </a:xfrm>
          <a:prstGeom prst="rect">
            <a:avLst/>
          </a:prstGeom>
        </p:spPr>
      </p:pic>
      <p:sp>
        <p:nvSpPr>
          <p:cNvPr id="18" name="Rectangle 17"/>
          <p:cNvSpPr/>
          <p:nvPr userDrawn="1"/>
        </p:nvSpPr>
        <p:spPr bwMode="gray">
          <a:xfrm>
            <a:off x="269239" y="1187621"/>
            <a:ext cx="6274974"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0"/>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3249691"/>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33740462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Slide Solid">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1206121"/>
            <a:ext cx="10757099" cy="879910"/>
          </a:xfrm>
        </p:spPr>
        <p:txBody>
          <a:bodyPr lIns="182880" tIns="146304" rIns="182880" bIns="146304"/>
          <a:lstStyle>
            <a:lvl1pPr>
              <a:defRPr sz="5882">
                <a:gradFill>
                  <a:gsLst>
                    <a:gs pos="96350">
                      <a:schemeClr val="tx1"/>
                    </a:gs>
                    <a:gs pos="87591">
                      <a:schemeClr val="tx1"/>
                    </a:gs>
                  </a:gsLst>
                  <a:lin ang="5400000" scaled="0"/>
                </a:gradFill>
              </a:defRPr>
            </a:lvl1pPr>
          </a:lstStyle>
          <a:p>
            <a:r>
              <a:rPr lang="en-US" dirty="0"/>
              <a:t>Headline here</a:t>
            </a:r>
          </a:p>
        </p:txBody>
      </p:sp>
      <p:sp>
        <p:nvSpPr>
          <p:cNvPr id="3" name="Subtitle 2"/>
          <p:cNvSpPr>
            <a:spLocks noGrp="1"/>
          </p:cNvSpPr>
          <p:nvPr>
            <p:ph type="subTitle" idx="1" hasCustomPrompt="1"/>
          </p:nvPr>
        </p:nvSpPr>
        <p:spPr>
          <a:xfrm>
            <a:off x="283103" y="3886836"/>
            <a:ext cx="10743234" cy="968679"/>
          </a:xfrm>
        </p:spPr>
        <p:txBody>
          <a:bodyPr lIns="182880" tIns="146304" rIns="182880" bIns="146304"/>
          <a:lstStyle>
            <a:lvl1pPr marL="0" indent="0" algn="l">
              <a:lnSpc>
                <a:spcPts val="2647"/>
              </a:lnSpc>
              <a:buNone/>
              <a:defRPr sz="2157">
                <a:gradFill>
                  <a:gsLst>
                    <a:gs pos="96350">
                      <a:schemeClr val="tx1"/>
                    </a:gs>
                    <a:gs pos="87591">
                      <a:schemeClr val="tx1"/>
                    </a:gs>
                  </a:gsLst>
                </a:gra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Speaker Name</a:t>
            </a:r>
            <a:br>
              <a:rPr lang="en-US" dirty="0"/>
            </a:br>
            <a:r>
              <a:rPr lang="en-US" dirty="0"/>
              <a:t>Date</a:t>
            </a:r>
          </a:p>
        </p:txBody>
      </p:sp>
    </p:spTree>
    <p:extLst>
      <p:ext uri="{BB962C8B-B14F-4D97-AF65-F5344CB8AC3E}">
        <p14:creationId xmlns:p14="http://schemas.microsoft.com/office/powerpoint/2010/main" val="3665775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897540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1639" y="6061766"/>
            <a:ext cx="1517768" cy="326167"/>
          </a:xfrm>
          <a:prstGeom prst="rect">
            <a:avLst/>
          </a:prstGeom>
        </p:spPr>
      </p:pic>
    </p:spTree>
    <p:extLst>
      <p:ext uri="{BB962C8B-B14F-4D97-AF65-F5344CB8AC3E}">
        <p14:creationId xmlns:p14="http://schemas.microsoft.com/office/powerpoint/2010/main" val="34617298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640230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15724181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63688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9839753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78633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694569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3377351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2"/>
          </p:nvPr>
        </p:nvSpPr>
        <p:spPr/>
        <p:txBody>
          <a:bodyPr/>
          <a:lstStyle/>
          <a:p>
            <a:fld id="{6974C60E-8F8C-41D8-9BFF-6DF338C2FC78}" type="slidenum">
              <a:rPr lang="en-US" smtClean="0"/>
              <a:t>‹#›</a:t>
            </a:fld>
            <a:endParaRPr lang="en-US" dirty="0"/>
          </a:p>
        </p:txBody>
      </p:sp>
    </p:spTree>
    <p:extLst>
      <p:ext uri="{BB962C8B-B14F-4D97-AF65-F5344CB8AC3E}">
        <p14:creationId xmlns:p14="http://schemas.microsoft.com/office/powerpoint/2010/main" val="3287029625"/>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2"/>
          </p:nvPr>
        </p:nvSpPr>
        <p:spPr/>
        <p:txBody>
          <a:bodyPr/>
          <a:lstStyle/>
          <a:p>
            <a:fld id="{6974C60E-8F8C-41D8-9BFF-6DF338C2FC78}" type="slidenum">
              <a:rPr lang="en-US" smtClean="0"/>
              <a:t>‹#›</a:t>
            </a:fld>
            <a:endParaRPr lang="en-US" dirty="0"/>
          </a:p>
        </p:txBody>
      </p:sp>
    </p:spTree>
    <p:extLst>
      <p:ext uri="{BB962C8B-B14F-4D97-AF65-F5344CB8AC3E}">
        <p14:creationId xmlns:p14="http://schemas.microsoft.com/office/powerpoint/2010/main" val="336263179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Teal">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9240" y="2980725"/>
            <a:ext cx="4482315" cy="896551"/>
          </a:xfrm>
        </p:spPr>
        <p:txBody>
          <a:bodyPr lIns="182880" rIns="91440" anchor="ctr">
            <a:noAutofit/>
          </a:bodyPr>
          <a:lstStyle>
            <a:lvl1pPr marL="0" indent="0">
              <a:buNone/>
              <a:defRPr sz="5294">
                <a:solidFill>
                  <a:schemeClr val="accent1"/>
                </a:solidFill>
                <a:latin typeface="+mj-lt"/>
              </a:defRPr>
            </a:lvl1pPr>
          </a:lstStyle>
          <a:p>
            <a:pPr lvl="0"/>
            <a:r>
              <a:rPr lang="en-US" dirty="0"/>
              <a:t>Title</a:t>
            </a:r>
          </a:p>
        </p:txBody>
      </p:sp>
      <p:sp>
        <p:nvSpPr>
          <p:cNvPr id="7" name="Content Placeholder 6"/>
          <p:cNvSpPr>
            <a:spLocks noGrp="1"/>
          </p:cNvSpPr>
          <p:nvPr>
            <p:ph sz="quarter" idx="11" hasCustomPrompt="1"/>
          </p:nvPr>
        </p:nvSpPr>
        <p:spPr>
          <a:xfrm>
            <a:off x="4765416" y="0"/>
            <a:ext cx="7426585" cy="6858000"/>
          </a:xfrm>
          <a:solidFill>
            <a:schemeClr val="accent1"/>
          </a:solidFill>
        </p:spPr>
        <p:txBody>
          <a:bodyPr lIns="274320" rIns="274320" anchor="ctr">
            <a:noAutofit/>
          </a:bodyPr>
          <a:lstStyle>
            <a:lvl1pPr marL="0" indent="0">
              <a:buNone/>
              <a:defRPr sz="2353" baseline="0"/>
            </a:lvl1pPr>
          </a:lstStyle>
          <a:p>
            <a:pPr lvl="0"/>
            <a:r>
              <a:rPr lang="en-US" dirty="0"/>
              <a:t> </a:t>
            </a:r>
          </a:p>
        </p:txBody>
      </p:sp>
    </p:spTree>
    <p:extLst>
      <p:ext uri="{BB962C8B-B14F-4D97-AF65-F5344CB8AC3E}">
        <p14:creationId xmlns:p14="http://schemas.microsoft.com/office/powerpoint/2010/main" val="8843318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3455337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he illustrations can be edited">
    <p:spTree>
      <p:nvGrpSpPr>
        <p:cNvPr id="1" name=""/>
        <p:cNvGrpSpPr/>
        <p:nvPr/>
      </p:nvGrpSpPr>
      <p:grpSpPr>
        <a:xfrm>
          <a:off x="0" y="0"/>
          <a:ext cx="0" cy="0"/>
          <a:chOff x="0" y="0"/>
          <a:chExt cx="0" cy="0"/>
        </a:xfrm>
      </p:grpSpPr>
      <p:sp>
        <p:nvSpPr>
          <p:cNvPr id="14" name="Slide Number Placeholder 13"/>
          <p:cNvSpPr>
            <a:spLocks noGrp="1"/>
          </p:cNvSpPr>
          <p:nvPr>
            <p:ph type="sldNum" sz="quarter" idx="10"/>
          </p:nvPr>
        </p:nvSpPr>
        <p:spPr/>
        <p:txBody>
          <a:bodyPr/>
          <a:lstStyle/>
          <a:p>
            <a:fld id="{6974C60E-8F8C-41D8-9BFF-6DF338C2FC78}" type="slidenum">
              <a:rPr lang="en-US" smtClean="0"/>
              <a:t>‹#›</a:t>
            </a:fld>
            <a:endParaRPr lang="en-US" dirty="0"/>
          </a:p>
        </p:txBody>
      </p:sp>
    </p:spTree>
    <p:extLst>
      <p:ext uri="{BB962C8B-B14F-4D97-AF65-F5344CB8AC3E}">
        <p14:creationId xmlns:p14="http://schemas.microsoft.com/office/powerpoint/2010/main" val="3596793023"/>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fld id="{6974C60E-8F8C-41D8-9BFF-6DF338C2FC78}" type="slidenum">
              <a:rPr lang="en-US" smtClean="0"/>
              <a:t>‹#›</a:t>
            </a:fld>
            <a:endParaRPr lang="en-US" dirty="0"/>
          </a:p>
        </p:txBody>
      </p:sp>
    </p:spTree>
    <p:extLst>
      <p:ext uri="{BB962C8B-B14F-4D97-AF65-F5344CB8AC3E}">
        <p14:creationId xmlns:p14="http://schemas.microsoft.com/office/powerpoint/2010/main" val="3327134850"/>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fld id="{6974C60E-8F8C-41D8-9BFF-6DF338C2FC78}" type="slidenum">
              <a:rPr lang="en-US" smtClean="0"/>
              <a:t>‹#›</a:t>
            </a:fld>
            <a:endParaRPr lang="en-US" dirty="0"/>
          </a:p>
        </p:txBody>
      </p:sp>
    </p:spTree>
    <p:extLst>
      <p:ext uri="{BB962C8B-B14F-4D97-AF65-F5344CB8AC3E}">
        <p14:creationId xmlns:p14="http://schemas.microsoft.com/office/powerpoint/2010/main" val="2535983389"/>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2"/>
          </p:nvPr>
        </p:nvSpPr>
        <p:spPr/>
        <p:txBody>
          <a:bodyPr/>
          <a:lstStyle/>
          <a:p>
            <a:fld id="{6974C60E-8F8C-41D8-9BFF-6DF338C2FC78}" type="slidenum">
              <a:rPr lang="en-US" smtClean="0"/>
              <a:t>‹#›</a:t>
            </a:fld>
            <a:endParaRPr lang="en-US" dirty="0"/>
          </a:p>
        </p:txBody>
      </p:sp>
    </p:spTree>
    <p:extLst>
      <p:ext uri="{BB962C8B-B14F-4D97-AF65-F5344CB8AC3E}">
        <p14:creationId xmlns:p14="http://schemas.microsoft.com/office/powerpoint/2010/main" val="363907018"/>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2"/>
          </p:nvPr>
        </p:nvSpPr>
        <p:spPr/>
        <p:txBody>
          <a:bodyPr/>
          <a:lstStyle/>
          <a:p>
            <a:fld id="{6974C60E-8F8C-41D8-9BFF-6DF338C2FC78}" type="slidenum">
              <a:rPr lang="en-US" smtClean="0"/>
              <a:t>‹#›</a:t>
            </a:fld>
            <a:endParaRPr lang="en-US" dirty="0"/>
          </a:p>
        </p:txBody>
      </p:sp>
    </p:spTree>
    <p:extLst>
      <p:ext uri="{BB962C8B-B14F-4D97-AF65-F5344CB8AC3E}">
        <p14:creationId xmlns:p14="http://schemas.microsoft.com/office/powerpoint/2010/main" val="567706695"/>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2"/>
          </p:nvPr>
        </p:nvSpPr>
        <p:spPr/>
        <p:txBody>
          <a:bodyPr/>
          <a:lstStyle/>
          <a:p>
            <a:fld id="{6974C60E-8F8C-41D8-9BFF-6DF338C2FC78}" type="slidenum">
              <a:rPr lang="en-US" smtClean="0"/>
              <a:t>‹#›</a:t>
            </a:fld>
            <a:endParaRPr lang="en-US" dirty="0"/>
          </a:p>
        </p:txBody>
      </p:sp>
    </p:spTree>
    <p:extLst>
      <p:ext uri="{BB962C8B-B14F-4D97-AF65-F5344CB8AC3E}">
        <p14:creationId xmlns:p14="http://schemas.microsoft.com/office/powerpoint/2010/main" val="1967205321"/>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2"/>
          </p:nvPr>
        </p:nvSpPr>
        <p:spPr/>
        <p:txBody>
          <a:bodyPr/>
          <a:lstStyle/>
          <a:p>
            <a:fld id="{6974C60E-8F8C-41D8-9BFF-6DF338C2FC78}" type="slidenum">
              <a:rPr lang="en-US" smtClean="0"/>
              <a:t>‹#›</a:t>
            </a:fld>
            <a:endParaRPr lang="en-US" dirty="0"/>
          </a:p>
        </p:txBody>
      </p:sp>
    </p:spTree>
    <p:extLst>
      <p:ext uri="{BB962C8B-B14F-4D97-AF65-F5344CB8AC3E}">
        <p14:creationId xmlns:p14="http://schemas.microsoft.com/office/powerpoint/2010/main" val="2767724051"/>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6974C60E-8F8C-41D8-9BFF-6DF338C2FC78}" type="slidenum">
              <a:rPr lang="en-US" smtClean="0"/>
              <a:t>‹#›</a:t>
            </a:fld>
            <a:endParaRPr lang="en-US" dirty="0"/>
          </a:p>
        </p:txBody>
      </p:sp>
    </p:spTree>
    <p:extLst>
      <p:ext uri="{BB962C8B-B14F-4D97-AF65-F5344CB8AC3E}">
        <p14:creationId xmlns:p14="http://schemas.microsoft.com/office/powerpoint/2010/main" val="1225432919"/>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6974C60E-8F8C-41D8-9BFF-6DF338C2FC78}" type="slidenum">
              <a:rPr lang="en-US" smtClean="0"/>
              <a:t>‹#›</a:t>
            </a:fld>
            <a:endParaRPr lang="en-US" dirty="0"/>
          </a:p>
        </p:txBody>
      </p:sp>
    </p:spTree>
    <p:extLst>
      <p:ext uri="{BB962C8B-B14F-4D97-AF65-F5344CB8AC3E}">
        <p14:creationId xmlns:p14="http://schemas.microsoft.com/office/powerpoint/2010/main" val="422321827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6974C60E-8F8C-41D8-9BFF-6DF338C2FC78}" type="slidenum">
              <a:rPr lang="en-US" smtClean="0"/>
              <a:t>‹#›</a:t>
            </a:fld>
            <a:endParaRPr lang="en-US" dirty="0"/>
          </a:p>
        </p:txBody>
      </p:sp>
    </p:spTree>
    <p:extLst>
      <p:ext uri="{BB962C8B-B14F-4D97-AF65-F5344CB8AC3E}">
        <p14:creationId xmlns:p14="http://schemas.microsoft.com/office/powerpoint/2010/main" val="66401881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14691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6974C60E-8F8C-41D8-9BFF-6DF338C2FC78}" type="slidenum">
              <a:rPr lang="en-US" smtClean="0"/>
              <a:t>‹#›</a:t>
            </a:fld>
            <a:endParaRPr lang="en-US" dirty="0"/>
          </a:p>
        </p:txBody>
      </p:sp>
    </p:spTree>
    <p:extLst>
      <p:ext uri="{BB962C8B-B14F-4D97-AF65-F5344CB8AC3E}">
        <p14:creationId xmlns:p14="http://schemas.microsoft.com/office/powerpoint/2010/main" val="21944980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2" name="Slide Number Placeholder 1"/>
          <p:cNvSpPr>
            <a:spLocks noGrp="1"/>
          </p:cNvSpPr>
          <p:nvPr>
            <p:ph type="sldNum" sz="quarter" idx="11"/>
          </p:nvPr>
        </p:nvSpPr>
        <p:spPr/>
        <p:txBody>
          <a:bodyPr/>
          <a:lstStyle/>
          <a:p>
            <a:fld id="{6974C60E-8F8C-41D8-9BFF-6DF338C2FC78}" type="slidenum">
              <a:rPr lang="en-US" smtClean="0"/>
              <a:t>‹#›</a:t>
            </a:fld>
            <a:endParaRPr lang="en-US" dirty="0"/>
          </a:p>
        </p:txBody>
      </p:sp>
    </p:spTree>
    <p:extLst>
      <p:ext uri="{BB962C8B-B14F-4D97-AF65-F5344CB8AC3E}">
        <p14:creationId xmlns:p14="http://schemas.microsoft.com/office/powerpoint/2010/main" val="1627853943"/>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2" name="Slide Number Placeholder 1"/>
          <p:cNvSpPr>
            <a:spLocks noGrp="1"/>
          </p:cNvSpPr>
          <p:nvPr>
            <p:ph type="sldNum" sz="quarter" idx="11"/>
          </p:nvPr>
        </p:nvSpPr>
        <p:spPr/>
        <p:txBody>
          <a:bodyPr/>
          <a:lstStyle/>
          <a:p>
            <a:fld id="{6974C60E-8F8C-41D8-9BFF-6DF338C2FC78}" type="slidenum">
              <a:rPr lang="en-US" smtClean="0"/>
              <a:t>‹#›</a:t>
            </a:fld>
            <a:endParaRPr lang="en-US" dirty="0"/>
          </a:p>
        </p:txBody>
      </p:sp>
    </p:spTree>
    <p:extLst>
      <p:ext uri="{BB962C8B-B14F-4D97-AF65-F5344CB8AC3E}">
        <p14:creationId xmlns:p14="http://schemas.microsoft.com/office/powerpoint/2010/main" val="21131918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dirty="0"/>
              <a:t>Click to edit Master title style</a:t>
            </a:r>
          </a:p>
        </p:txBody>
      </p:sp>
      <p:sp>
        <p:nvSpPr>
          <p:cNvPr id="2" name="Slide Number Placeholder 1"/>
          <p:cNvSpPr>
            <a:spLocks noGrp="1"/>
          </p:cNvSpPr>
          <p:nvPr>
            <p:ph type="sldNum" sz="quarter" idx="11"/>
          </p:nvPr>
        </p:nvSpPr>
        <p:spPr/>
        <p:txBody>
          <a:bodyPr/>
          <a:lstStyle/>
          <a:p>
            <a:fld id="{6974C60E-8F8C-41D8-9BFF-6DF338C2FC78}" type="slidenum">
              <a:rPr lang="en-US" smtClean="0"/>
              <a:t>‹#›</a:t>
            </a:fld>
            <a:endParaRPr lang="en-US" dirty="0"/>
          </a:p>
        </p:txBody>
      </p:sp>
    </p:spTree>
    <p:extLst>
      <p:ext uri="{BB962C8B-B14F-4D97-AF65-F5344CB8AC3E}">
        <p14:creationId xmlns:p14="http://schemas.microsoft.com/office/powerpoint/2010/main" val="1568604690"/>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2017178854"/>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dirty="0"/>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2766159428"/>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974C60E-8F8C-41D8-9BFF-6DF338C2FC78}" type="slidenum">
              <a:rPr lang="en-US" smtClean="0"/>
              <a:t>‹#›</a:t>
            </a:fld>
            <a:endParaRPr lang="en-US" dirty="0"/>
          </a:p>
        </p:txBody>
      </p:sp>
    </p:spTree>
    <p:extLst>
      <p:ext uri="{BB962C8B-B14F-4D97-AF65-F5344CB8AC3E}">
        <p14:creationId xmlns:p14="http://schemas.microsoft.com/office/powerpoint/2010/main" val="1851326307"/>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974C60E-8F8C-41D8-9BFF-6DF338C2FC78}" type="slidenum">
              <a:rPr lang="en-US" smtClean="0"/>
              <a:t>‹#›</a:t>
            </a:fld>
            <a:endParaRPr lang="en-US" dirty="0"/>
          </a:p>
        </p:txBody>
      </p:sp>
    </p:spTree>
    <p:extLst>
      <p:ext uri="{BB962C8B-B14F-4D97-AF65-F5344CB8AC3E}">
        <p14:creationId xmlns:p14="http://schemas.microsoft.com/office/powerpoint/2010/main" val="2956693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974C60E-8F8C-41D8-9BFF-6DF338C2FC78}" type="slidenum">
              <a:rPr lang="en-US" smtClean="0"/>
              <a:t>‹#›</a:t>
            </a:fld>
            <a:endParaRPr lang="en-US" dirty="0"/>
          </a:p>
        </p:txBody>
      </p:sp>
    </p:spTree>
    <p:extLst>
      <p:ext uri="{BB962C8B-B14F-4D97-AF65-F5344CB8AC3E}">
        <p14:creationId xmlns:p14="http://schemas.microsoft.com/office/powerpoint/2010/main" val="42723109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974C60E-8F8C-41D8-9BFF-6DF338C2FC78}" type="slidenum">
              <a:rPr lang="en-US" smtClean="0"/>
              <a:t>‹#›</a:t>
            </a:fld>
            <a:endParaRPr lang="en-US" dirty="0"/>
          </a:p>
        </p:txBody>
      </p:sp>
    </p:spTree>
    <p:extLst>
      <p:ext uri="{BB962C8B-B14F-4D97-AF65-F5344CB8AC3E}">
        <p14:creationId xmlns:p14="http://schemas.microsoft.com/office/powerpoint/2010/main" val="8452719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894558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1"/>
          </p:nvPr>
        </p:nvSpPr>
        <p:spPr/>
        <p:txBody>
          <a:bodyPr/>
          <a:lstStyle/>
          <a:p>
            <a:fld id="{6974C60E-8F8C-41D8-9BFF-6DF338C2FC78}" type="slidenum">
              <a:rPr lang="en-US" smtClean="0"/>
              <a:t>‹#›</a:t>
            </a:fld>
            <a:endParaRPr lang="en-US" dirty="0"/>
          </a:p>
        </p:txBody>
      </p:sp>
    </p:spTree>
    <p:extLst>
      <p:ext uri="{BB962C8B-B14F-4D97-AF65-F5344CB8AC3E}">
        <p14:creationId xmlns:p14="http://schemas.microsoft.com/office/powerpoint/2010/main" val="998409667"/>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331907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5_Data Insights 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031021"/>
            <a:ext cx="10258286" cy="1686801"/>
          </a:xfrm>
          <a:prstGeom prst="rect">
            <a:avLst/>
          </a:prstGeom>
        </p:spPr>
        <p:txBody>
          <a:bodyPr lIns="146304" tIns="91440" rIns="146304" bIns="91440"/>
          <a:lstStyle>
            <a:lvl1pPr algn="l">
              <a:defRPr sz="5882">
                <a:gradFill>
                  <a:gsLst>
                    <a:gs pos="0">
                      <a:srgbClr val="FFFFFF"/>
                    </a:gs>
                    <a:gs pos="100000">
                      <a:srgbClr val="FFFFFF"/>
                    </a:gs>
                  </a:gsLst>
                  <a:lin ang="5400000" scaled="0"/>
                </a:gradFill>
              </a:defRPr>
            </a:lvl1pPr>
          </a:lstStyle>
          <a:p>
            <a:r>
              <a:rPr lang="en-US" dirty="0"/>
              <a:t>Data insights headline</a:t>
            </a:r>
          </a:p>
        </p:txBody>
      </p:sp>
    </p:spTree>
    <p:extLst>
      <p:ext uri="{BB962C8B-B14F-4D97-AF65-F5344CB8AC3E}">
        <p14:creationId xmlns:p14="http://schemas.microsoft.com/office/powerpoint/2010/main" val="355097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2708" t="16947" r="68" b="15692"/>
          <a:stretch/>
        </p:blipFill>
        <p:spPr>
          <a:xfrm>
            <a:off x="623" y="-623"/>
            <a:ext cx="12191377" cy="6858623"/>
          </a:xfrm>
          <a:prstGeom prst="rect">
            <a:avLst/>
          </a:prstGeom>
        </p:spPr>
      </p:pic>
      <p:sp>
        <p:nvSpPr>
          <p:cNvPr id="2" name="Rectangle 1"/>
          <p:cNvSpPr/>
          <p:nvPr userDrawn="1"/>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Tree>
    <p:extLst>
      <p:ext uri="{BB962C8B-B14F-4D97-AF65-F5344CB8AC3E}">
        <p14:creationId xmlns:p14="http://schemas.microsoft.com/office/powerpoint/2010/main" val="807913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Tree>
    <p:extLst>
      <p:ext uri="{BB962C8B-B14F-4D97-AF65-F5344CB8AC3E}">
        <p14:creationId xmlns:p14="http://schemas.microsoft.com/office/powerpoint/2010/main" val="6644586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8609022"/>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758610" y="3201716"/>
            <a:ext cx="5198441" cy="1627730"/>
          </a:xfrm>
        </p:spPr>
        <p:txBody>
          <a:bodyPr anchor="ctr"/>
          <a:lstStyle>
            <a:lvl1pPr marL="0" indent="0">
              <a:spcBef>
                <a:spcPts val="1800"/>
              </a:spcBef>
              <a:buNone/>
              <a:defRPr sz="4000">
                <a:latin typeface="+mj-lt"/>
              </a:defRPr>
            </a:lvl1pPr>
            <a:lvl2pPr marL="228556" indent="-228556">
              <a:defRPr sz="2000"/>
            </a:lvl2pPr>
          </a:lstStyle>
          <a:p>
            <a:pPr lvl="0"/>
            <a:r>
              <a:rPr lang="en-US" dirty="0"/>
              <a:t>Click to edit Master text styles</a:t>
            </a:r>
          </a:p>
          <a:p>
            <a:pPr lvl="1"/>
            <a:r>
              <a:rPr lang="en-US" dirty="0"/>
              <a:t>Second level</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5618372"/>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128407777"/>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3135554931"/>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9649358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087977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12935330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1437997265"/>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1699804341"/>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3727004276"/>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597565894"/>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133989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3145463318"/>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1457454726"/>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2"/>
          </p:nvPr>
        </p:nvSpPr>
        <p:spPr/>
        <p:txBody>
          <a:bodyPr/>
          <a:lstStyle/>
          <a:p>
            <a:fld id="{6974C60E-8F8C-41D8-9BFF-6DF338C2FC78}" type="slidenum">
              <a:rPr lang="en-US" smtClean="0"/>
              <a:t>‹#›</a:t>
            </a:fld>
            <a:endParaRPr lang="en-US" dirty="0"/>
          </a:p>
        </p:txBody>
      </p:sp>
    </p:spTree>
    <p:extLst>
      <p:ext uri="{BB962C8B-B14F-4D97-AF65-F5344CB8AC3E}">
        <p14:creationId xmlns:p14="http://schemas.microsoft.com/office/powerpoint/2010/main" val="2613953666"/>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25403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4877231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081137484"/>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Walkin (event name)">
    <p:bg bwMode="auto">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0271" cy="6858000"/>
          </a:xfrm>
          <a:prstGeom prst="rect">
            <a:avLst/>
          </a:prstGeom>
        </p:spPr>
      </p:pic>
      <p:sp>
        <p:nvSpPr>
          <p:cNvPr id="17" name="TextBox 16"/>
          <p:cNvSpPr txBox="1"/>
          <p:nvPr userDrawn="1"/>
        </p:nvSpPr>
        <p:spPr bwMode="white">
          <a:xfrm>
            <a:off x="288431" y="2094721"/>
            <a:ext cx="11653523" cy="1919252"/>
          </a:xfrm>
          <a:prstGeom prst="rect">
            <a:avLst/>
          </a:prstGeom>
          <a:noFill/>
        </p:spPr>
        <p:txBody>
          <a:bodyPr wrap="square" lIns="134464" tIns="143428" rIns="134464" bIns="143428" rtlCol="0">
            <a:spAutoFit/>
          </a:bodyPr>
          <a:lstStyle/>
          <a:p>
            <a:pPr>
              <a:lnSpc>
                <a:spcPct val="90000"/>
              </a:lnSpc>
              <a:spcAft>
                <a:spcPts val="588"/>
              </a:spcAft>
            </a:pPr>
            <a:r>
              <a:rPr lang="en-US" sz="5882" dirty="0">
                <a:gradFill>
                  <a:gsLst>
                    <a:gs pos="2917">
                      <a:srgbClr val="FFFFFF"/>
                    </a:gs>
                    <a:gs pos="30000">
                      <a:srgbClr val="FFFFFF"/>
                    </a:gs>
                  </a:gsLst>
                  <a:lin ang="5400000" scaled="0"/>
                </a:gradFill>
                <a:latin typeface="Segoe UI Light"/>
              </a:rPr>
              <a:t>Machine Learning,</a:t>
            </a:r>
            <a:r>
              <a:rPr lang="en-US" sz="5882" baseline="0" dirty="0">
                <a:gradFill>
                  <a:gsLst>
                    <a:gs pos="2917">
                      <a:srgbClr val="FFFFFF"/>
                    </a:gs>
                    <a:gs pos="30000">
                      <a:srgbClr val="FFFFFF"/>
                    </a:gs>
                  </a:gsLst>
                  <a:lin ang="5400000" scaled="0"/>
                </a:gradFill>
                <a:latin typeface="Segoe UI Light"/>
              </a:rPr>
              <a:t> Analytics,</a:t>
            </a:r>
            <a:br>
              <a:rPr lang="en-US" sz="5882" baseline="0" dirty="0">
                <a:gradFill>
                  <a:gsLst>
                    <a:gs pos="2917">
                      <a:srgbClr val="FFFFFF"/>
                    </a:gs>
                    <a:gs pos="30000">
                      <a:srgbClr val="FFFFFF"/>
                    </a:gs>
                  </a:gsLst>
                  <a:lin ang="5400000" scaled="0"/>
                </a:gradFill>
                <a:latin typeface="Segoe UI Light"/>
              </a:rPr>
            </a:br>
            <a:r>
              <a:rPr lang="en-US" sz="5882" baseline="0" dirty="0">
                <a:gradFill>
                  <a:gsLst>
                    <a:gs pos="2917">
                      <a:srgbClr val="FFFFFF"/>
                    </a:gs>
                    <a:gs pos="30000">
                      <a:srgbClr val="FFFFFF"/>
                    </a:gs>
                  </a:gsLst>
                  <a:lin ang="5400000" scaled="0"/>
                </a:gradFill>
                <a:latin typeface="Segoe UI Light"/>
              </a:rPr>
              <a:t>&amp; </a:t>
            </a:r>
            <a:r>
              <a:rPr lang="en-US" sz="5882" dirty="0">
                <a:gradFill>
                  <a:gsLst>
                    <a:gs pos="2917">
                      <a:srgbClr val="FFFFFF"/>
                    </a:gs>
                    <a:gs pos="30000">
                      <a:srgbClr val="FFFFFF"/>
                    </a:gs>
                  </a:gsLst>
                  <a:lin ang="5400000" scaled="0"/>
                </a:gradFill>
                <a:latin typeface="Segoe UI Light"/>
              </a:rPr>
              <a:t>Data Science Conference</a:t>
            </a:r>
            <a:endParaRPr lang="en-US" sz="7058" dirty="0">
              <a:gradFill>
                <a:gsLst>
                  <a:gs pos="2917">
                    <a:srgbClr val="FFFFFF"/>
                  </a:gs>
                  <a:gs pos="30000">
                    <a:srgbClr val="FFFFFF"/>
                  </a:gs>
                </a:gsLst>
                <a:lin ang="5400000" scaled="0"/>
              </a:gradFill>
              <a:latin typeface="Segoe UI Light"/>
            </a:endParaRPr>
          </a:p>
        </p:txBody>
      </p:sp>
      <p:sp>
        <p:nvSpPr>
          <p:cNvPr id="18" name="TextBox 17"/>
          <p:cNvSpPr txBox="1"/>
          <p:nvPr userDrawn="1"/>
        </p:nvSpPr>
        <p:spPr bwMode="white">
          <a:xfrm>
            <a:off x="288431" y="3950687"/>
            <a:ext cx="9994611" cy="832882"/>
          </a:xfrm>
          <a:prstGeom prst="rect">
            <a:avLst/>
          </a:prstGeom>
          <a:noFill/>
        </p:spPr>
        <p:txBody>
          <a:bodyPr wrap="square" lIns="134464" tIns="143428" rIns="134464" bIns="143428" rtlCol="0">
            <a:spAutoFit/>
          </a:bodyPr>
          <a:lstStyle/>
          <a:p>
            <a:pPr>
              <a:lnSpc>
                <a:spcPct val="90000"/>
              </a:lnSpc>
              <a:spcAft>
                <a:spcPts val="588"/>
              </a:spcAft>
            </a:pPr>
            <a:r>
              <a:rPr lang="en-US" sz="3921" dirty="0">
                <a:gradFill>
                  <a:gsLst>
                    <a:gs pos="2917">
                      <a:srgbClr val="FFFFFF"/>
                    </a:gs>
                    <a:gs pos="30000">
                      <a:srgbClr val="FFFFFF"/>
                    </a:gs>
                  </a:gsLst>
                  <a:lin ang="5400000" scaled="0"/>
                </a:gradFill>
                <a:latin typeface="Segoe UI Light"/>
              </a:rPr>
              <a:t>Nov 17–18</a:t>
            </a:r>
            <a:r>
              <a:rPr lang="en-US" sz="3921" baseline="0" dirty="0">
                <a:gradFill>
                  <a:gsLst>
                    <a:gs pos="2917">
                      <a:srgbClr val="FFFFFF"/>
                    </a:gs>
                    <a:gs pos="30000">
                      <a:srgbClr val="FFFFFF"/>
                    </a:gs>
                  </a:gsLst>
                  <a:lin ang="5400000" scaled="0"/>
                </a:gradFill>
                <a:latin typeface="Segoe UI Light"/>
              </a:rPr>
              <a:t> </a:t>
            </a:r>
            <a:r>
              <a:rPr lang="en-US" sz="3921" dirty="0">
                <a:gradFill>
                  <a:gsLst>
                    <a:gs pos="2917">
                      <a:srgbClr val="FFFFFF"/>
                    </a:gs>
                    <a:gs pos="30000">
                      <a:srgbClr val="FFFFFF"/>
                    </a:gs>
                  </a:gsLst>
                  <a:lin ang="5400000" scaled="0"/>
                </a:gradFill>
                <a:latin typeface="Segoe UI Light"/>
              </a:rPr>
              <a:t>| MSCC, Redmond, WA</a:t>
            </a:r>
          </a:p>
        </p:txBody>
      </p:sp>
      <p:grpSp>
        <p:nvGrpSpPr>
          <p:cNvPr id="7" name="Group 6"/>
          <p:cNvGrpSpPr>
            <a:grpSpLocks noChangeAspect="1"/>
          </p:cNvGrpSpPr>
          <p:nvPr userDrawn="1"/>
        </p:nvGrpSpPr>
        <p:grpSpPr bwMode="ltGray">
          <a:xfrm>
            <a:off x="459102" y="470067"/>
            <a:ext cx="1419662" cy="304828"/>
            <a:chOff x="457200" y="1643393"/>
            <a:chExt cx="4492753" cy="964540"/>
          </a:xfrm>
        </p:grpSpPr>
        <p:pic>
          <p:nvPicPr>
            <p:cNvPr id="8" name="Picture 7"/>
            <p:cNvPicPr>
              <a:picLocks noChangeAspect="1"/>
            </p:cNvPicPr>
            <p:nvPr/>
          </p:nvPicPr>
          <p:blipFill>
            <a:blip r:embed="rId3"/>
            <a:stretch>
              <a:fillRect/>
            </a:stretch>
          </p:blipFill>
          <p:spPr bwMode="ltGray">
            <a:xfrm>
              <a:off x="457200" y="1643393"/>
              <a:ext cx="964540" cy="964540"/>
            </a:xfrm>
            <a:prstGeom prst="rect">
              <a:avLst/>
            </a:prstGeom>
          </p:spPr>
        </p:pic>
        <p:sp>
          <p:nvSpPr>
            <p:cNvPr id="10" name="Freeform 12"/>
            <p:cNvSpPr>
              <a:spLocks noEditPoints="1"/>
            </p:cNvSpPr>
            <p:nvPr/>
          </p:nvSpPr>
          <p:spPr bwMode="lt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6742463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72"/>
            <a:ext cx="5378485" cy="2502861"/>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4587048"/>
            <a:ext cx="5378486" cy="1793104"/>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12" name="Group 11"/>
          <p:cNvGrpSpPr>
            <a:grpSpLocks noChangeAspect="1"/>
          </p:cNvGrpSpPr>
          <p:nvPr userDrawn="1"/>
        </p:nvGrpSpPr>
        <p:grpSpPr bwMode="black">
          <a:xfrm>
            <a:off x="459102" y="470067"/>
            <a:ext cx="1419662" cy="304828"/>
            <a:chOff x="457200" y="1643393"/>
            <a:chExt cx="4492753" cy="964540"/>
          </a:xfrm>
        </p:grpSpPr>
        <p:pic>
          <p:nvPicPr>
            <p:cNvPr id="14" name="Picture 13"/>
            <p:cNvPicPr>
              <a:picLocks noChangeAspect="1"/>
            </p:cNvPicPr>
            <p:nvPr/>
          </p:nvPicPr>
          <p:blipFill>
            <a:blip r:embed="rId2"/>
            <a:stretch>
              <a:fillRect/>
            </a:stretch>
          </p:blipFill>
          <p:spPr bwMode="black">
            <a:xfrm>
              <a:off x="457200" y="1643393"/>
              <a:ext cx="964540" cy="964540"/>
            </a:xfrm>
            <a:prstGeom prst="rect">
              <a:avLst/>
            </a:prstGeom>
          </p:spPr>
        </p:pic>
        <p:sp>
          <p:nvSpPr>
            <p:cNvPr id="15"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16" name="Picture 1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96311" y="0"/>
            <a:ext cx="6094825" cy="6858000"/>
          </a:xfrm>
          <a:prstGeom prst="rect">
            <a:avLst/>
          </a:prstGeom>
        </p:spPr>
      </p:pic>
    </p:spTree>
    <p:extLst>
      <p:ext uri="{BB962C8B-B14F-4D97-AF65-F5344CB8AC3E}">
        <p14:creationId xmlns:p14="http://schemas.microsoft.com/office/powerpoint/2010/main" val="39999849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6507202"/>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35034606"/>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1967109"/>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1657616"/>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44184937"/>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
          <a:xfrm>
            <a:off x="269240" y="2084186"/>
            <a:ext cx="6901366" cy="1158793"/>
          </a:xfrm>
          <a:noFill/>
        </p:spPr>
        <p:txBody>
          <a:bodyPr wrap="square" tIns="91440" bIns="91440" anchor="b"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bwMode="black">
          <a:xfrm>
            <a:off x="269240" y="3877277"/>
            <a:ext cx="690245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439504" y="0"/>
            <a:ext cx="4752496" cy="6858000"/>
          </a:xfrm>
          <a:prstGeom prst="rect">
            <a:avLst/>
          </a:prstGeom>
        </p:spPr>
      </p:pic>
      <p:sp>
        <p:nvSpPr>
          <p:cNvPr id="4" name="Rectangle 3"/>
          <p:cNvSpPr/>
          <p:nvPr userDrawn="1"/>
        </p:nvSpPr>
        <p:spPr bwMode="auto">
          <a:xfrm>
            <a:off x="7439504" y="0"/>
            <a:ext cx="2690364" cy="6858000"/>
          </a:xfrm>
          <a:prstGeom prst="rect">
            <a:avLst/>
          </a:prstGeom>
          <a:gradFill flip="none" rotWithShape="1">
            <a:gsLst>
              <a:gs pos="0">
                <a:srgbClr val="E6E6E6">
                  <a:alpha val="5000"/>
                </a:srgbClr>
              </a:gs>
              <a:gs pos="100000">
                <a:srgbClr val="E6E6E6">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33101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
          <a:xfrm>
            <a:off x="269240" y="2084186"/>
            <a:ext cx="6902471"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439504" y="0"/>
            <a:ext cx="4752496" cy="6858000"/>
          </a:xfrm>
          <a:prstGeom prst="rect">
            <a:avLst/>
          </a:prstGeom>
        </p:spPr>
      </p:pic>
      <p:sp>
        <p:nvSpPr>
          <p:cNvPr id="7" name="Rectangle 6"/>
          <p:cNvSpPr/>
          <p:nvPr userDrawn="1"/>
        </p:nvSpPr>
        <p:spPr bwMode="auto">
          <a:xfrm>
            <a:off x="7439504" y="0"/>
            <a:ext cx="2690364" cy="6858000"/>
          </a:xfrm>
          <a:prstGeom prst="rect">
            <a:avLst/>
          </a:prstGeom>
          <a:gradFill flip="none" rotWithShape="1">
            <a:gsLst>
              <a:gs pos="0">
                <a:srgbClr val="E6E6E6">
                  <a:alpha val="5000"/>
                </a:srgbClr>
              </a:gs>
              <a:gs pos="100000">
                <a:srgbClr val="E6E6E6">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48897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821669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9860673"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25746930"/>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9860673"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181260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9860673"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680276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65852346"/>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45442514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7243352"/>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82071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8662958"/>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036932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1757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54328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8"/>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415600" y="1536633"/>
            <a:ext cx="11360800" cy="724216"/>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11296609" y="6217622"/>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309265494"/>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991566"/>
            <a:ext cx="5157787" cy="513510"/>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20520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991566"/>
            <a:ext cx="5183188" cy="513510"/>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20520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2026059341"/>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20520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20520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6393958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6342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745637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2840447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192000" cy="14117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Tree>
    <p:extLst>
      <p:ext uri="{BB962C8B-B14F-4D97-AF65-F5344CB8AC3E}">
        <p14:creationId xmlns:p14="http://schemas.microsoft.com/office/powerpoint/2010/main" val="897570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015844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w/o illustration Light">
    <p:spTree>
      <p:nvGrpSpPr>
        <p:cNvPr id="1" name=""/>
        <p:cNvGrpSpPr/>
        <p:nvPr/>
      </p:nvGrpSpPr>
      <p:grpSpPr>
        <a:xfrm>
          <a:off x="0" y="0"/>
          <a:ext cx="0" cy="0"/>
          <a:chOff x="0" y="0"/>
          <a:chExt cx="0" cy="0"/>
        </a:xfrm>
      </p:grpSpPr>
      <p:pic>
        <p:nvPicPr>
          <p:cNvPr id="2" name="Picture 1"/>
          <p:cNvPicPr>
            <a:picLocks/>
          </p:cNvPicPr>
          <p:nvPr userDrawn="1"/>
        </p:nvPicPr>
        <p:blipFill>
          <a:blip r:embed="rId2"/>
          <a:stretch>
            <a:fillRect/>
          </a:stretch>
        </p:blipFill>
        <p:spPr>
          <a:xfrm>
            <a:off x="2820924" y="2976372"/>
            <a:ext cx="6478524" cy="873252"/>
          </a:xfrm>
          <a:prstGeom prst="rect">
            <a:avLst/>
          </a:prstGeom>
        </p:spPr>
      </p:pic>
      <p:pic>
        <p:nvPicPr>
          <p:cNvPr id="4" name="Picture 3"/>
          <p:cNvPicPr>
            <a:picLocks noChangeAspect="1"/>
          </p:cNvPicPr>
          <p:nvPr userDrawn="1"/>
        </p:nvPicPr>
        <p:blipFill>
          <a:blip r:embed="rId3"/>
          <a:stretch>
            <a:fillRect/>
          </a:stretch>
        </p:blipFill>
        <p:spPr>
          <a:xfrm>
            <a:off x="0" y="6762750"/>
            <a:ext cx="12207240" cy="124177"/>
          </a:xfrm>
          <a:prstGeom prst="rect">
            <a:avLst/>
          </a:prstGeom>
        </p:spPr>
      </p:pic>
    </p:spTree>
    <p:extLst>
      <p:ext uri="{BB962C8B-B14F-4D97-AF65-F5344CB8AC3E}">
        <p14:creationId xmlns:p14="http://schemas.microsoft.com/office/powerpoint/2010/main" val="11533682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Speaker Intro Light">
    <p:spTree>
      <p:nvGrpSpPr>
        <p:cNvPr id="1" name=""/>
        <p:cNvGrpSpPr/>
        <p:nvPr/>
      </p:nvGrpSpPr>
      <p:grpSpPr>
        <a:xfrm>
          <a:off x="0" y="0"/>
          <a:ext cx="0" cy="0"/>
          <a:chOff x="0" y="0"/>
          <a:chExt cx="0" cy="0"/>
        </a:xfrm>
      </p:grpSpPr>
      <p:sp>
        <p:nvSpPr>
          <p:cNvPr id="2" name="Title 1"/>
          <p:cNvSpPr>
            <a:spLocks noGrp="1"/>
          </p:cNvSpPr>
          <p:nvPr>
            <p:ph type="title"/>
          </p:nvPr>
        </p:nvSpPr>
        <p:spPr>
          <a:xfrm>
            <a:off x="4661452" y="2112342"/>
            <a:ext cx="7016248" cy="1783798"/>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Click to edit Master title style</a:t>
            </a:r>
          </a:p>
        </p:txBody>
      </p:sp>
      <p:sp>
        <p:nvSpPr>
          <p:cNvPr id="4" name="Text Placeholder 3"/>
          <p:cNvSpPr>
            <a:spLocks noGrp="1"/>
          </p:cNvSpPr>
          <p:nvPr>
            <p:ph type="body" sz="quarter" idx="10"/>
          </p:nvPr>
        </p:nvSpPr>
        <p:spPr>
          <a:xfrm>
            <a:off x="4661483" y="3421479"/>
            <a:ext cx="7016217" cy="1063625"/>
          </a:xfrm>
        </p:spPr>
        <p:txBody>
          <a:bodyPr>
            <a:noAutofit/>
          </a:bodyPr>
          <a:lstStyle>
            <a:lvl1pPr algn="l">
              <a:defRPr sz="3000" b="0" i="0">
                <a:solidFill>
                  <a:schemeClr val="bg1"/>
                </a:solidFill>
                <a:latin typeface="Segoe UI" charset="0"/>
                <a:ea typeface="Segoe UI" charset="0"/>
                <a:cs typeface="Segoe UI" charset="0"/>
              </a:defRPr>
            </a:lvl1pPr>
            <a:lvl2pPr algn="r">
              <a:defRPr sz="3000"/>
            </a:lvl2pPr>
            <a:lvl3pPr algn="r">
              <a:defRPr sz="3000"/>
            </a:lvl3pPr>
            <a:lvl4pPr algn="r">
              <a:defRPr sz="3000"/>
            </a:lvl4pPr>
            <a:lvl5pPr algn="r">
              <a:defRPr sz="3000"/>
            </a:lvl5pPr>
          </a:lstStyle>
          <a:p>
            <a:pPr lvl="0"/>
            <a:r>
              <a:rPr lang="en-US" dirty="0"/>
              <a:t>Click to edit Master text styles</a:t>
            </a:r>
          </a:p>
        </p:txBody>
      </p:sp>
      <p:sp>
        <p:nvSpPr>
          <p:cNvPr id="7" name="Picture Placeholder 6"/>
          <p:cNvSpPr>
            <a:spLocks noGrp="1"/>
          </p:cNvSpPr>
          <p:nvPr>
            <p:ph type="pic" sz="quarter" idx="11" hasCustomPrompt="1"/>
          </p:nvPr>
        </p:nvSpPr>
        <p:spPr>
          <a:xfrm>
            <a:off x="0" y="-16329"/>
            <a:ext cx="4074695" cy="6779079"/>
          </a:xfrm>
        </p:spPr>
        <p:txBody>
          <a:bodyPr anchor="ctr">
            <a:normAutofit/>
          </a:bodyPr>
          <a:lstStyle>
            <a:lvl1pPr algn="ctr">
              <a:defRPr sz="2400" baseline="0">
                <a:solidFill>
                  <a:schemeClr val="bg1"/>
                </a:solidFill>
              </a:defRPr>
            </a:lvl1pPr>
          </a:lstStyle>
          <a:p>
            <a:r>
              <a:rPr lang="en-US" dirty="0"/>
              <a:t>Drag photo here. Make sure</a:t>
            </a:r>
            <a:br>
              <a:rPr lang="en-US" dirty="0"/>
            </a:br>
            <a:r>
              <a:rPr lang="en-US" dirty="0"/>
              <a:t>it fills the space provided fully.</a:t>
            </a:r>
            <a:br>
              <a:rPr lang="en-US" dirty="0"/>
            </a:br>
            <a:r>
              <a:rPr lang="en-US" dirty="0"/>
              <a:t>Click photo and navigate to  “Picture Format” tab to adjust size and placement of image. See slide 18 for instructions</a:t>
            </a:r>
            <a:br>
              <a:rPr lang="en-US" dirty="0"/>
            </a:br>
            <a:r>
              <a:rPr lang="en-US" dirty="0"/>
              <a:t>on how to resize images</a:t>
            </a:r>
          </a:p>
        </p:txBody>
      </p:sp>
      <p:pic>
        <p:nvPicPr>
          <p:cNvPr id="8" name="Picture 7"/>
          <p:cNvPicPr>
            <a:picLocks noChangeAspect="1"/>
          </p:cNvPicPr>
          <p:nvPr userDrawn="1"/>
        </p:nvPicPr>
        <p:blipFill>
          <a:blip r:embed="rId2"/>
          <a:stretch>
            <a:fillRect/>
          </a:stretch>
        </p:blipFill>
        <p:spPr>
          <a:xfrm>
            <a:off x="4661452" y="5117548"/>
            <a:ext cx="1784466" cy="240515"/>
          </a:xfrm>
          <a:prstGeom prst="rect">
            <a:avLst/>
          </a:prstGeom>
        </p:spPr>
      </p:pic>
      <p:pic>
        <p:nvPicPr>
          <p:cNvPr id="9" name="Picture 8"/>
          <p:cNvPicPr>
            <a:picLocks noChangeAspect="1"/>
          </p:cNvPicPr>
          <p:nvPr userDrawn="1"/>
        </p:nvPicPr>
        <p:blipFill>
          <a:blip r:embed="rId3"/>
          <a:stretch>
            <a:fillRect/>
          </a:stretch>
        </p:blipFill>
        <p:spPr>
          <a:xfrm>
            <a:off x="0" y="6762750"/>
            <a:ext cx="12207240" cy="124177"/>
          </a:xfrm>
          <a:prstGeom prst="rect">
            <a:avLst/>
          </a:prstGeom>
        </p:spPr>
      </p:pic>
    </p:spTree>
    <p:extLst>
      <p:ext uri="{BB962C8B-B14F-4D97-AF65-F5344CB8AC3E}">
        <p14:creationId xmlns:p14="http://schemas.microsoft.com/office/powerpoint/2010/main" val="473630805"/>
      </p:ext>
    </p:extLst>
  </p:cSld>
  <p:clrMapOvr>
    <a:masterClrMapping/>
  </p:clrMapOvr>
  <p:extLst mod="1">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Speaker Intro Light">
    <p:spTree>
      <p:nvGrpSpPr>
        <p:cNvPr id="1" name=""/>
        <p:cNvGrpSpPr/>
        <p:nvPr/>
      </p:nvGrpSpPr>
      <p:grpSpPr>
        <a:xfrm>
          <a:off x="0" y="0"/>
          <a:ext cx="0" cy="0"/>
          <a:chOff x="0" y="0"/>
          <a:chExt cx="0" cy="0"/>
        </a:xfrm>
      </p:grpSpPr>
      <p:sp>
        <p:nvSpPr>
          <p:cNvPr id="2" name="Title 1"/>
          <p:cNvSpPr>
            <a:spLocks noGrp="1"/>
          </p:cNvSpPr>
          <p:nvPr>
            <p:ph type="title"/>
          </p:nvPr>
        </p:nvSpPr>
        <p:spPr>
          <a:xfrm>
            <a:off x="4661452" y="2112342"/>
            <a:ext cx="7016248" cy="1783798"/>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Click to edit Master title style</a:t>
            </a:r>
          </a:p>
        </p:txBody>
      </p:sp>
      <p:sp>
        <p:nvSpPr>
          <p:cNvPr id="4" name="Text Placeholder 3"/>
          <p:cNvSpPr>
            <a:spLocks noGrp="1"/>
          </p:cNvSpPr>
          <p:nvPr>
            <p:ph type="body" sz="quarter" idx="10"/>
          </p:nvPr>
        </p:nvSpPr>
        <p:spPr>
          <a:xfrm>
            <a:off x="4661483" y="3421479"/>
            <a:ext cx="7016217" cy="1063625"/>
          </a:xfrm>
        </p:spPr>
        <p:txBody>
          <a:bodyPr>
            <a:noAutofit/>
          </a:bodyPr>
          <a:lstStyle>
            <a:lvl1pPr algn="l">
              <a:defRPr sz="3000" b="0" i="0">
                <a:solidFill>
                  <a:schemeClr val="bg1"/>
                </a:solidFill>
                <a:latin typeface="Segoe UI" charset="0"/>
                <a:ea typeface="Segoe UI" charset="0"/>
                <a:cs typeface="Segoe UI" charset="0"/>
              </a:defRPr>
            </a:lvl1pPr>
            <a:lvl2pPr algn="r">
              <a:defRPr sz="3000"/>
            </a:lvl2pPr>
            <a:lvl3pPr algn="r">
              <a:defRPr sz="3000"/>
            </a:lvl3pPr>
            <a:lvl4pPr algn="r">
              <a:defRPr sz="3000"/>
            </a:lvl4pPr>
            <a:lvl5pPr algn="r">
              <a:defRPr sz="3000"/>
            </a:lvl5pPr>
          </a:lstStyle>
          <a:p>
            <a:pPr lvl="0"/>
            <a:r>
              <a:rPr lang="en-US" dirty="0"/>
              <a:t>Click to edit Master text styles</a:t>
            </a:r>
          </a:p>
        </p:txBody>
      </p:sp>
      <p:sp>
        <p:nvSpPr>
          <p:cNvPr id="7" name="Picture Placeholder 6"/>
          <p:cNvSpPr>
            <a:spLocks noGrp="1"/>
          </p:cNvSpPr>
          <p:nvPr>
            <p:ph type="pic" sz="quarter" idx="11" hasCustomPrompt="1"/>
          </p:nvPr>
        </p:nvSpPr>
        <p:spPr>
          <a:xfrm>
            <a:off x="0" y="-16329"/>
            <a:ext cx="4074695" cy="6779079"/>
          </a:xfrm>
        </p:spPr>
        <p:txBody>
          <a:bodyPr anchor="ctr">
            <a:normAutofit/>
          </a:bodyPr>
          <a:lstStyle>
            <a:lvl1pPr algn="ctr">
              <a:defRPr sz="2400" baseline="0">
                <a:solidFill>
                  <a:schemeClr val="bg1"/>
                </a:solidFill>
              </a:defRPr>
            </a:lvl1pPr>
          </a:lstStyle>
          <a:p>
            <a:r>
              <a:rPr lang="en-US" dirty="0"/>
              <a:t>Drag photo here. Make sure</a:t>
            </a:r>
            <a:br>
              <a:rPr lang="en-US" dirty="0"/>
            </a:br>
            <a:r>
              <a:rPr lang="en-US" dirty="0"/>
              <a:t>it fills the space provided fully.</a:t>
            </a:r>
            <a:br>
              <a:rPr lang="en-US" dirty="0"/>
            </a:br>
            <a:r>
              <a:rPr lang="en-US" dirty="0"/>
              <a:t>Click photo and navigate to  “Picture Format” tab to adjust size and placement of image. See slide 18 for instructions</a:t>
            </a:r>
            <a:br>
              <a:rPr lang="en-US" dirty="0"/>
            </a:br>
            <a:r>
              <a:rPr lang="en-US" dirty="0"/>
              <a:t>on how to resize images</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46704" y="4990012"/>
            <a:ext cx="1913382" cy="430530"/>
          </a:xfrm>
          <a:prstGeom prst="rect">
            <a:avLst/>
          </a:prstGeom>
        </p:spPr>
      </p:pic>
      <p:pic>
        <p:nvPicPr>
          <p:cNvPr id="9" name="Picture 8"/>
          <p:cNvPicPr>
            <a:picLocks noChangeAspect="1"/>
          </p:cNvPicPr>
          <p:nvPr userDrawn="1"/>
        </p:nvPicPr>
        <p:blipFill>
          <a:blip r:embed="rId3"/>
          <a:stretch>
            <a:fillRect/>
          </a:stretch>
        </p:blipFill>
        <p:spPr>
          <a:xfrm>
            <a:off x="0" y="6762750"/>
            <a:ext cx="12207240" cy="124177"/>
          </a:xfrm>
          <a:prstGeom prst="rect">
            <a:avLst/>
          </a:prstGeom>
        </p:spPr>
      </p:pic>
    </p:spTree>
    <p:extLst>
      <p:ext uri="{BB962C8B-B14F-4D97-AF65-F5344CB8AC3E}">
        <p14:creationId xmlns:p14="http://schemas.microsoft.com/office/powerpoint/2010/main" val="4012460248"/>
      </p:ext>
    </p:extLst>
  </p:cSld>
  <p:clrMapOvr>
    <a:masterClrMapping/>
  </p:clrMapOvr>
  <p:extLst mod="1">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Section Heading / Quote 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59429" y="1875295"/>
            <a:ext cx="6291072" cy="2619214"/>
          </a:xfrm>
          <a:ln w="12700">
            <a:miter lim="400000"/>
          </a:ln>
        </p:spPr>
        <p:txBody>
          <a:bodyPr lIns="0" tIns="0" rIns="0" bIns="0" anchor="ctr">
            <a:normAutofit/>
          </a:bodyPr>
          <a:lstStyle>
            <a:lvl1pPr>
              <a:defRPr lang="en-US" sz="9000" b="1" i="0">
                <a:solidFill>
                  <a:srgbClr val="1FAECE"/>
                </a:solidFill>
                <a:latin typeface="Segoe UI Semibold" charset="0"/>
                <a:ea typeface="Segoe UI Semibold" charset="0"/>
                <a:cs typeface="Segoe UI Semibold" charset="0"/>
              </a:defRPr>
            </a:lvl1pPr>
          </a:lstStyle>
          <a:p>
            <a:pPr lvl="0" algn="ctr"/>
            <a:r>
              <a:rPr lang="en-US" dirty="0"/>
              <a:t>Title Text</a:t>
            </a:r>
          </a:p>
        </p:txBody>
      </p:sp>
      <p:pic>
        <p:nvPicPr>
          <p:cNvPr id="5" name="Picture 4"/>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1556516859"/>
      </p:ext>
    </p:extLst>
  </p:cSld>
  <p:clrMapOvr>
    <a:masterClrMapping/>
  </p:clrMapOvr>
  <p:extLst mod="1">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67512" y="50292"/>
            <a:ext cx="11252250" cy="1143000"/>
          </a:xfrm>
          <a:ln w="12700">
            <a:miter lim="400000"/>
          </a:ln>
        </p:spPr>
        <p:txBody>
          <a:bodyPr lIns="0" tIns="0" rIns="0" bIns="0" anchor="ctr">
            <a:normAutofit/>
          </a:bodyPr>
          <a:lstStyle>
            <a:lvl1pPr>
              <a:defRPr lang="en-US" sz="4000" b="1" i="0">
                <a:solidFill>
                  <a:schemeClr val="bg1"/>
                </a:solidFill>
                <a:latin typeface="Segoe UI" charset="0"/>
                <a:ea typeface="Segoe UI" charset="0"/>
                <a:cs typeface="Segoe UI" charset="0"/>
              </a:defRPr>
            </a:lvl1pPr>
          </a:lstStyle>
          <a:p>
            <a:pPr lvl="0"/>
            <a:r>
              <a:rPr lang="en-US" dirty="0"/>
              <a:t>Title text</a:t>
            </a:r>
          </a:p>
        </p:txBody>
      </p:sp>
      <p:pic>
        <p:nvPicPr>
          <p:cNvPr id="5" name="Picture 4"/>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28259109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67512" y="50292"/>
            <a:ext cx="11252250" cy="1143000"/>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Title text</a:t>
            </a:r>
          </a:p>
        </p:txBody>
      </p:sp>
      <p:pic>
        <p:nvPicPr>
          <p:cNvPr id="4" name="Picture 3"/>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6293603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Bullets Light_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7512" y="50292"/>
            <a:ext cx="5428488" cy="1143000"/>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Title text</a:t>
            </a:r>
          </a:p>
        </p:txBody>
      </p:sp>
      <p:sp>
        <p:nvSpPr>
          <p:cNvPr id="7" name="Content Placeholder 6"/>
          <p:cNvSpPr>
            <a:spLocks noGrp="1"/>
          </p:cNvSpPr>
          <p:nvPr>
            <p:ph sz="quarter" idx="10"/>
          </p:nvPr>
        </p:nvSpPr>
        <p:spPr>
          <a:xfrm>
            <a:off x="667544" y="1377156"/>
            <a:ext cx="5428456" cy="4716140"/>
          </a:xfrm>
          <a:ln w="12700">
            <a:miter lim="400000"/>
          </a:ln>
        </p:spPr>
        <p:txBody>
          <a:bodyPr lIns="0" tIns="0" rIns="0" bIns="0">
            <a:normAutofit/>
          </a:bodyPr>
          <a:lstStyle>
            <a:lvl1pPr>
              <a:defRPr lang="en-US" sz="2700" b="0" i="0" dirty="0" smtClean="0">
                <a:solidFill>
                  <a:schemeClr val="bg1"/>
                </a:solidFill>
                <a:latin typeface="Segoe UI" charset="0"/>
                <a:ea typeface="Segoe UI" charset="0"/>
                <a:cs typeface="Segoe UI" charset="0"/>
              </a:defRPr>
            </a:lvl1pPr>
            <a:lvl2pPr>
              <a:defRPr lang="en-US" sz="2700" b="0" i="0" dirty="0" smtClean="0">
                <a:solidFill>
                  <a:schemeClr val="bg1"/>
                </a:solidFill>
                <a:latin typeface="Segoe UI" charset="0"/>
                <a:ea typeface="Segoe UI" charset="0"/>
                <a:cs typeface="Segoe UI" charset="0"/>
              </a:defRPr>
            </a:lvl2pPr>
            <a:lvl3pPr>
              <a:defRPr lang="en-US" sz="2700" b="0" i="0" dirty="0" smtClean="0">
                <a:solidFill>
                  <a:schemeClr val="bg1"/>
                </a:solidFill>
                <a:latin typeface="Segoe UI" charset="0"/>
                <a:ea typeface="Segoe UI" charset="0"/>
                <a:cs typeface="Segoe UI" charset="0"/>
              </a:defRPr>
            </a:lvl3pPr>
            <a:lvl4pPr>
              <a:defRPr lang="en-US" sz="2700" b="0" i="0" dirty="0" smtClean="0">
                <a:solidFill>
                  <a:schemeClr val="bg1"/>
                </a:solidFill>
                <a:latin typeface="Segoe UI" charset="0"/>
                <a:ea typeface="Segoe UI" charset="0"/>
                <a:cs typeface="Segoe UI" charset="0"/>
              </a:defRPr>
            </a:lvl4pPr>
            <a:lvl5pPr>
              <a:defRPr lang="en-US" sz="2700" b="0" i="0" dirty="0">
                <a:solidFill>
                  <a:schemeClr val="bg1"/>
                </a:solidFill>
                <a:latin typeface="Segoe UI" charset="0"/>
                <a:ea typeface="Segoe UI" charset="0"/>
                <a:cs typeface="Segoe UI" charset="0"/>
              </a:defRPr>
            </a:lvl5pPr>
          </a:lstStyle>
          <a:p>
            <a:pPr lvl="0">
              <a:lnSpc>
                <a:spcPct val="100000"/>
              </a:lnSpc>
            </a:pPr>
            <a:r>
              <a:rPr lang="en-US" dirty="0"/>
              <a:t>Click to edit Master text styles</a:t>
            </a:r>
          </a:p>
          <a:p>
            <a:pPr marL="285750" lvl="1" indent="-285750">
              <a:lnSpc>
                <a:spcPct val="100000"/>
              </a:lnSpc>
              <a:buFont typeface="Arial" charset="0"/>
              <a:buChar char="•"/>
            </a:pPr>
            <a:r>
              <a:rPr lang="en-US" dirty="0"/>
              <a:t>Second level</a:t>
            </a:r>
          </a:p>
          <a:p>
            <a:pPr marL="579438" lvl="2" indent="-304007">
              <a:lnSpc>
                <a:spcPct val="100000"/>
              </a:lnSpc>
              <a:buFont typeface=".AppleSystemUIFont" charset="0"/>
              <a:buChar char="–"/>
              <a:tabLst/>
            </a:pPr>
            <a:r>
              <a:rPr lang="en-US" dirty="0"/>
              <a:t>Third level</a:t>
            </a:r>
          </a:p>
          <a:p>
            <a:pPr marL="924719" lvl="3" indent="-317500">
              <a:lnSpc>
                <a:spcPct val="100000"/>
              </a:lnSpc>
              <a:buFont typeface="Arial" charset="0"/>
              <a:buChar char="•"/>
              <a:tabLst/>
            </a:pPr>
            <a:r>
              <a:rPr lang="en-US" dirty="0"/>
              <a:t>Fourth level</a:t>
            </a:r>
          </a:p>
          <a:p>
            <a:pPr marL="1242219" lvl="4" indent="-317500">
              <a:lnSpc>
                <a:spcPct val="100000"/>
              </a:lnSpc>
              <a:buFont typeface="Arial" charset="0"/>
              <a:buChar char="•"/>
              <a:tabLst/>
            </a:pPr>
            <a:r>
              <a:rPr lang="en-US" dirty="0"/>
              <a:t>Fifth level</a:t>
            </a:r>
          </a:p>
        </p:txBody>
      </p:sp>
      <p:pic>
        <p:nvPicPr>
          <p:cNvPr id="6" name="Picture 5"/>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1397149293"/>
      </p:ext>
    </p:extLst>
  </p:cSld>
  <p:clrMapOvr>
    <a:masterClrMapping/>
  </p:clrMapOvr>
  <p:extLst mod="1">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Bullets Light_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31972" y="50292"/>
            <a:ext cx="5428488" cy="1143000"/>
          </a:xfrm>
          <a:ln w="12700">
            <a:miter lim="400000"/>
          </a:ln>
        </p:spPr>
        <p:txBody>
          <a:bodyPr vert="horz" lIns="0" tIns="0" rIns="0" bIns="0" rtlCol="0" anchor="ctr">
            <a:normAutofit/>
          </a:bodyPr>
          <a:lstStyle>
            <a:lvl1pPr>
              <a:defRPr lang="en-US" b="1" dirty="0">
                <a:solidFill>
                  <a:schemeClr val="bg1"/>
                </a:solidFill>
              </a:defRPr>
            </a:lvl1pPr>
          </a:lstStyle>
          <a:p>
            <a:pPr lvl="0"/>
            <a:r>
              <a:rPr lang="en-US" dirty="0"/>
              <a:t>Title text</a:t>
            </a:r>
          </a:p>
        </p:txBody>
      </p:sp>
      <p:sp>
        <p:nvSpPr>
          <p:cNvPr id="7" name="Content Placeholder 6"/>
          <p:cNvSpPr>
            <a:spLocks noGrp="1"/>
          </p:cNvSpPr>
          <p:nvPr>
            <p:ph sz="quarter" idx="10"/>
          </p:nvPr>
        </p:nvSpPr>
        <p:spPr>
          <a:xfrm>
            <a:off x="6132004" y="1377156"/>
            <a:ext cx="5428456" cy="4716140"/>
          </a:xfrm>
          <a:ln w="12700">
            <a:miter lim="400000"/>
          </a:ln>
        </p:spPr>
        <p:txBody>
          <a:bodyPr vert="horz" lIns="0" tIns="0" rIns="0" bIns="0" rtlCol="0">
            <a:normAutofit/>
          </a:bodyPr>
          <a:lstStyle>
            <a:lvl1pPr>
              <a:defRPr lang="en-US" sz="2700" b="0" i="0" dirty="0" smtClean="0">
                <a:solidFill>
                  <a:schemeClr val="bg1"/>
                </a:solidFill>
                <a:latin typeface="Segoe UI" charset="0"/>
                <a:ea typeface="Segoe UI" charset="0"/>
                <a:cs typeface="Segoe UI" charset="0"/>
              </a:defRPr>
            </a:lvl1pPr>
            <a:lvl2pPr>
              <a:defRPr lang="en-US" sz="2700" b="0" i="0" dirty="0" smtClean="0">
                <a:solidFill>
                  <a:schemeClr val="bg1"/>
                </a:solidFill>
                <a:latin typeface="Segoe UI" charset="0"/>
                <a:ea typeface="Segoe UI" charset="0"/>
                <a:cs typeface="Segoe UI" charset="0"/>
              </a:defRPr>
            </a:lvl2pPr>
            <a:lvl3pPr>
              <a:defRPr lang="en-US" sz="2700" b="0" i="0" dirty="0" smtClean="0">
                <a:solidFill>
                  <a:schemeClr val="bg1"/>
                </a:solidFill>
                <a:latin typeface="Segoe UI" charset="0"/>
                <a:ea typeface="Segoe UI" charset="0"/>
                <a:cs typeface="Segoe UI" charset="0"/>
              </a:defRPr>
            </a:lvl3pPr>
            <a:lvl4pPr>
              <a:defRPr lang="en-US" sz="2700" b="0" i="0" dirty="0" smtClean="0">
                <a:solidFill>
                  <a:schemeClr val="bg1"/>
                </a:solidFill>
                <a:latin typeface="Segoe UI" charset="0"/>
                <a:ea typeface="Segoe UI" charset="0"/>
                <a:cs typeface="Segoe UI" charset="0"/>
              </a:defRPr>
            </a:lvl4pPr>
            <a:lvl5pPr>
              <a:defRPr lang="en-US" sz="2700" b="0" i="0" dirty="0">
                <a:solidFill>
                  <a:schemeClr val="bg1"/>
                </a:solidFill>
                <a:latin typeface="Segoe UI" charset="0"/>
                <a:ea typeface="Segoe UI" charset="0"/>
                <a:cs typeface="Segoe UI" charset="0"/>
              </a:defRPr>
            </a:lvl5pPr>
          </a:lstStyle>
          <a:p>
            <a:pPr lvl="0"/>
            <a:r>
              <a:rPr lang="en-US" dirty="0"/>
              <a:t>Click to edit Master text styles</a:t>
            </a:r>
          </a:p>
          <a:p>
            <a:pPr marL="285750" lvl="1" indent="-285750">
              <a:buFont typeface="Arial" charset="0"/>
            </a:pPr>
            <a:r>
              <a:rPr lang="en-US" dirty="0"/>
              <a:t>Second level</a:t>
            </a:r>
          </a:p>
          <a:p>
            <a:pPr marL="579438" lvl="2" indent="-304007"/>
            <a:r>
              <a:rPr lang="en-US" dirty="0"/>
              <a:t>Third level</a:t>
            </a:r>
          </a:p>
          <a:p>
            <a:pPr marL="924719" lvl="3" indent="-317500">
              <a:buFont typeface="Arial" charset="0"/>
            </a:pPr>
            <a:r>
              <a:rPr lang="en-US" dirty="0"/>
              <a:t>Fourth level</a:t>
            </a:r>
          </a:p>
          <a:p>
            <a:pPr marL="1242219" lvl="4">
              <a:buFont typeface="Arial" charset="0"/>
            </a:pPr>
            <a:r>
              <a:rPr lang="en-US" dirty="0"/>
              <a:t>Fifth level</a:t>
            </a:r>
          </a:p>
        </p:txBody>
      </p:sp>
      <p:pic>
        <p:nvPicPr>
          <p:cNvPr id="5" name="Picture 4"/>
          <p:cNvPicPr>
            <a:picLocks noChangeAspect="1"/>
          </p:cNvPicPr>
          <p:nvPr userDrawn="1"/>
        </p:nvPicPr>
        <p:blipFill>
          <a:blip r:embed="rId2"/>
          <a:stretch>
            <a:fillRect/>
          </a:stretch>
        </p:blipFill>
        <p:spPr>
          <a:xfrm>
            <a:off x="0" y="6708531"/>
            <a:ext cx="12207240" cy="178396"/>
          </a:xfrm>
          <a:prstGeom prst="rect">
            <a:avLst/>
          </a:prstGeom>
        </p:spPr>
      </p:pic>
    </p:spTree>
    <p:extLst>
      <p:ext uri="{BB962C8B-B14F-4D97-AF65-F5344CB8AC3E}">
        <p14:creationId xmlns:p14="http://schemas.microsoft.com/office/powerpoint/2010/main" val="3787446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7512" y="50292"/>
            <a:ext cx="11164824" cy="1143000"/>
          </a:xfrm>
          <a:ln w="12700">
            <a:miter lim="400000"/>
          </a:ln>
        </p:spPr>
        <p:txBody>
          <a:bodyPr lIns="0" tIns="0" rIns="0" bIns="0" anchor="ctr">
            <a:normAutofit/>
          </a:bodyPr>
          <a:lstStyle>
            <a:lvl1pPr>
              <a:defRPr lang="en-US" sz="4000" b="1" i="0" dirty="0">
                <a:solidFill>
                  <a:schemeClr val="bg1"/>
                </a:solidFill>
                <a:latin typeface="Segoe UI" charset="0"/>
                <a:ea typeface="Segoe UI" charset="0"/>
                <a:cs typeface="Segoe UI" charset="0"/>
              </a:defRPr>
            </a:lvl1pPr>
          </a:lstStyle>
          <a:p>
            <a:pPr lvl="0"/>
            <a:r>
              <a:rPr lang="en-US" dirty="0"/>
              <a:t>Title text</a:t>
            </a:r>
          </a:p>
        </p:txBody>
      </p:sp>
      <p:sp>
        <p:nvSpPr>
          <p:cNvPr id="7" name="Content Placeholder 6"/>
          <p:cNvSpPr>
            <a:spLocks noGrp="1"/>
          </p:cNvSpPr>
          <p:nvPr>
            <p:ph sz="quarter" idx="10"/>
          </p:nvPr>
        </p:nvSpPr>
        <p:spPr>
          <a:xfrm>
            <a:off x="667544" y="1377156"/>
            <a:ext cx="11164792" cy="4716140"/>
          </a:xfrm>
          <a:ln w="12700">
            <a:miter lim="400000"/>
          </a:ln>
        </p:spPr>
        <p:txBody>
          <a:bodyPr lIns="0" tIns="0" rIns="0" bIns="0" anchor="ctr">
            <a:normAutofit/>
          </a:bodyPr>
          <a:lstStyle>
            <a:lvl1pPr>
              <a:defRPr lang="en-US" sz="2000" dirty="0" smtClean="0">
                <a:solidFill>
                  <a:schemeClr val="bg1"/>
                </a:solidFill>
                <a:latin typeface="Menlo" charset="0"/>
                <a:ea typeface="Menlo" charset="0"/>
                <a:cs typeface="Menlo" charset="0"/>
              </a:defRPr>
            </a:lvl1pPr>
            <a:lvl2pPr>
              <a:defRPr lang="en-US" sz="2000" dirty="0" smtClean="0">
                <a:solidFill>
                  <a:schemeClr val="bg1"/>
                </a:solidFill>
                <a:latin typeface="Menlo" charset="0"/>
                <a:ea typeface="Menlo" charset="0"/>
                <a:cs typeface="Menlo" charset="0"/>
              </a:defRPr>
            </a:lvl2pPr>
            <a:lvl3pPr>
              <a:defRPr lang="en-US" sz="2000" dirty="0" smtClean="0">
                <a:solidFill>
                  <a:schemeClr val="bg1"/>
                </a:solidFill>
                <a:latin typeface="Menlo" charset="0"/>
                <a:ea typeface="Menlo" charset="0"/>
                <a:cs typeface="Menlo" charset="0"/>
              </a:defRPr>
            </a:lvl3pPr>
            <a:lvl4pPr>
              <a:defRPr lang="en-US" sz="2000" dirty="0" smtClean="0">
                <a:solidFill>
                  <a:schemeClr val="bg1"/>
                </a:solidFill>
                <a:latin typeface="Menlo" charset="0"/>
                <a:ea typeface="Menlo" charset="0"/>
                <a:cs typeface="Menlo" charset="0"/>
              </a:defRPr>
            </a:lvl4pPr>
            <a:lvl5pPr>
              <a:defRPr lang="en-US" sz="2000" dirty="0">
                <a:solidFill>
                  <a:schemeClr val="bg1"/>
                </a:solidFill>
                <a:latin typeface="Menlo" charset="0"/>
                <a:ea typeface="Menlo" charset="0"/>
                <a:cs typeface="Menlo" charset="0"/>
              </a:defRPr>
            </a:lvl5pPr>
          </a:lstStyle>
          <a:p>
            <a:pPr lvl="0">
              <a:lnSpc>
                <a:spcPct val="100000"/>
              </a:lnSpc>
            </a:pPr>
            <a:r>
              <a:rPr lang="en-US" dirty="0"/>
              <a:t>Click to edit Master text styles</a:t>
            </a:r>
          </a:p>
          <a:p>
            <a:pPr marL="285750" lvl="1" indent="-285750">
              <a:lnSpc>
                <a:spcPct val="100000"/>
              </a:lnSpc>
              <a:buFont typeface="Arial" charset="0"/>
              <a:buChar char="•"/>
            </a:pPr>
            <a:r>
              <a:rPr lang="en-US" dirty="0"/>
              <a:t>Second level</a:t>
            </a:r>
          </a:p>
          <a:p>
            <a:pPr marL="579438" lvl="2" indent="-304007">
              <a:lnSpc>
                <a:spcPct val="100000"/>
              </a:lnSpc>
              <a:buFont typeface=".AppleSystemUIFont" charset="0"/>
              <a:buChar char="–"/>
              <a:tabLst/>
            </a:pPr>
            <a:r>
              <a:rPr lang="en-US" dirty="0"/>
              <a:t>Third level</a:t>
            </a:r>
          </a:p>
          <a:p>
            <a:pPr marL="924719" lvl="3" indent="-317500">
              <a:lnSpc>
                <a:spcPct val="100000"/>
              </a:lnSpc>
              <a:buFont typeface="Arial" charset="0"/>
              <a:buChar char="•"/>
              <a:tabLst/>
            </a:pPr>
            <a:r>
              <a:rPr lang="en-US" dirty="0"/>
              <a:t>Fourth level</a:t>
            </a:r>
          </a:p>
          <a:p>
            <a:pPr marL="1242219" lvl="4" indent="-317500">
              <a:lnSpc>
                <a:spcPct val="100000"/>
              </a:lnSpc>
              <a:buFont typeface="Arial" charset="0"/>
              <a:buChar char="•"/>
              <a:tabLst/>
            </a:pPr>
            <a:r>
              <a:rPr lang="en-US" dirty="0"/>
              <a:t>Fifth level</a:t>
            </a:r>
          </a:p>
        </p:txBody>
      </p:sp>
      <p:pic>
        <p:nvPicPr>
          <p:cNvPr id="6" name="Picture 5"/>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102909218"/>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_Teal">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1105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62606969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7933" y="3877273"/>
            <a:ext cx="9562679" cy="1794661"/>
          </a:xfrm>
          <a:noFill/>
        </p:spPr>
        <p:txBody>
          <a:bodyPr lIns="143423" tIns="107568" rIns="143423" bIns="107568">
            <a:noAutofit/>
          </a:bodyPr>
          <a:lstStyle>
            <a:lvl1pPr marL="0" indent="0">
              <a:spcBef>
                <a:spcPts val="0"/>
              </a:spcBef>
              <a:buNone/>
              <a:defRPr sz="35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37579" y="2075840"/>
            <a:ext cx="9562679" cy="1793104"/>
          </a:xfrm>
          <a:noFill/>
        </p:spPr>
        <p:txBody>
          <a:bodyPr lIns="143423" tIns="89640" rIns="143423" bIns="89640" anchor="t" anchorCtr="0"/>
          <a:lstStyle>
            <a:lvl1pPr>
              <a:defRPr sz="5900" spc="-99" baseline="0">
                <a:gradFill>
                  <a:gsLst>
                    <a:gs pos="3333">
                      <a:schemeClr val="tx2"/>
                    </a:gs>
                    <a:gs pos="39000">
                      <a:schemeClr val="tx2"/>
                    </a:gs>
                  </a:gsLst>
                  <a:lin ang="5400000" scaled="0"/>
                </a:gradFill>
              </a:defRPr>
            </a:lvl1pPr>
          </a:lstStyle>
          <a:p>
            <a:r>
              <a:rPr lang="en-US" dirty="0"/>
              <a:t>Presentation title</a:t>
            </a:r>
          </a:p>
        </p:txBody>
      </p:sp>
      <p:sp>
        <p:nvSpPr>
          <p:cNvPr id="6" name="Freeform 13"/>
          <p:cNvSpPr>
            <a:spLocks noEditPoints="1"/>
          </p:cNvSpPr>
          <p:nvPr userDrawn="1"/>
        </p:nvSpPr>
        <p:spPr bwMode="auto">
          <a:xfrm>
            <a:off x="440718" y="470415"/>
            <a:ext cx="1217655" cy="535801"/>
          </a:xfrm>
          <a:custGeom>
            <a:avLst/>
            <a:gdLst>
              <a:gd name="T0" fmla="*/ 224 w 272"/>
              <a:gd name="T1" fmla="*/ 98 h 119"/>
              <a:gd name="T2" fmla="*/ 177 w 272"/>
              <a:gd name="T3" fmla="*/ 99 h 119"/>
              <a:gd name="T4" fmla="*/ 118 w 272"/>
              <a:gd name="T5" fmla="*/ 119 h 119"/>
              <a:gd name="T6" fmla="*/ 70 w 272"/>
              <a:gd name="T7" fmla="*/ 91 h 119"/>
              <a:gd name="T8" fmla="*/ 7 w 272"/>
              <a:gd name="T9" fmla="*/ 55 h 119"/>
              <a:gd name="T10" fmla="*/ 30 w 272"/>
              <a:gd name="T11" fmla="*/ 22 h 119"/>
              <a:gd name="T12" fmla="*/ 53 w 272"/>
              <a:gd name="T13" fmla="*/ 18 h 119"/>
              <a:gd name="T14" fmla="*/ 104 w 272"/>
              <a:gd name="T15" fmla="*/ 14 h 119"/>
              <a:gd name="T16" fmla="*/ 182 w 272"/>
              <a:gd name="T17" fmla="*/ 25 h 119"/>
              <a:gd name="T18" fmla="*/ 224 w 272"/>
              <a:gd name="T19" fmla="*/ 20 h 119"/>
              <a:gd name="T20" fmla="*/ 272 w 272"/>
              <a:gd name="T21" fmla="*/ 37 h 119"/>
              <a:gd name="T22" fmla="*/ 250 w 272"/>
              <a:gd name="T23" fmla="*/ 34 h 119"/>
              <a:gd name="T24" fmla="*/ 252 w 272"/>
              <a:gd name="T25" fmla="*/ 34 h 119"/>
              <a:gd name="T26" fmla="*/ 247 w 272"/>
              <a:gd name="T27" fmla="*/ 32 h 119"/>
              <a:gd name="T28" fmla="*/ 258 w 272"/>
              <a:gd name="T29" fmla="*/ 41 h 119"/>
              <a:gd name="T30" fmla="*/ 261 w 272"/>
              <a:gd name="T31" fmla="*/ 41 h 119"/>
              <a:gd name="T32" fmla="*/ 265 w 272"/>
              <a:gd name="T33" fmla="*/ 41 h 119"/>
              <a:gd name="T34" fmla="*/ 261 w 272"/>
              <a:gd name="T35" fmla="*/ 39 h 119"/>
              <a:gd name="T36" fmla="*/ 256 w 272"/>
              <a:gd name="T37" fmla="*/ 41 h 119"/>
              <a:gd name="T38" fmla="*/ 226 w 272"/>
              <a:gd name="T39" fmla="*/ 74 h 119"/>
              <a:gd name="T40" fmla="*/ 226 w 272"/>
              <a:gd name="T41" fmla="*/ 85 h 119"/>
              <a:gd name="T42" fmla="*/ 164 w 272"/>
              <a:gd name="T43" fmla="*/ 78 h 119"/>
              <a:gd name="T44" fmla="*/ 157 w 272"/>
              <a:gd name="T45" fmla="*/ 104 h 119"/>
              <a:gd name="T46" fmla="*/ 134 w 272"/>
              <a:gd name="T47" fmla="*/ 89 h 119"/>
              <a:gd name="T48" fmla="*/ 115 w 272"/>
              <a:gd name="T49" fmla="*/ 91 h 119"/>
              <a:gd name="T50" fmla="*/ 107 w 272"/>
              <a:gd name="T51" fmla="*/ 45 h 119"/>
              <a:gd name="T52" fmla="*/ 94 w 272"/>
              <a:gd name="T53" fmla="*/ 53 h 119"/>
              <a:gd name="T54" fmla="*/ 104 w 272"/>
              <a:gd name="T55" fmla="*/ 85 h 119"/>
              <a:gd name="T56" fmla="*/ 79 w 272"/>
              <a:gd name="T57" fmla="*/ 67 h 119"/>
              <a:gd name="T58" fmla="*/ 65 w 272"/>
              <a:gd name="T59" fmla="*/ 78 h 119"/>
              <a:gd name="T60" fmla="*/ 20 w 272"/>
              <a:gd name="T61" fmla="*/ 72 h 119"/>
              <a:gd name="T62" fmla="*/ 51 w 272"/>
              <a:gd name="T63" fmla="*/ 70 h 119"/>
              <a:gd name="T64" fmla="*/ 20 w 272"/>
              <a:gd name="T65" fmla="*/ 47 h 119"/>
              <a:gd name="T66" fmla="*/ 57 w 272"/>
              <a:gd name="T67" fmla="*/ 48 h 119"/>
              <a:gd name="T68" fmla="*/ 42 w 272"/>
              <a:gd name="T69" fmla="*/ 51 h 119"/>
              <a:gd name="T70" fmla="*/ 65 w 272"/>
              <a:gd name="T71" fmla="*/ 19 h 119"/>
              <a:gd name="T72" fmla="*/ 79 w 272"/>
              <a:gd name="T73" fmla="*/ 52 h 119"/>
              <a:gd name="T74" fmla="*/ 106 w 272"/>
              <a:gd name="T75" fmla="*/ 35 h 119"/>
              <a:gd name="T76" fmla="*/ 129 w 272"/>
              <a:gd name="T77" fmla="*/ 70 h 119"/>
              <a:gd name="T78" fmla="*/ 144 w 272"/>
              <a:gd name="T79" fmla="*/ 31 h 119"/>
              <a:gd name="T80" fmla="*/ 163 w 272"/>
              <a:gd name="T81" fmla="*/ 38 h 119"/>
              <a:gd name="T82" fmla="*/ 178 w 272"/>
              <a:gd name="T83" fmla="*/ 31 h 119"/>
              <a:gd name="T84" fmla="*/ 251 w 272"/>
              <a:gd name="T85" fmla="*/ 55 h 119"/>
              <a:gd name="T86" fmla="*/ 175 w 272"/>
              <a:gd name="T87" fmla="*/ 42 h 119"/>
              <a:gd name="T88" fmla="*/ 186 w 272"/>
              <a:gd name="T89" fmla="*/ 58 h 119"/>
              <a:gd name="T90" fmla="*/ 213 w 272"/>
              <a:gd name="T91" fmla="*/ 5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2" h="119">
                <a:moveTo>
                  <a:pt x="262" y="51"/>
                </a:moveTo>
                <a:cubicBezTo>
                  <a:pt x="263" y="54"/>
                  <a:pt x="263" y="56"/>
                  <a:pt x="263" y="59"/>
                </a:cubicBezTo>
                <a:cubicBezTo>
                  <a:pt x="263" y="81"/>
                  <a:pt x="245" y="98"/>
                  <a:pt x="224" y="98"/>
                </a:cubicBezTo>
                <a:cubicBezTo>
                  <a:pt x="216" y="98"/>
                  <a:pt x="208" y="96"/>
                  <a:pt x="202" y="91"/>
                </a:cubicBezTo>
                <a:cubicBezTo>
                  <a:pt x="196" y="96"/>
                  <a:pt x="189" y="99"/>
                  <a:pt x="181" y="99"/>
                </a:cubicBezTo>
                <a:cubicBezTo>
                  <a:pt x="180" y="99"/>
                  <a:pt x="178" y="99"/>
                  <a:pt x="177" y="99"/>
                </a:cubicBezTo>
                <a:cubicBezTo>
                  <a:pt x="175" y="108"/>
                  <a:pt x="167" y="115"/>
                  <a:pt x="157" y="115"/>
                </a:cubicBezTo>
                <a:cubicBezTo>
                  <a:pt x="149" y="115"/>
                  <a:pt x="143" y="111"/>
                  <a:pt x="139" y="104"/>
                </a:cubicBezTo>
                <a:cubicBezTo>
                  <a:pt x="136" y="113"/>
                  <a:pt x="128" y="119"/>
                  <a:pt x="118" y="119"/>
                </a:cubicBezTo>
                <a:cubicBezTo>
                  <a:pt x="108" y="119"/>
                  <a:pt x="100" y="113"/>
                  <a:pt x="97" y="104"/>
                </a:cubicBezTo>
                <a:cubicBezTo>
                  <a:pt x="96" y="104"/>
                  <a:pt x="96" y="104"/>
                  <a:pt x="96" y="104"/>
                </a:cubicBezTo>
                <a:cubicBezTo>
                  <a:pt x="85" y="104"/>
                  <a:pt x="76" y="99"/>
                  <a:pt x="70" y="91"/>
                </a:cubicBezTo>
                <a:cubicBezTo>
                  <a:pt x="63" y="96"/>
                  <a:pt x="55" y="98"/>
                  <a:pt x="47" y="98"/>
                </a:cubicBezTo>
                <a:cubicBezTo>
                  <a:pt x="25" y="98"/>
                  <a:pt x="7" y="81"/>
                  <a:pt x="7" y="58"/>
                </a:cubicBezTo>
                <a:cubicBezTo>
                  <a:pt x="7" y="57"/>
                  <a:pt x="7" y="56"/>
                  <a:pt x="7" y="55"/>
                </a:cubicBezTo>
                <a:cubicBezTo>
                  <a:pt x="3" y="51"/>
                  <a:pt x="0" y="46"/>
                  <a:pt x="0" y="40"/>
                </a:cubicBezTo>
                <a:cubicBezTo>
                  <a:pt x="0" y="29"/>
                  <a:pt x="9" y="20"/>
                  <a:pt x="21" y="20"/>
                </a:cubicBezTo>
                <a:cubicBezTo>
                  <a:pt x="24" y="20"/>
                  <a:pt x="27" y="21"/>
                  <a:pt x="30" y="22"/>
                </a:cubicBezTo>
                <a:cubicBezTo>
                  <a:pt x="35" y="20"/>
                  <a:pt x="41" y="18"/>
                  <a:pt x="47" y="18"/>
                </a:cubicBezTo>
                <a:cubicBezTo>
                  <a:pt x="49" y="18"/>
                  <a:pt x="51" y="19"/>
                  <a:pt x="53" y="19"/>
                </a:cubicBezTo>
                <a:cubicBezTo>
                  <a:pt x="53" y="18"/>
                  <a:pt x="53" y="18"/>
                  <a:pt x="53" y="18"/>
                </a:cubicBezTo>
                <a:cubicBezTo>
                  <a:pt x="53" y="8"/>
                  <a:pt x="61" y="0"/>
                  <a:pt x="71" y="0"/>
                </a:cubicBezTo>
                <a:cubicBezTo>
                  <a:pt x="81" y="0"/>
                  <a:pt x="89" y="8"/>
                  <a:pt x="90" y="18"/>
                </a:cubicBezTo>
                <a:cubicBezTo>
                  <a:pt x="94" y="16"/>
                  <a:pt x="99" y="14"/>
                  <a:pt x="104" y="14"/>
                </a:cubicBezTo>
                <a:cubicBezTo>
                  <a:pt x="112" y="14"/>
                  <a:pt x="119" y="17"/>
                  <a:pt x="124" y="23"/>
                </a:cubicBezTo>
                <a:cubicBezTo>
                  <a:pt x="130" y="14"/>
                  <a:pt x="141" y="8"/>
                  <a:pt x="152" y="8"/>
                </a:cubicBezTo>
                <a:cubicBezTo>
                  <a:pt x="165" y="8"/>
                  <a:pt x="176" y="15"/>
                  <a:pt x="182" y="25"/>
                </a:cubicBezTo>
                <a:cubicBezTo>
                  <a:pt x="184" y="24"/>
                  <a:pt x="187" y="23"/>
                  <a:pt x="191" y="23"/>
                </a:cubicBezTo>
                <a:cubicBezTo>
                  <a:pt x="195" y="23"/>
                  <a:pt x="199" y="24"/>
                  <a:pt x="201" y="27"/>
                </a:cubicBezTo>
                <a:cubicBezTo>
                  <a:pt x="208" y="23"/>
                  <a:pt x="215" y="20"/>
                  <a:pt x="224" y="20"/>
                </a:cubicBezTo>
                <a:cubicBezTo>
                  <a:pt x="232" y="20"/>
                  <a:pt x="240" y="23"/>
                  <a:pt x="246" y="27"/>
                </a:cubicBezTo>
                <a:cubicBezTo>
                  <a:pt x="249" y="24"/>
                  <a:pt x="253" y="22"/>
                  <a:pt x="257" y="22"/>
                </a:cubicBezTo>
                <a:cubicBezTo>
                  <a:pt x="265" y="22"/>
                  <a:pt x="272" y="29"/>
                  <a:pt x="272" y="37"/>
                </a:cubicBezTo>
                <a:cubicBezTo>
                  <a:pt x="272" y="44"/>
                  <a:pt x="268" y="49"/>
                  <a:pt x="262" y="51"/>
                </a:cubicBezTo>
                <a:close/>
                <a:moveTo>
                  <a:pt x="247" y="34"/>
                </a:moveTo>
                <a:cubicBezTo>
                  <a:pt x="250" y="34"/>
                  <a:pt x="250" y="34"/>
                  <a:pt x="250" y="34"/>
                </a:cubicBezTo>
                <a:cubicBezTo>
                  <a:pt x="250" y="41"/>
                  <a:pt x="250" y="41"/>
                  <a:pt x="250" y="41"/>
                </a:cubicBezTo>
                <a:cubicBezTo>
                  <a:pt x="252" y="41"/>
                  <a:pt x="252" y="41"/>
                  <a:pt x="252" y="41"/>
                </a:cubicBezTo>
                <a:cubicBezTo>
                  <a:pt x="252" y="34"/>
                  <a:pt x="252" y="34"/>
                  <a:pt x="252" y="34"/>
                </a:cubicBezTo>
                <a:cubicBezTo>
                  <a:pt x="255" y="34"/>
                  <a:pt x="255" y="34"/>
                  <a:pt x="255" y="34"/>
                </a:cubicBezTo>
                <a:cubicBezTo>
                  <a:pt x="255" y="32"/>
                  <a:pt x="255" y="32"/>
                  <a:pt x="255" y="32"/>
                </a:cubicBezTo>
                <a:cubicBezTo>
                  <a:pt x="247" y="32"/>
                  <a:pt x="247" y="32"/>
                  <a:pt x="247" y="32"/>
                </a:cubicBezTo>
                <a:cubicBezTo>
                  <a:pt x="247" y="34"/>
                  <a:pt x="247" y="34"/>
                  <a:pt x="247" y="34"/>
                </a:cubicBezTo>
                <a:moveTo>
                  <a:pt x="256" y="41"/>
                </a:moveTo>
                <a:cubicBezTo>
                  <a:pt x="258" y="41"/>
                  <a:pt x="258" y="41"/>
                  <a:pt x="258" y="41"/>
                </a:cubicBezTo>
                <a:cubicBezTo>
                  <a:pt x="258" y="35"/>
                  <a:pt x="258" y="35"/>
                  <a:pt x="258" y="35"/>
                </a:cubicBezTo>
                <a:cubicBezTo>
                  <a:pt x="260" y="41"/>
                  <a:pt x="260" y="41"/>
                  <a:pt x="260" y="41"/>
                </a:cubicBezTo>
                <a:cubicBezTo>
                  <a:pt x="261" y="41"/>
                  <a:pt x="261" y="41"/>
                  <a:pt x="261" y="41"/>
                </a:cubicBezTo>
                <a:cubicBezTo>
                  <a:pt x="264" y="35"/>
                  <a:pt x="264" y="35"/>
                  <a:pt x="264" y="35"/>
                </a:cubicBezTo>
                <a:cubicBezTo>
                  <a:pt x="264" y="41"/>
                  <a:pt x="264" y="41"/>
                  <a:pt x="264" y="41"/>
                </a:cubicBezTo>
                <a:cubicBezTo>
                  <a:pt x="265" y="41"/>
                  <a:pt x="265" y="41"/>
                  <a:pt x="265" y="41"/>
                </a:cubicBezTo>
                <a:cubicBezTo>
                  <a:pt x="265" y="32"/>
                  <a:pt x="265" y="32"/>
                  <a:pt x="265" y="32"/>
                </a:cubicBezTo>
                <a:cubicBezTo>
                  <a:pt x="263" y="32"/>
                  <a:pt x="263" y="32"/>
                  <a:pt x="263" y="32"/>
                </a:cubicBezTo>
                <a:cubicBezTo>
                  <a:pt x="261" y="39"/>
                  <a:pt x="261" y="39"/>
                  <a:pt x="261" y="39"/>
                </a:cubicBezTo>
                <a:cubicBezTo>
                  <a:pt x="259" y="32"/>
                  <a:pt x="259" y="32"/>
                  <a:pt x="259" y="32"/>
                </a:cubicBezTo>
                <a:cubicBezTo>
                  <a:pt x="256" y="32"/>
                  <a:pt x="256" y="32"/>
                  <a:pt x="256" y="32"/>
                </a:cubicBezTo>
                <a:lnTo>
                  <a:pt x="256" y="41"/>
                </a:lnTo>
                <a:close/>
                <a:moveTo>
                  <a:pt x="245" y="61"/>
                </a:moveTo>
                <a:cubicBezTo>
                  <a:pt x="213" y="61"/>
                  <a:pt x="213" y="61"/>
                  <a:pt x="213" y="61"/>
                </a:cubicBezTo>
                <a:cubicBezTo>
                  <a:pt x="213" y="68"/>
                  <a:pt x="218" y="74"/>
                  <a:pt x="226" y="74"/>
                </a:cubicBezTo>
                <a:cubicBezTo>
                  <a:pt x="237" y="74"/>
                  <a:pt x="237" y="67"/>
                  <a:pt x="243" y="67"/>
                </a:cubicBezTo>
                <a:cubicBezTo>
                  <a:pt x="246" y="67"/>
                  <a:pt x="248" y="70"/>
                  <a:pt x="248" y="72"/>
                </a:cubicBezTo>
                <a:cubicBezTo>
                  <a:pt x="248" y="81"/>
                  <a:pt x="235" y="85"/>
                  <a:pt x="226" y="85"/>
                </a:cubicBezTo>
                <a:cubicBezTo>
                  <a:pt x="210" y="85"/>
                  <a:pt x="202" y="76"/>
                  <a:pt x="200" y="66"/>
                </a:cubicBezTo>
                <a:cubicBezTo>
                  <a:pt x="197" y="76"/>
                  <a:pt x="191" y="85"/>
                  <a:pt x="178" y="85"/>
                </a:cubicBezTo>
                <a:cubicBezTo>
                  <a:pt x="172" y="85"/>
                  <a:pt x="167" y="82"/>
                  <a:pt x="164" y="78"/>
                </a:cubicBezTo>
                <a:cubicBezTo>
                  <a:pt x="164" y="78"/>
                  <a:pt x="164" y="78"/>
                  <a:pt x="164" y="78"/>
                </a:cubicBezTo>
                <a:cubicBezTo>
                  <a:pt x="164" y="97"/>
                  <a:pt x="164" y="97"/>
                  <a:pt x="164" y="97"/>
                </a:cubicBezTo>
                <a:cubicBezTo>
                  <a:pt x="164" y="101"/>
                  <a:pt x="161" y="104"/>
                  <a:pt x="157" y="104"/>
                </a:cubicBezTo>
                <a:cubicBezTo>
                  <a:pt x="153" y="104"/>
                  <a:pt x="150" y="101"/>
                  <a:pt x="150" y="97"/>
                </a:cubicBezTo>
                <a:cubicBezTo>
                  <a:pt x="150" y="44"/>
                  <a:pt x="150" y="44"/>
                  <a:pt x="150" y="44"/>
                </a:cubicBezTo>
                <a:cubicBezTo>
                  <a:pt x="134" y="89"/>
                  <a:pt x="134" y="89"/>
                  <a:pt x="134" y="89"/>
                </a:cubicBezTo>
                <a:cubicBezTo>
                  <a:pt x="131" y="99"/>
                  <a:pt x="127" y="104"/>
                  <a:pt x="118" y="104"/>
                </a:cubicBezTo>
                <a:cubicBezTo>
                  <a:pt x="111" y="104"/>
                  <a:pt x="109" y="101"/>
                  <a:pt x="109" y="97"/>
                </a:cubicBezTo>
                <a:cubicBezTo>
                  <a:pt x="109" y="93"/>
                  <a:pt x="111" y="91"/>
                  <a:pt x="115" y="91"/>
                </a:cubicBezTo>
                <a:cubicBezTo>
                  <a:pt x="117" y="91"/>
                  <a:pt x="117" y="91"/>
                  <a:pt x="117" y="91"/>
                </a:cubicBezTo>
                <a:cubicBezTo>
                  <a:pt x="119" y="91"/>
                  <a:pt x="121" y="91"/>
                  <a:pt x="122" y="87"/>
                </a:cubicBezTo>
                <a:cubicBezTo>
                  <a:pt x="107" y="45"/>
                  <a:pt x="107" y="45"/>
                  <a:pt x="107" y="45"/>
                </a:cubicBezTo>
                <a:cubicBezTo>
                  <a:pt x="106" y="43"/>
                  <a:pt x="106" y="42"/>
                  <a:pt x="106" y="41"/>
                </a:cubicBezTo>
                <a:cubicBezTo>
                  <a:pt x="105" y="42"/>
                  <a:pt x="105" y="42"/>
                  <a:pt x="105" y="42"/>
                </a:cubicBezTo>
                <a:cubicBezTo>
                  <a:pt x="94" y="53"/>
                  <a:pt x="94" y="53"/>
                  <a:pt x="94" y="53"/>
                </a:cubicBezTo>
                <a:cubicBezTo>
                  <a:pt x="109" y="73"/>
                  <a:pt x="109" y="73"/>
                  <a:pt x="109" y="73"/>
                </a:cubicBezTo>
                <a:cubicBezTo>
                  <a:pt x="109" y="74"/>
                  <a:pt x="110" y="76"/>
                  <a:pt x="110" y="78"/>
                </a:cubicBezTo>
                <a:cubicBezTo>
                  <a:pt x="110" y="82"/>
                  <a:pt x="107" y="85"/>
                  <a:pt x="104" y="85"/>
                </a:cubicBezTo>
                <a:cubicBezTo>
                  <a:pt x="100" y="85"/>
                  <a:pt x="98" y="83"/>
                  <a:pt x="97" y="82"/>
                </a:cubicBezTo>
                <a:cubicBezTo>
                  <a:pt x="84" y="63"/>
                  <a:pt x="84" y="63"/>
                  <a:pt x="84" y="63"/>
                </a:cubicBezTo>
                <a:cubicBezTo>
                  <a:pt x="79" y="67"/>
                  <a:pt x="79" y="67"/>
                  <a:pt x="79" y="67"/>
                </a:cubicBezTo>
                <a:cubicBezTo>
                  <a:pt x="79" y="78"/>
                  <a:pt x="79" y="78"/>
                  <a:pt x="79" y="78"/>
                </a:cubicBezTo>
                <a:cubicBezTo>
                  <a:pt x="79" y="82"/>
                  <a:pt x="76" y="85"/>
                  <a:pt x="72" y="85"/>
                </a:cubicBezTo>
                <a:cubicBezTo>
                  <a:pt x="67" y="85"/>
                  <a:pt x="65" y="82"/>
                  <a:pt x="65" y="78"/>
                </a:cubicBezTo>
                <a:cubicBezTo>
                  <a:pt x="65" y="72"/>
                  <a:pt x="65" y="72"/>
                  <a:pt x="65" y="72"/>
                </a:cubicBezTo>
                <a:cubicBezTo>
                  <a:pt x="62" y="81"/>
                  <a:pt x="52" y="85"/>
                  <a:pt x="43" y="85"/>
                </a:cubicBezTo>
                <a:cubicBezTo>
                  <a:pt x="30" y="85"/>
                  <a:pt x="20" y="79"/>
                  <a:pt x="20" y="72"/>
                </a:cubicBezTo>
                <a:cubicBezTo>
                  <a:pt x="20" y="69"/>
                  <a:pt x="21" y="66"/>
                  <a:pt x="25" y="66"/>
                </a:cubicBezTo>
                <a:cubicBezTo>
                  <a:pt x="32" y="66"/>
                  <a:pt x="32" y="75"/>
                  <a:pt x="43" y="75"/>
                </a:cubicBezTo>
                <a:cubicBezTo>
                  <a:pt x="48" y="75"/>
                  <a:pt x="51" y="73"/>
                  <a:pt x="51" y="70"/>
                </a:cubicBezTo>
                <a:cubicBezTo>
                  <a:pt x="51" y="66"/>
                  <a:pt x="48" y="66"/>
                  <a:pt x="43" y="64"/>
                </a:cubicBezTo>
                <a:cubicBezTo>
                  <a:pt x="34" y="62"/>
                  <a:pt x="34" y="62"/>
                  <a:pt x="34" y="62"/>
                </a:cubicBezTo>
                <a:cubicBezTo>
                  <a:pt x="26" y="60"/>
                  <a:pt x="20" y="57"/>
                  <a:pt x="20" y="47"/>
                </a:cubicBezTo>
                <a:cubicBezTo>
                  <a:pt x="20" y="36"/>
                  <a:pt x="31" y="31"/>
                  <a:pt x="41" y="31"/>
                </a:cubicBezTo>
                <a:cubicBezTo>
                  <a:pt x="52" y="31"/>
                  <a:pt x="63" y="36"/>
                  <a:pt x="63" y="42"/>
                </a:cubicBezTo>
                <a:cubicBezTo>
                  <a:pt x="63" y="45"/>
                  <a:pt x="61" y="48"/>
                  <a:pt x="57" y="48"/>
                </a:cubicBezTo>
                <a:cubicBezTo>
                  <a:pt x="51" y="48"/>
                  <a:pt x="51" y="42"/>
                  <a:pt x="42" y="42"/>
                </a:cubicBezTo>
                <a:cubicBezTo>
                  <a:pt x="37" y="42"/>
                  <a:pt x="34" y="43"/>
                  <a:pt x="34" y="46"/>
                </a:cubicBezTo>
                <a:cubicBezTo>
                  <a:pt x="34" y="50"/>
                  <a:pt x="37" y="50"/>
                  <a:pt x="42" y="51"/>
                </a:cubicBezTo>
                <a:cubicBezTo>
                  <a:pt x="47" y="53"/>
                  <a:pt x="47" y="53"/>
                  <a:pt x="47" y="53"/>
                </a:cubicBezTo>
                <a:cubicBezTo>
                  <a:pt x="54" y="54"/>
                  <a:pt x="62" y="57"/>
                  <a:pt x="65" y="64"/>
                </a:cubicBezTo>
                <a:cubicBezTo>
                  <a:pt x="65" y="19"/>
                  <a:pt x="65" y="19"/>
                  <a:pt x="65" y="19"/>
                </a:cubicBezTo>
                <a:cubicBezTo>
                  <a:pt x="65" y="15"/>
                  <a:pt x="67" y="12"/>
                  <a:pt x="72" y="12"/>
                </a:cubicBezTo>
                <a:cubicBezTo>
                  <a:pt x="76" y="12"/>
                  <a:pt x="79" y="15"/>
                  <a:pt x="79" y="19"/>
                </a:cubicBezTo>
                <a:cubicBezTo>
                  <a:pt x="79" y="52"/>
                  <a:pt x="79" y="52"/>
                  <a:pt x="79" y="52"/>
                </a:cubicBezTo>
                <a:cubicBezTo>
                  <a:pt x="95" y="34"/>
                  <a:pt x="95" y="34"/>
                  <a:pt x="95" y="34"/>
                </a:cubicBezTo>
                <a:cubicBezTo>
                  <a:pt x="96" y="33"/>
                  <a:pt x="98" y="31"/>
                  <a:pt x="100" y="31"/>
                </a:cubicBezTo>
                <a:cubicBezTo>
                  <a:pt x="102" y="31"/>
                  <a:pt x="105" y="33"/>
                  <a:pt x="106" y="35"/>
                </a:cubicBezTo>
                <a:cubicBezTo>
                  <a:pt x="107" y="33"/>
                  <a:pt x="109" y="31"/>
                  <a:pt x="112" y="31"/>
                </a:cubicBezTo>
                <a:cubicBezTo>
                  <a:pt x="116" y="31"/>
                  <a:pt x="119" y="33"/>
                  <a:pt x="119" y="37"/>
                </a:cubicBezTo>
                <a:cubicBezTo>
                  <a:pt x="129" y="70"/>
                  <a:pt x="129" y="70"/>
                  <a:pt x="129" y="70"/>
                </a:cubicBezTo>
                <a:cubicBezTo>
                  <a:pt x="129" y="70"/>
                  <a:pt x="129" y="70"/>
                  <a:pt x="129" y="70"/>
                </a:cubicBezTo>
                <a:cubicBezTo>
                  <a:pt x="137" y="38"/>
                  <a:pt x="137" y="38"/>
                  <a:pt x="137" y="38"/>
                </a:cubicBezTo>
                <a:cubicBezTo>
                  <a:pt x="138" y="34"/>
                  <a:pt x="140" y="31"/>
                  <a:pt x="144" y="31"/>
                </a:cubicBezTo>
                <a:cubicBezTo>
                  <a:pt x="148" y="31"/>
                  <a:pt x="150" y="33"/>
                  <a:pt x="151" y="35"/>
                </a:cubicBezTo>
                <a:cubicBezTo>
                  <a:pt x="151" y="33"/>
                  <a:pt x="153" y="31"/>
                  <a:pt x="156" y="31"/>
                </a:cubicBezTo>
                <a:cubicBezTo>
                  <a:pt x="161" y="31"/>
                  <a:pt x="163" y="34"/>
                  <a:pt x="163" y="38"/>
                </a:cubicBezTo>
                <a:cubicBezTo>
                  <a:pt x="163" y="40"/>
                  <a:pt x="163" y="40"/>
                  <a:pt x="163" y="40"/>
                </a:cubicBezTo>
                <a:cubicBezTo>
                  <a:pt x="163" y="40"/>
                  <a:pt x="163" y="40"/>
                  <a:pt x="163" y="40"/>
                </a:cubicBezTo>
                <a:cubicBezTo>
                  <a:pt x="165" y="34"/>
                  <a:pt x="171" y="31"/>
                  <a:pt x="178" y="31"/>
                </a:cubicBezTo>
                <a:cubicBezTo>
                  <a:pt x="188" y="31"/>
                  <a:pt x="197" y="38"/>
                  <a:pt x="200" y="51"/>
                </a:cubicBezTo>
                <a:cubicBezTo>
                  <a:pt x="202" y="39"/>
                  <a:pt x="212" y="31"/>
                  <a:pt x="226" y="31"/>
                </a:cubicBezTo>
                <a:cubicBezTo>
                  <a:pt x="242" y="31"/>
                  <a:pt x="251" y="43"/>
                  <a:pt x="251" y="55"/>
                </a:cubicBezTo>
                <a:cubicBezTo>
                  <a:pt x="251" y="60"/>
                  <a:pt x="250" y="61"/>
                  <a:pt x="245" y="61"/>
                </a:cubicBezTo>
                <a:close/>
                <a:moveTo>
                  <a:pt x="186" y="58"/>
                </a:moveTo>
                <a:cubicBezTo>
                  <a:pt x="186" y="50"/>
                  <a:pt x="182" y="43"/>
                  <a:pt x="175" y="42"/>
                </a:cubicBezTo>
                <a:cubicBezTo>
                  <a:pt x="167" y="42"/>
                  <a:pt x="163" y="50"/>
                  <a:pt x="163" y="58"/>
                </a:cubicBezTo>
                <a:cubicBezTo>
                  <a:pt x="163" y="65"/>
                  <a:pt x="166" y="74"/>
                  <a:pt x="175" y="74"/>
                </a:cubicBezTo>
                <a:cubicBezTo>
                  <a:pt x="184" y="74"/>
                  <a:pt x="186" y="65"/>
                  <a:pt x="186" y="58"/>
                </a:cubicBezTo>
                <a:close/>
                <a:moveTo>
                  <a:pt x="238" y="53"/>
                </a:moveTo>
                <a:cubicBezTo>
                  <a:pt x="237" y="46"/>
                  <a:pt x="232" y="41"/>
                  <a:pt x="226" y="41"/>
                </a:cubicBezTo>
                <a:cubicBezTo>
                  <a:pt x="219" y="41"/>
                  <a:pt x="215" y="46"/>
                  <a:pt x="213" y="53"/>
                </a:cubicBezTo>
                <a:lnTo>
                  <a:pt x="238"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9" tIns="44819" rIns="89639" bIns="44819" numCol="1" anchor="t" anchorCtr="0" compatLnSpc="1">
            <a:prstTxWarp prst="textNoShape">
              <a:avLst/>
            </a:prstTxWarp>
          </a:bodyPr>
          <a:lstStyle/>
          <a:p>
            <a:pPr marL="0" marR="0" lvl="0" indent="0" algn="l" defTabSz="914365"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Footer Placeholder 3"/>
          <p:cNvSpPr>
            <a:spLocks noGrp="1"/>
          </p:cNvSpPr>
          <p:nvPr>
            <p:ph type="ftr" sz="quarter" idx="11"/>
          </p:nvPr>
        </p:nvSpPr>
        <p:spPr>
          <a:xfrm>
            <a:off x="9601201" y="6561931"/>
            <a:ext cx="2488309" cy="146844"/>
          </a:xfrm>
          <a:prstGeom prst="rect">
            <a:avLst/>
          </a:prstGeom>
        </p:spPr>
        <p:txBody>
          <a:bodyPr/>
          <a:lstStyle>
            <a:lvl1pPr>
              <a:defRPr sz="1200" b="1">
                <a:solidFill>
                  <a:srgbClr val="FF0000"/>
                </a:solidFill>
              </a:defRPr>
            </a:lvl1pPr>
          </a:lstStyle>
          <a:p>
            <a:pPr defTabSz="914388"/>
            <a:endParaRPr lang="en-US" dirty="0"/>
          </a:p>
        </p:txBody>
      </p:sp>
    </p:spTree>
    <p:extLst>
      <p:ext uri="{BB962C8B-B14F-4D97-AF65-F5344CB8AC3E}">
        <p14:creationId xmlns:p14="http://schemas.microsoft.com/office/powerpoint/2010/main" val="2874631439"/>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7504" y="2084179"/>
            <a:ext cx="11475215" cy="1796217"/>
          </a:xfrm>
          <a:noFill/>
        </p:spPr>
        <p:txBody>
          <a:bodyPr tIns="89640" bIns="89640" anchor="t" anchorCtr="0"/>
          <a:lstStyle>
            <a:lvl1pPr>
              <a:defRPr sz="8600" spc="-99" baseline="0">
                <a:solidFill>
                  <a:schemeClr val="tx2"/>
                </a:solidFill>
              </a:defRPr>
            </a:lvl1pPr>
          </a:lstStyle>
          <a:p>
            <a:r>
              <a:rPr lang="en-US" dirty="0"/>
              <a:t>Section title</a:t>
            </a:r>
          </a:p>
        </p:txBody>
      </p:sp>
    </p:spTree>
    <p:extLst>
      <p:ext uri="{BB962C8B-B14F-4D97-AF65-F5344CB8AC3E}">
        <p14:creationId xmlns:p14="http://schemas.microsoft.com/office/powerpoint/2010/main" val="830960215"/>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Section Title Accent Color 1">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87944" y="3161724"/>
            <a:ext cx="11475215" cy="2427351"/>
          </a:xfrm>
        </p:spPr>
        <p:txBody>
          <a:bodyPr vert="horz" wrap="square" lIns="143423" tIns="89640" rIns="143423" bIns="89640" rtlCol="0">
            <a:spAutoFit/>
          </a:bodyPr>
          <a:lstStyle>
            <a:lvl1pPr marL="336137" indent="-336137">
              <a:buNone/>
              <a:defRPr lang="en-US" sz="2700" baseline="0" smtClean="0">
                <a:solidFill>
                  <a:schemeClr val="tx2"/>
                </a:solidFill>
              </a:defRPr>
            </a:lvl1pPr>
            <a:lvl2pPr marL="572677" indent="-236542">
              <a:buNone/>
              <a:defRPr lang="en-US" sz="2700" smtClean="0">
                <a:solidFill>
                  <a:schemeClr val="tx2"/>
                </a:solidFill>
                <a:latin typeface="+mj-lt"/>
              </a:defRPr>
            </a:lvl2pPr>
            <a:lvl3pPr marL="784317" indent="-224090">
              <a:buNone/>
              <a:defRPr lang="en-US" sz="2700" smtClean="0">
                <a:solidFill>
                  <a:schemeClr val="tx2"/>
                </a:solidFill>
                <a:latin typeface="+mj-lt"/>
              </a:defRPr>
            </a:lvl3pPr>
            <a:lvl4pPr marL="1008408" indent="-224090">
              <a:buNone/>
              <a:defRPr lang="en-US" sz="2700" smtClean="0">
                <a:solidFill>
                  <a:schemeClr val="tx2"/>
                </a:solidFill>
                <a:latin typeface="+mj-lt"/>
              </a:defRPr>
            </a:lvl4pPr>
            <a:lvl5pPr marL="1232499" indent="-224090">
              <a:buNone/>
              <a:defRPr lang="en-GB" sz="2700">
                <a:solidFill>
                  <a:schemeClr val="tx2"/>
                </a:solidFill>
                <a:latin typeface="+mj-lt"/>
              </a:defRPr>
            </a:lvl5pPr>
          </a:lstStyle>
          <a:p>
            <a:pPr marL="0" lvl="0" indent="0"/>
            <a:r>
              <a:rPr lang="en-US" dirty="0"/>
              <a:t>Section introductory text</a:t>
            </a:r>
          </a:p>
          <a:p>
            <a:pPr marL="336137" lvl="1" indent="0"/>
            <a:r>
              <a:rPr lang="en-US" dirty="0"/>
              <a:t>Second level</a:t>
            </a:r>
          </a:p>
          <a:p>
            <a:pPr marL="560227" lvl="2" indent="0"/>
            <a:r>
              <a:rPr lang="en-US" dirty="0"/>
              <a:t>Third level</a:t>
            </a:r>
          </a:p>
          <a:p>
            <a:pPr marL="784317" lvl="3" indent="0"/>
            <a:r>
              <a:rPr lang="en-US" dirty="0"/>
              <a:t>Fourth level</a:t>
            </a:r>
          </a:p>
          <a:p>
            <a:pPr marL="1008408" lvl="4" indent="0"/>
            <a:r>
              <a:rPr lang="en-US" dirty="0"/>
              <a:t>Fifth level</a:t>
            </a:r>
            <a:endParaRPr lang="en-GB" dirty="0"/>
          </a:p>
        </p:txBody>
      </p:sp>
      <p:sp>
        <p:nvSpPr>
          <p:cNvPr id="2" name="Title 1"/>
          <p:cNvSpPr>
            <a:spLocks noGrp="1"/>
          </p:cNvSpPr>
          <p:nvPr>
            <p:ph type="title" hasCustomPrompt="1"/>
          </p:nvPr>
        </p:nvSpPr>
        <p:spPr>
          <a:xfrm>
            <a:off x="227504" y="1337051"/>
            <a:ext cx="11475215" cy="1796217"/>
          </a:xfrm>
          <a:noFill/>
        </p:spPr>
        <p:txBody>
          <a:bodyPr tIns="89640" bIns="89640" anchor="t" anchorCtr="0"/>
          <a:lstStyle>
            <a:lvl1pPr>
              <a:defRPr sz="8600" spc="-99" baseline="0">
                <a:solidFill>
                  <a:schemeClr val="tx2"/>
                </a:solidFill>
              </a:defRPr>
            </a:lvl1pPr>
          </a:lstStyle>
          <a:p>
            <a:r>
              <a:rPr lang="en-US" dirty="0"/>
              <a:t>Section title</a:t>
            </a:r>
          </a:p>
        </p:txBody>
      </p:sp>
    </p:spTree>
    <p:extLst>
      <p:ext uri="{BB962C8B-B14F-4D97-AF65-F5344CB8AC3E}">
        <p14:creationId xmlns:p14="http://schemas.microsoft.com/office/powerpoint/2010/main" val="2936195606"/>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7504" y="2084179"/>
            <a:ext cx="11475215" cy="1796217"/>
          </a:xfrm>
          <a:noFill/>
        </p:spPr>
        <p:txBody>
          <a:bodyPr tIns="89640" bIns="89640" anchor="t" anchorCtr="0"/>
          <a:lstStyle>
            <a:lvl1pPr>
              <a:defRPr sz="8600" spc="-99" baseline="0">
                <a:solidFill>
                  <a:schemeClr val="bg1"/>
                </a:solidFill>
              </a:defRPr>
            </a:lvl1pPr>
          </a:lstStyle>
          <a:p>
            <a:r>
              <a:rPr lang="en-US" dirty="0"/>
              <a:t>Section title</a:t>
            </a:r>
          </a:p>
        </p:txBody>
      </p:sp>
    </p:spTree>
    <p:extLst>
      <p:ext uri="{BB962C8B-B14F-4D97-AF65-F5344CB8AC3E}">
        <p14:creationId xmlns:p14="http://schemas.microsoft.com/office/powerpoint/2010/main" val="3804989810"/>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Section Title Accent Color 1">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87944" y="3161724"/>
            <a:ext cx="11475215" cy="2427351"/>
          </a:xfrm>
        </p:spPr>
        <p:txBody>
          <a:bodyPr vert="horz" wrap="square" lIns="143423" tIns="89640" rIns="143423" bIns="89640" rtlCol="0">
            <a:spAutoFit/>
          </a:bodyPr>
          <a:lstStyle>
            <a:lvl1pPr marL="336137" indent="-336137">
              <a:buNone/>
              <a:defRPr lang="en-US" sz="2700" baseline="0" smtClean="0">
                <a:solidFill>
                  <a:schemeClr val="bg1"/>
                </a:solidFill>
              </a:defRPr>
            </a:lvl1pPr>
            <a:lvl2pPr marL="572677" indent="-236542">
              <a:buNone/>
              <a:defRPr lang="en-US" sz="2700" smtClean="0">
                <a:solidFill>
                  <a:schemeClr val="bg1"/>
                </a:solidFill>
                <a:latin typeface="+mj-lt"/>
              </a:defRPr>
            </a:lvl2pPr>
            <a:lvl3pPr marL="784317" indent="-224090">
              <a:buNone/>
              <a:defRPr lang="en-US" sz="2700" smtClean="0">
                <a:solidFill>
                  <a:schemeClr val="bg1"/>
                </a:solidFill>
                <a:latin typeface="+mj-lt"/>
              </a:defRPr>
            </a:lvl3pPr>
            <a:lvl4pPr marL="1008408" indent="-224090">
              <a:buNone/>
              <a:defRPr lang="en-US" sz="2700" smtClean="0">
                <a:solidFill>
                  <a:schemeClr val="bg1"/>
                </a:solidFill>
                <a:latin typeface="+mj-lt"/>
              </a:defRPr>
            </a:lvl4pPr>
            <a:lvl5pPr marL="1232499" indent="-224090">
              <a:buNone/>
              <a:defRPr lang="en-GB" sz="2700">
                <a:solidFill>
                  <a:schemeClr val="bg1"/>
                </a:solidFill>
                <a:latin typeface="+mj-lt"/>
              </a:defRPr>
            </a:lvl5pPr>
          </a:lstStyle>
          <a:p>
            <a:pPr marL="0" lvl="0" indent="0"/>
            <a:r>
              <a:rPr lang="en-US" dirty="0"/>
              <a:t>Section introductory text</a:t>
            </a:r>
          </a:p>
          <a:p>
            <a:pPr marL="336137" lvl="1" indent="0"/>
            <a:r>
              <a:rPr lang="en-US" dirty="0"/>
              <a:t>Second level</a:t>
            </a:r>
          </a:p>
          <a:p>
            <a:pPr marL="560227" lvl="2" indent="0"/>
            <a:r>
              <a:rPr lang="en-US" dirty="0"/>
              <a:t>Third level</a:t>
            </a:r>
          </a:p>
          <a:p>
            <a:pPr marL="784317" lvl="3" indent="0"/>
            <a:r>
              <a:rPr lang="en-US" dirty="0"/>
              <a:t>Fourth level</a:t>
            </a:r>
          </a:p>
          <a:p>
            <a:pPr marL="1008408" lvl="4" indent="0"/>
            <a:r>
              <a:rPr lang="en-US" dirty="0"/>
              <a:t>Fifth level</a:t>
            </a:r>
            <a:endParaRPr lang="en-GB" dirty="0"/>
          </a:p>
        </p:txBody>
      </p:sp>
      <p:sp>
        <p:nvSpPr>
          <p:cNvPr id="2" name="Title 1"/>
          <p:cNvSpPr>
            <a:spLocks noGrp="1"/>
          </p:cNvSpPr>
          <p:nvPr>
            <p:ph type="title" hasCustomPrompt="1"/>
          </p:nvPr>
        </p:nvSpPr>
        <p:spPr>
          <a:xfrm>
            <a:off x="227504" y="1856921"/>
            <a:ext cx="11475215" cy="1304803"/>
          </a:xfrm>
          <a:noFill/>
        </p:spPr>
        <p:txBody>
          <a:bodyPr tIns="89640" bIns="89640" anchor="t" anchorCtr="0"/>
          <a:lstStyle>
            <a:lvl1pPr>
              <a:defRPr sz="8600" spc="-99" baseline="0">
                <a:solidFill>
                  <a:schemeClr val="bg1"/>
                </a:solidFill>
              </a:defRPr>
            </a:lvl1pPr>
          </a:lstStyle>
          <a:p>
            <a:r>
              <a:rPr lang="en-US" dirty="0"/>
              <a:t>Section title</a:t>
            </a:r>
          </a:p>
        </p:txBody>
      </p:sp>
    </p:spTree>
    <p:extLst>
      <p:ext uri="{BB962C8B-B14F-4D97-AF65-F5344CB8AC3E}">
        <p14:creationId xmlns:p14="http://schemas.microsoft.com/office/powerpoint/2010/main" val="1178192730"/>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87944" y="1189181"/>
            <a:ext cx="11475215" cy="201265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90" indent="0">
              <a:buNone/>
              <a:defRPr/>
            </a:lvl3pPr>
            <a:lvl4pPr marL="448181" indent="0">
              <a:buNone/>
              <a:defRPr/>
            </a:lvl4pPr>
            <a:lvl5pPr marL="67227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965220"/>
      </p:ext>
    </p:extLst>
  </p:cSld>
  <p:clrMapOvr>
    <a:masterClrMapping/>
  </p:clrMapOvr>
  <p:extLst mod="1">
    <p:ext uri="{DCECCB84-F9BA-43D5-87BE-67443E8EF086}">
      <p15:sldGuideLst xmlns:p15="http://schemas.microsoft.com/office/powerpoint/2012/main">
        <p15:guide id="1" orient="horz" pos="2203">
          <p15:clr>
            <a:srgbClr val="FBAE40"/>
          </p15:clr>
        </p15:guide>
        <p15:guide id="2" pos="391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87944" y="1189181"/>
            <a:ext cx="11475215" cy="201265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90" indent="0">
              <a:buNone/>
              <a:defRPr/>
            </a:lvl3pPr>
            <a:lvl4pPr marL="448181" indent="0">
              <a:buNone/>
              <a:defRPr/>
            </a:lvl4pPr>
            <a:lvl5pPr marL="67227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247932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87944" y="1189182"/>
            <a:ext cx="11475215" cy="2080361"/>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40723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87944" y="1189182"/>
            <a:ext cx="11475215" cy="2080361"/>
          </a:xfrm>
        </p:spPr>
        <p:txBody>
          <a:bodyPr wrap="square">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52867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499795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87947" y="1189178"/>
            <a:ext cx="5498540" cy="1957251"/>
          </a:xfrm>
        </p:spPr>
        <p:txBody>
          <a:bodyPr wrap="square">
            <a:spAutoFit/>
          </a:bodyPr>
          <a:lstStyle>
            <a:lvl1pPr marL="0" indent="0">
              <a:spcBef>
                <a:spcPts val="1200"/>
              </a:spcBef>
              <a:buClr>
                <a:schemeClr val="tx1"/>
              </a:buClr>
              <a:buFont typeface="Wingdings" pitchFamily="2" charset="2"/>
              <a:buNone/>
              <a:defRPr sz="3100">
                <a:gradFill>
                  <a:gsLst>
                    <a:gs pos="1250">
                      <a:schemeClr val="tx2"/>
                    </a:gs>
                    <a:gs pos="99000">
                      <a:schemeClr val="tx2"/>
                    </a:gs>
                  </a:gsLst>
                  <a:lin ang="5400000" scaled="0"/>
                </a:gradFill>
              </a:defRPr>
            </a:lvl1pPr>
            <a:lvl2pPr marL="0" indent="0">
              <a:buNone/>
              <a:defRPr sz="2000"/>
            </a:lvl2pPr>
            <a:lvl3pPr marL="227203" indent="0">
              <a:buNone/>
              <a:tabLst/>
              <a:defRPr sz="2000"/>
            </a:lvl3pPr>
            <a:lvl4pPr marL="451293" indent="0">
              <a:buNone/>
              <a:defRPr/>
            </a:lvl4pPr>
            <a:lvl5pPr marL="67227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35068" y="1187622"/>
            <a:ext cx="5498540" cy="1957251"/>
          </a:xfrm>
        </p:spPr>
        <p:txBody>
          <a:bodyPr wrap="square">
            <a:spAutoFit/>
          </a:bodyPr>
          <a:lstStyle>
            <a:lvl1pPr marL="0" indent="0">
              <a:spcBef>
                <a:spcPts val="1200"/>
              </a:spcBef>
              <a:buClr>
                <a:schemeClr val="tx1"/>
              </a:buClr>
              <a:buFont typeface="Wingdings" pitchFamily="2" charset="2"/>
              <a:buNone/>
              <a:defRPr sz="3100">
                <a:gradFill>
                  <a:gsLst>
                    <a:gs pos="1250">
                      <a:schemeClr val="tx2"/>
                    </a:gs>
                    <a:gs pos="99000">
                      <a:schemeClr val="tx2"/>
                    </a:gs>
                  </a:gsLst>
                  <a:lin ang="5400000" scaled="0"/>
                </a:gradFill>
              </a:defRPr>
            </a:lvl1pPr>
            <a:lvl2pPr marL="0" indent="0">
              <a:buNone/>
              <a:defRPr sz="2000"/>
            </a:lvl2pPr>
            <a:lvl3pPr marL="227203" indent="0">
              <a:buNone/>
              <a:tabLst/>
              <a:defRPr sz="2000"/>
            </a:lvl3pPr>
            <a:lvl4pPr marL="451293" indent="0">
              <a:buNone/>
              <a:defRPr/>
            </a:lvl4pPr>
            <a:lvl5pPr marL="67227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01695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87947" y="1189178"/>
            <a:ext cx="5498540" cy="1957251"/>
          </a:xfrm>
        </p:spPr>
        <p:txBody>
          <a:bodyPr wrap="square">
            <a:spAutoFit/>
          </a:bodyPr>
          <a:lstStyle>
            <a:lvl1pPr marL="0" indent="0">
              <a:spcBef>
                <a:spcPts val="1200"/>
              </a:spcBef>
              <a:buClr>
                <a:schemeClr val="tx1"/>
              </a:buClr>
              <a:buFont typeface="Wingdings" pitchFamily="2" charset="2"/>
              <a:buNone/>
              <a:defRPr sz="3100"/>
            </a:lvl1pPr>
            <a:lvl2pPr marL="0" indent="0">
              <a:buNone/>
              <a:defRPr sz="2000"/>
            </a:lvl2pPr>
            <a:lvl3pPr marL="227203" indent="0">
              <a:buNone/>
              <a:tabLst/>
              <a:defRPr sz="2000"/>
            </a:lvl3pPr>
            <a:lvl4pPr marL="451293" indent="0">
              <a:buNone/>
              <a:defRPr/>
            </a:lvl4pPr>
            <a:lvl5pPr marL="67227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35068" y="1189178"/>
            <a:ext cx="5498540" cy="1957251"/>
          </a:xfrm>
        </p:spPr>
        <p:txBody>
          <a:bodyPr wrap="square">
            <a:spAutoFit/>
          </a:bodyPr>
          <a:lstStyle>
            <a:lvl1pPr marL="0" indent="0">
              <a:spcBef>
                <a:spcPts val="1200"/>
              </a:spcBef>
              <a:buClr>
                <a:schemeClr val="tx1"/>
              </a:buClr>
              <a:buFont typeface="Wingdings" pitchFamily="2" charset="2"/>
              <a:buNone/>
              <a:defRPr sz="3100"/>
            </a:lvl1pPr>
            <a:lvl2pPr marL="0" indent="0">
              <a:buNone/>
              <a:defRPr sz="2000"/>
            </a:lvl2pPr>
            <a:lvl3pPr marL="227203" indent="0">
              <a:buNone/>
              <a:tabLst/>
              <a:defRPr sz="2000"/>
            </a:lvl3pPr>
            <a:lvl4pPr marL="451293" indent="0">
              <a:buNone/>
              <a:defRPr/>
            </a:lvl4pPr>
            <a:lvl5pPr marL="67227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0549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87947" y="1189179"/>
            <a:ext cx="5498540" cy="1964612"/>
          </a:xfrm>
        </p:spPr>
        <p:txBody>
          <a:bodyPr wrap="square">
            <a:spAutoFit/>
          </a:bodyPr>
          <a:lstStyle>
            <a:lvl1pPr marL="281671" indent="-281671">
              <a:spcBef>
                <a:spcPts val="1200"/>
              </a:spcBef>
              <a:buClr>
                <a:schemeClr val="tx1"/>
              </a:buClr>
              <a:buFont typeface="Arial" pitchFamily="34" charset="0"/>
              <a:buChar char="•"/>
              <a:defRPr sz="3100"/>
            </a:lvl1pPr>
            <a:lvl2pPr marL="520689" indent="-228596">
              <a:defRPr sz="2400"/>
            </a:lvl2pPr>
            <a:lvl3pPr marL="685786" indent="-165097">
              <a:tabLst/>
              <a:defRPr sz="2000"/>
            </a:lvl3pPr>
            <a:lvl4pPr marL="863580" indent="-177796">
              <a:defRPr/>
            </a:lvl4pPr>
            <a:lvl5pPr marL="1028677" indent="-1650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35008" y="1189179"/>
            <a:ext cx="5498540" cy="1964612"/>
          </a:xfrm>
        </p:spPr>
        <p:txBody>
          <a:bodyPr wrap="square">
            <a:spAutoFit/>
          </a:bodyPr>
          <a:lstStyle>
            <a:lvl1pPr marL="281671" indent="-281671">
              <a:spcBef>
                <a:spcPts val="1200"/>
              </a:spcBef>
              <a:buClr>
                <a:schemeClr val="tx1"/>
              </a:buClr>
              <a:buFont typeface="Arial" pitchFamily="34" charset="0"/>
              <a:buChar char="•"/>
              <a:defRPr sz="3100"/>
            </a:lvl1pPr>
            <a:lvl2pPr marL="520689" indent="-228596">
              <a:defRPr sz="2400"/>
            </a:lvl2pPr>
            <a:lvl3pPr marL="685786" indent="-165097">
              <a:tabLst/>
              <a:defRPr sz="2000"/>
            </a:lvl3pPr>
            <a:lvl4pPr marL="863580" indent="-177796">
              <a:defRPr/>
            </a:lvl4pPr>
            <a:lvl5pPr marL="1028677" indent="-1650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717857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87947" y="1189179"/>
            <a:ext cx="5498540" cy="1964612"/>
          </a:xfrm>
        </p:spPr>
        <p:txBody>
          <a:bodyPr wrap="square">
            <a:spAutoFit/>
          </a:bodyPr>
          <a:lstStyle>
            <a:lvl1pPr marL="281671" indent="-281671">
              <a:spcBef>
                <a:spcPts val="1200"/>
              </a:spcBef>
              <a:buClr>
                <a:schemeClr val="tx2"/>
              </a:buClr>
              <a:buFont typeface="Arial" pitchFamily="34" charset="0"/>
              <a:buChar char="•"/>
              <a:defRPr sz="3100">
                <a:gradFill>
                  <a:gsLst>
                    <a:gs pos="1250">
                      <a:schemeClr val="tx2"/>
                    </a:gs>
                    <a:gs pos="99000">
                      <a:schemeClr val="tx2"/>
                    </a:gs>
                  </a:gsLst>
                  <a:lin ang="5400000" scaled="0"/>
                </a:gradFill>
              </a:defRPr>
            </a:lvl1pPr>
            <a:lvl2pPr marL="520689" indent="-228596">
              <a:defRPr sz="2400"/>
            </a:lvl2pPr>
            <a:lvl3pPr marL="685786" indent="-165097">
              <a:tabLst/>
              <a:defRPr sz="2000"/>
            </a:lvl3pPr>
            <a:lvl4pPr marL="863580" indent="-177796">
              <a:defRPr/>
            </a:lvl4pPr>
            <a:lvl5pPr marL="1028677" indent="-1650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35067" y="1189179"/>
            <a:ext cx="5498540" cy="1964612"/>
          </a:xfrm>
        </p:spPr>
        <p:txBody>
          <a:bodyPr wrap="square">
            <a:spAutoFit/>
          </a:bodyPr>
          <a:lstStyle>
            <a:lvl1pPr marL="281671" indent="-281671">
              <a:spcBef>
                <a:spcPts val="1200"/>
              </a:spcBef>
              <a:buClr>
                <a:schemeClr val="tx2"/>
              </a:buClr>
              <a:buFont typeface="Arial" pitchFamily="34" charset="0"/>
              <a:buChar char="•"/>
              <a:defRPr sz="3100">
                <a:gradFill>
                  <a:gsLst>
                    <a:gs pos="1250">
                      <a:schemeClr val="tx2"/>
                    </a:gs>
                    <a:gs pos="99000">
                      <a:schemeClr val="tx2"/>
                    </a:gs>
                  </a:gsLst>
                  <a:lin ang="5400000" scaled="0"/>
                </a:gradFill>
              </a:defRPr>
            </a:lvl1pPr>
            <a:lvl2pPr marL="520689" indent="-228596">
              <a:defRPr sz="2400"/>
            </a:lvl2pPr>
            <a:lvl3pPr marL="685786" indent="-165097">
              <a:tabLst/>
              <a:defRPr sz="2000"/>
            </a:lvl3pPr>
            <a:lvl4pPr marL="863580" indent="-177796">
              <a:defRPr/>
            </a:lvl4pPr>
            <a:lvl5pPr marL="1028677" indent="-1650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757599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2229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59203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5990909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2" name="TextBox 1"/>
          <p:cNvSpPr txBox="1"/>
          <p:nvPr userDrawn="1"/>
        </p:nvSpPr>
        <p:spPr>
          <a:xfrm>
            <a:off x="283308" y="5954047"/>
            <a:ext cx="1767136"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a:t>
            </a:r>
            <a:r>
              <a:rPr lang="en-US" sz="2353" dirty="0" err="1">
                <a:gradFill>
                  <a:gsLst>
                    <a:gs pos="2917">
                      <a:schemeClr val="tx1"/>
                    </a:gs>
                    <a:gs pos="30000">
                      <a:schemeClr val="tx1"/>
                    </a:gs>
                  </a:gsLst>
                  <a:lin ang="5400000" scaled="0"/>
                </a:gradFill>
              </a:rPr>
              <a:t>buildtour</a:t>
            </a:r>
            <a:endParaRPr lang="en-US" sz="2353"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684068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9318373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MUNK_Title">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96492"/>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7" name="Picture 6" hidden="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448585" y="6122089"/>
            <a:ext cx="1254995" cy="267709"/>
          </a:xfrm>
          <a:prstGeom prst="rect">
            <a:avLst/>
          </a:prstGeom>
        </p:spPr>
      </p:pic>
    </p:spTree>
    <p:extLst>
      <p:ext uri="{BB962C8B-B14F-4D97-AF65-F5344CB8AC3E}">
        <p14:creationId xmlns:p14="http://schemas.microsoft.com/office/powerpoint/2010/main" val="2909696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_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70382913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7224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44684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5426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12118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72672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7323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11412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55868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147901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2155543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847674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Key Point">
    <p:spTree>
      <p:nvGrpSpPr>
        <p:cNvPr id="1" name=""/>
        <p:cNvGrpSpPr/>
        <p:nvPr/>
      </p:nvGrpSpPr>
      <p:grpSpPr>
        <a:xfrm>
          <a:off x="0" y="0"/>
          <a:ext cx="0" cy="0"/>
          <a:chOff x="0" y="0"/>
          <a:chExt cx="0" cy="0"/>
        </a:xfrm>
      </p:grpSpPr>
      <p:sp>
        <p:nvSpPr>
          <p:cNvPr id="5" name="Title 4"/>
          <p:cNvSpPr>
            <a:spLocks noGrp="1"/>
          </p:cNvSpPr>
          <p:nvPr>
            <p:ph type="title"/>
          </p:nvPr>
        </p:nvSpPr>
        <p:spPr>
          <a:xfrm>
            <a:off x="1079784" y="866693"/>
            <a:ext cx="10034748" cy="5025224"/>
          </a:xfrm>
        </p:spPr>
        <p:txBody>
          <a:bodyPr anchor="ctr" anchorCtr="0"/>
          <a:lstStyle>
            <a:lvl1pPr algn="l">
              <a:defRPr sz="5400" b="1">
                <a:solidFill>
                  <a:schemeClr val="tx2"/>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111804931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Key Point - Blue background">
    <p:spTree>
      <p:nvGrpSpPr>
        <p:cNvPr id="1" name=""/>
        <p:cNvGrpSpPr/>
        <p:nvPr/>
      </p:nvGrpSpPr>
      <p:grpSpPr>
        <a:xfrm>
          <a:off x="0" y="0"/>
          <a:ext cx="0" cy="0"/>
          <a:chOff x="0" y="0"/>
          <a:chExt cx="0" cy="0"/>
        </a:xfrm>
      </p:grpSpPr>
      <p:sp>
        <p:nvSpPr>
          <p:cNvPr id="5" name="Title 4"/>
          <p:cNvSpPr>
            <a:spLocks noGrp="1"/>
          </p:cNvSpPr>
          <p:nvPr>
            <p:ph type="title"/>
          </p:nvPr>
        </p:nvSpPr>
        <p:spPr>
          <a:xfrm>
            <a:off x="1079784" y="866693"/>
            <a:ext cx="10034748" cy="5025224"/>
          </a:xfrm>
        </p:spPr>
        <p:txBody>
          <a:bodyPr anchor="ctr" anchorCtr="0"/>
          <a:lstStyle>
            <a:lvl1pPr algn="l">
              <a:defRPr sz="5400" b="1">
                <a:solidFill>
                  <a:schemeClr val="bg1"/>
                </a:solidFill>
                <a:latin typeface="+mn-lt"/>
              </a:defRPr>
            </a:lvl1pPr>
          </a:lstStyle>
          <a:p>
            <a:r>
              <a:rPr lang="en-US" dirty="0"/>
              <a:t>Click to edit Master title style</a:t>
            </a:r>
          </a:p>
        </p:txBody>
      </p:sp>
    </p:spTree>
    <p:extLst>
      <p:ext uri="{BB962C8B-B14F-4D97-AF65-F5344CB8AC3E}">
        <p14:creationId xmlns:p14="http://schemas.microsoft.com/office/powerpoint/2010/main" val="15479808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01350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38026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208257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8331837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7126853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60734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5680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27093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3808723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plit code and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1"/>
            <a:ext cx="6974398" cy="899665"/>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38" y="1197322"/>
            <a:ext cx="6974399" cy="1621982"/>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p:nvPr userDrawn="1"/>
        </p:nvSpPr>
        <p:spPr bwMode="auto">
          <a:xfrm>
            <a:off x="7512876" y="0"/>
            <a:ext cx="467912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Content Placeholder 7"/>
          <p:cNvSpPr>
            <a:spLocks noGrp="1"/>
          </p:cNvSpPr>
          <p:nvPr>
            <p:ph sz="quarter" idx="11"/>
          </p:nvPr>
        </p:nvSpPr>
        <p:spPr>
          <a:xfrm>
            <a:off x="7856156" y="289511"/>
            <a:ext cx="4031044" cy="2120581"/>
          </a:xfrm>
        </p:spPr>
        <p:txBody>
          <a:bodyPr/>
          <a:lstStyle>
            <a:lvl1pPr marL="0" indent="0">
              <a:buNone/>
              <a:defRPr sz="3200">
                <a:solidFill>
                  <a:schemeClr val="bg1"/>
                </a:solidFill>
                <a:latin typeface="+mn-lt"/>
              </a:defRPr>
            </a:lvl1pPr>
            <a:lvl2pPr marL="336145" indent="0">
              <a:buNone/>
              <a:defRPr sz="1800">
                <a:solidFill>
                  <a:schemeClr val="bg1"/>
                </a:solidFill>
                <a:latin typeface="+mn-lt"/>
              </a:defRPr>
            </a:lvl2pPr>
            <a:lvl3pPr marL="560241" indent="0">
              <a:buNone/>
              <a:defRPr sz="1600">
                <a:solidFill>
                  <a:schemeClr val="bg1"/>
                </a:solidFill>
                <a:latin typeface="+mn-lt"/>
              </a:defRPr>
            </a:lvl3pPr>
            <a:lvl4pPr marL="784338" indent="0">
              <a:buNone/>
              <a:defRPr sz="1400">
                <a:solidFill>
                  <a:schemeClr val="bg1"/>
                </a:solidFill>
                <a:latin typeface="+mn-lt"/>
              </a:defRPr>
            </a:lvl4pPr>
            <a:lvl5pPr marL="1008434" indent="0">
              <a:buNone/>
              <a:defRPr sz="1400">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245956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3287590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254172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Footer Placeholder 2"/>
          <p:cNvSpPr>
            <a:spLocks noGrp="1"/>
          </p:cNvSpPr>
          <p:nvPr>
            <p:ph type="ftr" sz="quarter" idx="3"/>
          </p:nvPr>
        </p:nvSpPr>
        <p:spPr>
          <a:xfrm>
            <a:off x="-1" y="6493776"/>
            <a:ext cx="4325606" cy="364224"/>
          </a:xfrm>
          <a:prstGeom prst="rect">
            <a:avLst/>
          </a:prstGeom>
        </p:spPr>
        <p:txBody>
          <a:bodyPr vert="horz" lIns="182880" tIns="45720" rIns="182880" bIns="45720" rtlCol="0" anchor="ctr"/>
          <a:lstStyle>
            <a:lvl1pPr algn="l">
              <a:defRPr sz="980">
                <a:solidFill>
                  <a:schemeClr val="tx1">
                    <a:tint val="75000"/>
                  </a:schemeClr>
                </a:solidFill>
              </a:defRPr>
            </a:lvl1pPr>
          </a:lstStyle>
          <a:p>
            <a:pPr defTabSz="914192">
              <a:defRPr/>
            </a:pPr>
            <a:endParaRPr lang="en-US" dirty="0">
              <a:solidFill>
                <a:srgbClr val="505050">
                  <a:tint val="75000"/>
                </a:srgbClr>
              </a:solidFill>
            </a:endParaRPr>
          </a:p>
        </p:txBody>
      </p:sp>
      <p:sp>
        <p:nvSpPr>
          <p:cNvPr id="3"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pPr defTabSz="914192">
              <a:defRPr/>
            </a:pPr>
            <a:fld id="{6503E857-4F15-4ECA-BD4D-D22AAAB9E67A}" type="slidenum">
              <a:rPr lang="en-US" smtClean="0">
                <a:solidFill>
                  <a:srgbClr val="505050">
                    <a:tint val="75000"/>
                  </a:srgbClr>
                </a:solidFill>
              </a:rPr>
              <a:pPr defTabSz="914192">
                <a:defRPr/>
              </a:pPr>
              <a:t>‹#›</a:t>
            </a:fld>
            <a:endParaRPr lang="en-US" dirty="0">
              <a:solidFill>
                <a:srgbClr val="505050">
                  <a:tint val="75000"/>
                </a:srgbClr>
              </a:solidFill>
            </a:endParaRPr>
          </a:p>
        </p:txBody>
      </p:sp>
    </p:spTree>
    <p:extLst>
      <p:ext uri="{BB962C8B-B14F-4D97-AF65-F5344CB8AC3E}">
        <p14:creationId xmlns:p14="http://schemas.microsoft.com/office/powerpoint/2010/main" val="167942063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8683429"/>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69239" y="1187620"/>
            <a:ext cx="11653523" cy="2055306"/>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
        <p:nvSpPr>
          <p:cNvPr id="8" name="Footer Placeholder 6" hidden="1"/>
          <p:cNvSpPr txBox="1">
            <a:spLocks/>
          </p:cNvSpPr>
          <p:nvPr userDrawn="1"/>
        </p:nvSpPr>
        <p:spPr>
          <a:xfrm>
            <a:off x="9360976" y="6553200"/>
            <a:ext cx="283217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a:solidFill>
                  <a:srgbClr val="666666"/>
                </a:solidFill>
              </a:rPr>
              <a:t>MICROSOFT CONFIDENTIAL – For</a:t>
            </a:r>
            <a:r>
              <a:rPr lang="en-US" sz="800" baseline="0" dirty="0">
                <a:solidFill>
                  <a:srgbClr val="666666"/>
                </a:solidFill>
              </a:rPr>
              <a:t> Use Under NDA Only</a:t>
            </a:r>
            <a:endParaRPr lang="en-US" sz="800" dirty="0">
              <a:solidFill>
                <a:srgbClr val="666666"/>
              </a:solidFill>
            </a:endParaRPr>
          </a:p>
        </p:txBody>
      </p:sp>
      <p:pic>
        <p:nvPicPr>
          <p:cNvPr id="7" name="Picture 6"/>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231526"/>
            <a:ext cx="353996" cy="353996"/>
          </a:xfrm>
          <a:prstGeom prst="rect">
            <a:avLst/>
          </a:prstGeom>
        </p:spPr>
      </p:pic>
    </p:spTree>
    <p:extLst>
      <p:ext uri="{BB962C8B-B14F-4D97-AF65-F5344CB8AC3E}">
        <p14:creationId xmlns:p14="http://schemas.microsoft.com/office/powerpoint/2010/main" val="3081128950"/>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8723532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pic>
        <p:nvPicPr>
          <p:cNvPr id="3" name="Picture 2"/>
          <p:cNvPicPr>
            <a:picLocks noChangeAspect="1"/>
          </p:cNvPicPr>
          <p:nvPr userDrawn="1"/>
        </p:nvPicPr>
        <p:blipFill>
          <a:blip r:embed="rId4"/>
          <a:stretch>
            <a:fillRect/>
          </a:stretch>
        </p:blipFill>
        <p:spPr>
          <a:xfrm>
            <a:off x="4753151" y="-923888"/>
            <a:ext cx="2819048" cy="590476"/>
          </a:xfrm>
          <a:prstGeom prst="rect">
            <a:avLst/>
          </a:prstGeom>
        </p:spPr>
      </p:pic>
    </p:spTree>
    <p:extLst>
      <p:ext uri="{BB962C8B-B14F-4D97-AF65-F5344CB8AC3E}">
        <p14:creationId xmlns:p14="http://schemas.microsoft.com/office/powerpoint/2010/main" val="2392327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pic>
        <p:nvPicPr>
          <p:cNvPr id="2" name="Picture 1"/>
          <p:cNvPicPr>
            <a:picLocks noChangeAspect="1"/>
          </p:cNvPicPr>
          <p:nvPr userDrawn="1"/>
        </p:nvPicPr>
        <p:blipFill>
          <a:blip r:embed="rId3"/>
          <a:stretch>
            <a:fillRect/>
          </a:stretch>
        </p:blipFill>
        <p:spPr>
          <a:xfrm>
            <a:off x="4010201" y="-1400138"/>
            <a:ext cx="2819048" cy="590476"/>
          </a:xfrm>
          <a:prstGeom prst="rect">
            <a:avLst/>
          </a:prstGeom>
        </p:spPr>
      </p:pic>
    </p:spTree>
    <p:extLst>
      <p:ext uri="{BB962C8B-B14F-4D97-AF65-F5344CB8AC3E}">
        <p14:creationId xmlns:p14="http://schemas.microsoft.com/office/powerpoint/2010/main" val="3875191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93486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2" name="TextBox 1"/>
          <p:cNvSpPr txBox="1"/>
          <p:nvPr userDrawn="1"/>
        </p:nvSpPr>
        <p:spPr>
          <a:xfrm>
            <a:off x="283308" y="5954047"/>
            <a:ext cx="1862846" cy="615609"/>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1736876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59861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1402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22817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60298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5069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61222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09057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079325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64879489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67100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9.xml"/><Relationship Id="rId13" Type="http://schemas.openxmlformats.org/officeDocument/2006/relationships/slideLayout" Target="../slideLayouts/slideLayout174.xml"/><Relationship Id="rId18" Type="http://schemas.openxmlformats.org/officeDocument/2006/relationships/slideLayout" Target="../slideLayouts/slideLayout179.xml"/><Relationship Id="rId26" Type="http://schemas.openxmlformats.org/officeDocument/2006/relationships/slideLayout" Target="../slideLayouts/slideLayout187.xml"/><Relationship Id="rId3" Type="http://schemas.openxmlformats.org/officeDocument/2006/relationships/slideLayout" Target="../slideLayouts/slideLayout164.xml"/><Relationship Id="rId21" Type="http://schemas.openxmlformats.org/officeDocument/2006/relationships/slideLayout" Target="../slideLayouts/slideLayout182.xml"/><Relationship Id="rId7" Type="http://schemas.openxmlformats.org/officeDocument/2006/relationships/slideLayout" Target="../slideLayouts/slideLayout168.xml"/><Relationship Id="rId12" Type="http://schemas.openxmlformats.org/officeDocument/2006/relationships/slideLayout" Target="../slideLayouts/slideLayout173.xml"/><Relationship Id="rId17" Type="http://schemas.openxmlformats.org/officeDocument/2006/relationships/slideLayout" Target="../slideLayouts/slideLayout178.xml"/><Relationship Id="rId25" Type="http://schemas.openxmlformats.org/officeDocument/2006/relationships/slideLayout" Target="../slideLayouts/slideLayout186.xml"/><Relationship Id="rId2" Type="http://schemas.openxmlformats.org/officeDocument/2006/relationships/slideLayout" Target="../slideLayouts/slideLayout163.xml"/><Relationship Id="rId16" Type="http://schemas.openxmlformats.org/officeDocument/2006/relationships/slideLayout" Target="../slideLayouts/slideLayout177.xml"/><Relationship Id="rId20" Type="http://schemas.openxmlformats.org/officeDocument/2006/relationships/slideLayout" Target="../slideLayouts/slideLayout181.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24" Type="http://schemas.openxmlformats.org/officeDocument/2006/relationships/slideLayout" Target="../slideLayouts/slideLayout185.xml"/><Relationship Id="rId5" Type="http://schemas.openxmlformats.org/officeDocument/2006/relationships/slideLayout" Target="../slideLayouts/slideLayout166.xml"/><Relationship Id="rId15" Type="http://schemas.openxmlformats.org/officeDocument/2006/relationships/slideLayout" Target="../slideLayouts/slideLayout176.xml"/><Relationship Id="rId23" Type="http://schemas.openxmlformats.org/officeDocument/2006/relationships/slideLayout" Target="../slideLayouts/slideLayout184.xml"/><Relationship Id="rId28" Type="http://schemas.openxmlformats.org/officeDocument/2006/relationships/image" Target="../media/image1.png"/><Relationship Id="rId10" Type="http://schemas.openxmlformats.org/officeDocument/2006/relationships/slideLayout" Target="../slideLayouts/slideLayout171.xml"/><Relationship Id="rId19" Type="http://schemas.openxmlformats.org/officeDocument/2006/relationships/slideLayout" Target="../slideLayouts/slideLayout180.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14" Type="http://schemas.openxmlformats.org/officeDocument/2006/relationships/slideLayout" Target="../slideLayouts/slideLayout175.xml"/><Relationship Id="rId22" Type="http://schemas.openxmlformats.org/officeDocument/2006/relationships/slideLayout" Target="../slideLayouts/slideLayout183.xml"/><Relationship Id="rId27"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slideLayout" Target="../slideLayouts/slideLayout200.xml"/><Relationship Id="rId18" Type="http://schemas.openxmlformats.org/officeDocument/2006/relationships/slideLayout" Target="../slideLayouts/slideLayout205.xml"/><Relationship Id="rId26" Type="http://schemas.openxmlformats.org/officeDocument/2006/relationships/slideLayout" Target="../slideLayouts/slideLayout213.xml"/><Relationship Id="rId39" Type="http://schemas.openxmlformats.org/officeDocument/2006/relationships/slideLayout" Target="../slideLayouts/slideLayout226.xml"/><Relationship Id="rId3" Type="http://schemas.openxmlformats.org/officeDocument/2006/relationships/slideLayout" Target="../slideLayouts/slideLayout190.xml"/><Relationship Id="rId21" Type="http://schemas.openxmlformats.org/officeDocument/2006/relationships/slideLayout" Target="../slideLayouts/slideLayout208.xml"/><Relationship Id="rId34" Type="http://schemas.openxmlformats.org/officeDocument/2006/relationships/slideLayout" Target="../slideLayouts/slideLayout221.xml"/><Relationship Id="rId7" Type="http://schemas.openxmlformats.org/officeDocument/2006/relationships/slideLayout" Target="../slideLayouts/slideLayout194.xml"/><Relationship Id="rId12" Type="http://schemas.openxmlformats.org/officeDocument/2006/relationships/slideLayout" Target="../slideLayouts/slideLayout199.xml"/><Relationship Id="rId17" Type="http://schemas.openxmlformats.org/officeDocument/2006/relationships/slideLayout" Target="../slideLayouts/slideLayout204.xml"/><Relationship Id="rId25" Type="http://schemas.openxmlformats.org/officeDocument/2006/relationships/slideLayout" Target="../slideLayouts/slideLayout212.xml"/><Relationship Id="rId33" Type="http://schemas.openxmlformats.org/officeDocument/2006/relationships/slideLayout" Target="../slideLayouts/slideLayout220.xml"/><Relationship Id="rId38" Type="http://schemas.openxmlformats.org/officeDocument/2006/relationships/slideLayout" Target="../slideLayouts/slideLayout225.xml"/><Relationship Id="rId2" Type="http://schemas.openxmlformats.org/officeDocument/2006/relationships/slideLayout" Target="../slideLayouts/slideLayout189.xml"/><Relationship Id="rId16" Type="http://schemas.openxmlformats.org/officeDocument/2006/relationships/slideLayout" Target="../slideLayouts/slideLayout203.xml"/><Relationship Id="rId20" Type="http://schemas.openxmlformats.org/officeDocument/2006/relationships/slideLayout" Target="../slideLayouts/slideLayout207.xml"/><Relationship Id="rId29" Type="http://schemas.openxmlformats.org/officeDocument/2006/relationships/slideLayout" Target="../slideLayouts/slideLayout216.xml"/><Relationship Id="rId41" Type="http://schemas.openxmlformats.org/officeDocument/2006/relationships/image" Target="../media/image22.png"/><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24" Type="http://schemas.openxmlformats.org/officeDocument/2006/relationships/slideLayout" Target="../slideLayouts/slideLayout211.xml"/><Relationship Id="rId32" Type="http://schemas.openxmlformats.org/officeDocument/2006/relationships/slideLayout" Target="../slideLayouts/slideLayout219.xml"/><Relationship Id="rId37" Type="http://schemas.openxmlformats.org/officeDocument/2006/relationships/slideLayout" Target="../slideLayouts/slideLayout224.xml"/><Relationship Id="rId40" Type="http://schemas.openxmlformats.org/officeDocument/2006/relationships/theme" Target="../theme/theme11.xml"/><Relationship Id="rId5" Type="http://schemas.openxmlformats.org/officeDocument/2006/relationships/slideLayout" Target="../slideLayouts/slideLayout192.xml"/><Relationship Id="rId15" Type="http://schemas.openxmlformats.org/officeDocument/2006/relationships/slideLayout" Target="../slideLayouts/slideLayout202.xml"/><Relationship Id="rId23" Type="http://schemas.openxmlformats.org/officeDocument/2006/relationships/slideLayout" Target="../slideLayouts/slideLayout210.xml"/><Relationship Id="rId28" Type="http://schemas.openxmlformats.org/officeDocument/2006/relationships/slideLayout" Target="../slideLayouts/slideLayout215.xml"/><Relationship Id="rId36" Type="http://schemas.openxmlformats.org/officeDocument/2006/relationships/slideLayout" Target="../slideLayouts/slideLayout223.xml"/><Relationship Id="rId10" Type="http://schemas.openxmlformats.org/officeDocument/2006/relationships/slideLayout" Target="../slideLayouts/slideLayout197.xml"/><Relationship Id="rId19" Type="http://schemas.openxmlformats.org/officeDocument/2006/relationships/slideLayout" Target="../slideLayouts/slideLayout206.xml"/><Relationship Id="rId31" Type="http://schemas.openxmlformats.org/officeDocument/2006/relationships/slideLayout" Target="../slideLayouts/slideLayout218.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 Id="rId22" Type="http://schemas.openxmlformats.org/officeDocument/2006/relationships/slideLayout" Target="../slideLayouts/slideLayout209.xml"/><Relationship Id="rId27" Type="http://schemas.openxmlformats.org/officeDocument/2006/relationships/slideLayout" Target="../slideLayouts/slideLayout214.xml"/><Relationship Id="rId30" Type="http://schemas.openxmlformats.org/officeDocument/2006/relationships/slideLayout" Target="../slideLayouts/slideLayout217.xml"/><Relationship Id="rId35" Type="http://schemas.openxmlformats.org/officeDocument/2006/relationships/slideLayout" Target="../slideLayouts/slideLayout222.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34.xml"/><Relationship Id="rId13" Type="http://schemas.openxmlformats.org/officeDocument/2006/relationships/slideLayout" Target="../slideLayouts/slideLayout239.xml"/><Relationship Id="rId3" Type="http://schemas.openxmlformats.org/officeDocument/2006/relationships/slideLayout" Target="../slideLayouts/slideLayout229.xml"/><Relationship Id="rId7" Type="http://schemas.openxmlformats.org/officeDocument/2006/relationships/slideLayout" Target="../slideLayouts/slideLayout233.xml"/><Relationship Id="rId12" Type="http://schemas.openxmlformats.org/officeDocument/2006/relationships/slideLayout" Target="../slideLayouts/slideLayout238.xml"/><Relationship Id="rId2" Type="http://schemas.openxmlformats.org/officeDocument/2006/relationships/slideLayout" Target="../slideLayouts/slideLayout228.xml"/><Relationship Id="rId1" Type="http://schemas.openxmlformats.org/officeDocument/2006/relationships/slideLayout" Target="../slideLayouts/slideLayout227.xml"/><Relationship Id="rId6" Type="http://schemas.openxmlformats.org/officeDocument/2006/relationships/slideLayout" Target="../slideLayouts/slideLayout232.xml"/><Relationship Id="rId11" Type="http://schemas.openxmlformats.org/officeDocument/2006/relationships/slideLayout" Target="../slideLayouts/slideLayout237.xml"/><Relationship Id="rId5" Type="http://schemas.openxmlformats.org/officeDocument/2006/relationships/slideLayout" Target="../slideLayouts/slideLayout231.xml"/><Relationship Id="rId15" Type="http://schemas.openxmlformats.org/officeDocument/2006/relationships/theme" Target="../theme/theme12.xml"/><Relationship Id="rId10" Type="http://schemas.openxmlformats.org/officeDocument/2006/relationships/slideLayout" Target="../slideLayouts/slideLayout236.xml"/><Relationship Id="rId4" Type="http://schemas.openxmlformats.org/officeDocument/2006/relationships/slideLayout" Target="../slideLayouts/slideLayout230.xml"/><Relationship Id="rId9" Type="http://schemas.openxmlformats.org/officeDocument/2006/relationships/slideLayout" Target="../slideLayouts/slideLayout235.xml"/><Relationship Id="rId14" Type="http://schemas.openxmlformats.org/officeDocument/2006/relationships/slideLayout" Target="../slideLayouts/slideLayout24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8.xml"/><Relationship Id="rId13" Type="http://schemas.openxmlformats.org/officeDocument/2006/relationships/slideLayout" Target="../slideLayouts/slideLayout253.xml"/><Relationship Id="rId18" Type="http://schemas.openxmlformats.org/officeDocument/2006/relationships/slideLayout" Target="../slideLayouts/slideLayout258.xml"/><Relationship Id="rId3" Type="http://schemas.openxmlformats.org/officeDocument/2006/relationships/slideLayout" Target="../slideLayouts/slideLayout243.xml"/><Relationship Id="rId21" Type="http://schemas.openxmlformats.org/officeDocument/2006/relationships/slideLayout" Target="../slideLayouts/slideLayout261.xml"/><Relationship Id="rId7" Type="http://schemas.openxmlformats.org/officeDocument/2006/relationships/slideLayout" Target="../slideLayouts/slideLayout247.xml"/><Relationship Id="rId12" Type="http://schemas.openxmlformats.org/officeDocument/2006/relationships/slideLayout" Target="../slideLayouts/slideLayout252.xml"/><Relationship Id="rId17" Type="http://schemas.openxmlformats.org/officeDocument/2006/relationships/slideLayout" Target="../slideLayouts/slideLayout257.xml"/><Relationship Id="rId2" Type="http://schemas.openxmlformats.org/officeDocument/2006/relationships/slideLayout" Target="../slideLayouts/slideLayout242.xml"/><Relationship Id="rId16" Type="http://schemas.openxmlformats.org/officeDocument/2006/relationships/slideLayout" Target="../slideLayouts/slideLayout256.xml"/><Relationship Id="rId20" Type="http://schemas.openxmlformats.org/officeDocument/2006/relationships/slideLayout" Target="../slideLayouts/slideLayout260.xml"/><Relationship Id="rId1" Type="http://schemas.openxmlformats.org/officeDocument/2006/relationships/slideLayout" Target="../slideLayouts/slideLayout241.xml"/><Relationship Id="rId6" Type="http://schemas.openxmlformats.org/officeDocument/2006/relationships/slideLayout" Target="../slideLayouts/slideLayout246.xml"/><Relationship Id="rId11" Type="http://schemas.openxmlformats.org/officeDocument/2006/relationships/slideLayout" Target="../slideLayouts/slideLayout251.xml"/><Relationship Id="rId24" Type="http://schemas.openxmlformats.org/officeDocument/2006/relationships/image" Target="../media/image30.emf"/><Relationship Id="rId5" Type="http://schemas.openxmlformats.org/officeDocument/2006/relationships/slideLayout" Target="../slideLayouts/slideLayout245.xml"/><Relationship Id="rId15" Type="http://schemas.openxmlformats.org/officeDocument/2006/relationships/slideLayout" Target="../slideLayouts/slideLayout255.xml"/><Relationship Id="rId23" Type="http://schemas.openxmlformats.org/officeDocument/2006/relationships/theme" Target="../theme/theme13.xml"/><Relationship Id="rId10" Type="http://schemas.openxmlformats.org/officeDocument/2006/relationships/slideLayout" Target="../slideLayouts/slideLayout250.xml"/><Relationship Id="rId19" Type="http://schemas.openxmlformats.org/officeDocument/2006/relationships/slideLayout" Target="../slideLayouts/slideLayout259.xml"/><Relationship Id="rId4" Type="http://schemas.openxmlformats.org/officeDocument/2006/relationships/slideLayout" Target="../slideLayouts/slideLayout244.xml"/><Relationship Id="rId9" Type="http://schemas.openxmlformats.org/officeDocument/2006/relationships/slideLayout" Target="../slideLayouts/slideLayout249.xml"/><Relationship Id="rId14" Type="http://schemas.openxmlformats.org/officeDocument/2006/relationships/slideLayout" Target="../slideLayouts/slideLayout254.xml"/><Relationship Id="rId22" Type="http://schemas.openxmlformats.org/officeDocument/2006/relationships/slideLayout" Target="../slideLayouts/slideLayout26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theme" Target="../theme/theme2.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theme" Target="../theme/theme3.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6" Type="http://schemas.openxmlformats.org/officeDocument/2006/relationships/theme" Target="../theme/theme4.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29" Type="http://schemas.openxmlformats.org/officeDocument/2006/relationships/slideLayout" Target="../slideLayouts/slideLayout84.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31" Type="http://schemas.openxmlformats.org/officeDocument/2006/relationships/theme" Target="../theme/theme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30" Type="http://schemas.openxmlformats.org/officeDocument/2006/relationships/slideLayout" Target="../slideLayouts/slideLayout8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theme" Target="../theme/theme6.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12.xml"/><Relationship Id="rId7" Type="http://schemas.openxmlformats.org/officeDocument/2006/relationships/image" Target="../media/image15.jpg"/><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theme" Target="../theme/theme7.xml"/><Relationship Id="rId5" Type="http://schemas.openxmlformats.org/officeDocument/2006/relationships/slideLayout" Target="../slideLayouts/slideLayout114.xml"/><Relationship Id="rId4" Type="http://schemas.openxmlformats.org/officeDocument/2006/relationships/slideLayout" Target="../slideLayouts/slideLayout11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3" Type="http://schemas.openxmlformats.org/officeDocument/2006/relationships/slideLayout" Target="../slideLayouts/slideLayout117.xml"/><Relationship Id="rId21" Type="http://schemas.openxmlformats.org/officeDocument/2006/relationships/slideLayout" Target="../slideLayouts/slideLayout135.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slideLayout" Target="../slideLayouts/slideLayout134.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24" Type="http://schemas.openxmlformats.org/officeDocument/2006/relationships/theme" Target="../theme/theme8.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23" Type="http://schemas.openxmlformats.org/officeDocument/2006/relationships/slideLayout" Target="../slideLayouts/slideLayout137.xml"/><Relationship Id="rId10" Type="http://schemas.openxmlformats.org/officeDocument/2006/relationships/slideLayout" Target="../slideLayouts/slideLayout124.xml"/><Relationship Id="rId19" Type="http://schemas.openxmlformats.org/officeDocument/2006/relationships/slideLayout" Target="../slideLayouts/slideLayout133.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 Id="rId22" Type="http://schemas.openxmlformats.org/officeDocument/2006/relationships/slideLayout" Target="../slideLayouts/slideLayout13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26" Type="http://schemas.openxmlformats.org/officeDocument/2006/relationships/image" Target="../media/image1.png"/><Relationship Id="rId3" Type="http://schemas.openxmlformats.org/officeDocument/2006/relationships/slideLayout" Target="../slideLayouts/slideLayout140.xml"/><Relationship Id="rId21" Type="http://schemas.openxmlformats.org/officeDocument/2006/relationships/slideLayout" Target="../slideLayouts/slideLayout158.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5" Type="http://schemas.openxmlformats.org/officeDocument/2006/relationships/theme" Target="../theme/theme9.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slideLayout" Target="../slideLayouts/slideLayout157.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24" Type="http://schemas.openxmlformats.org/officeDocument/2006/relationships/slideLayout" Target="../slideLayouts/slideLayout161.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23" Type="http://schemas.openxmlformats.org/officeDocument/2006/relationships/slideLayout" Target="../slideLayouts/slideLayout160.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 Id="rId22" Type="http://schemas.openxmlformats.org/officeDocument/2006/relationships/slideLayout" Target="../slideLayouts/slideLayout1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44546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842" y="365781"/>
            <a:ext cx="10514316" cy="132459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842" y="1825791"/>
            <a:ext cx="10514316" cy="435045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843" y="6356803"/>
            <a:ext cx="2742188" cy="364224"/>
          </a:xfrm>
          <a:prstGeom prst="rect">
            <a:avLst/>
          </a:prstGeom>
        </p:spPr>
        <p:txBody>
          <a:bodyPr vert="horz" lIns="91440" tIns="45720" rIns="91440" bIns="45720" rtlCol="0" anchor="ctr"/>
          <a:lstStyle>
            <a:lvl1pPr algn="l">
              <a:defRPr sz="1176">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581" y="6356803"/>
            <a:ext cx="4114839" cy="364224"/>
          </a:xfrm>
          <a:prstGeom prst="rect">
            <a:avLst/>
          </a:prstGeom>
        </p:spPr>
        <p:txBody>
          <a:bodyPr vert="horz" lIns="91440" tIns="45720" rIns="91440" bIns="45720" rtlCol="0" anchor="ctr"/>
          <a:lstStyle>
            <a:lvl1pPr algn="ctr">
              <a:defRPr sz="1176">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971" y="6356803"/>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1072245C-EB54-4275-9208-0D699625D4EC}" type="slidenum">
              <a:rPr lang="en-US" smtClean="0"/>
              <a:t>‹#›</a:t>
            </a:fld>
            <a:endParaRPr lang="en-US"/>
          </a:p>
        </p:txBody>
      </p:sp>
      <p:pic>
        <p:nvPicPr>
          <p:cNvPr id="7" name="Picture 6"/>
          <p:cNvPicPr>
            <a:picLocks noChangeAspect="1"/>
          </p:cNvPicPr>
          <p:nvPr userDrawn="1"/>
        </p:nvPicPr>
        <p:blipFill>
          <a:blip r:embed="rId9"/>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145761673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Lst>
  <p:hf hdr="0" ftr="0" dt="0"/>
  <p:txStyles>
    <p:titleStyle>
      <a:lvl1pPr algn="l" defTabSz="896386" rtl="0" eaLnBrk="1" latinLnBrk="0" hangingPunct="1">
        <a:lnSpc>
          <a:spcPct val="90000"/>
        </a:lnSpc>
        <a:spcBef>
          <a:spcPct val="0"/>
        </a:spcBef>
        <a:buNone/>
        <a:defRPr sz="4313" kern="1200">
          <a:solidFill>
            <a:schemeClr val="tx1"/>
          </a:solidFill>
          <a:latin typeface="+mj-lt"/>
          <a:ea typeface="+mj-ea"/>
          <a:cs typeface="+mj-cs"/>
        </a:defRPr>
      </a:lvl1pPr>
    </p:titleStyle>
    <p:bodyStyle>
      <a:lvl1pPr marL="224097" indent="-224097" algn="l" defTabSz="896386" rtl="0" eaLnBrk="1" latinLnBrk="0" hangingPunct="1">
        <a:lnSpc>
          <a:spcPct val="90000"/>
        </a:lnSpc>
        <a:spcBef>
          <a:spcPts val="980"/>
        </a:spcBef>
        <a:buFont typeface="Arial" panose="020B0604020202020204" pitchFamily="34" charset="0"/>
        <a:buChar char="•"/>
        <a:defRPr sz="2745" kern="1200">
          <a:solidFill>
            <a:schemeClr val="tx1"/>
          </a:solidFill>
          <a:latin typeface="+mn-lt"/>
          <a:ea typeface="+mn-ea"/>
          <a:cs typeface="+mn-cs"/>
        </a:defRPr>
      </a:lvl1pPr>
      <a:lvl2pPr marL="672290" indent="-224097" algn="l" defTabSz="896386" rtl="0" eaLnBrk="1" latinLnBrk="0" hangingPunct="1">
        <a:lnSpc>
          <a:spcPct val="90000"/>
        </a:lnSpc>
        <a:spcBef>
          <a:spcPts val="490"/>
        </a:spcBef>
        <a:buFont typeface="Arial" panose="020B0604020202020204" pitchFamily="34" charset="0"/>
        <a:buChar char="•"/>
        <a:defRPr sz="2353" kern="1200">
          <a:solidFill>
            <a:schemeClr val="tx1"/>
          </a:solidFill>
          <a:latin typeface="+mn-lt"/>
          <a:ea typeface="+mn-ea"/>
          <a:cs typeface="+mn-cs"/>
        </a:defRPr>
      </a:lvl2pPr>
      <a:lvl3pPr marL="1120483" indent="-224097" algn="l" defTabSz="896386" rtl="0" eaLnBrk="1" latinLnBrk="0" hangingPunct="1">
        <a:lnSpc>
          <a:spcPct val="90000"/>
        </a:lnSpc>
        <a:spcBef>
          <a:spcPts val="490"/>
        </a:spcBef>
        <a:buFont typeface="Arial" panose="020B0604020202020204" pitchFamily="34" charset="0"/>
        <a:buChar char="•"/>
        <a:defRPr sz="1961" kern="1200">
          <a:solidFill>
            <a:schemeClr val="tx1"/>
          </a:solidFill>
          <a:latin typeface="+mn-lt"/>
          <a:ea typeface="+mn-ea"/>
          <a:cs typeface="+mn-cs"/>
        </a:defRPr>
      </a:lvl3pPr>
      <a:lvl4pPr marL="1568676"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4pPr>
      <a:lvl5pPr marL="2016869"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5pPr>
      <a:lvl6pPr marL="2465062"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6pPr>
      <a:lvl7pPr marL="2913256"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7pPr>
      <a:lvl8pPr marL="3361449"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8pPr>
      <a:lvl9pPr marL="3809642"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9pPr>
    </p:bodyStyle>
    <p:otherStyle>
      <a:defPPr>
        <a:defRPr lang="en-US"/>
      </a:defPPr>
      <a:lvl1pPr marL="0" algn="l" defTabSz="896386" rtl="0" eaLnBrk="1" latinLnBrk="0" hangingPunct="1">
        <a:defRPr sz="1765" kern="1200">
          <a:solidFill>
            <a:schemeClr val="tx1"/>
          </a:solidFill>
          <a:latin typeface="+mn-lt"/>
          <a:ea typeface="+mn-ea"/>
          <a:cs typeface="+mn-cs"/>
        </a:defRPr>
      </a:lvl1pPr>
      <a:lvl2pPr marL="448193" algn="l" defTabSz="896386" rtl="0" eaLnBrk="1" latinLnBrk="0" hangingPunct="1">
        <a:defRPr sz="1765" kern="1200">
          <a:solidFill>
            <a:schemeClr val="tx1"/>
          </a:solidFill>
          <a:latin typeface="+mn-lt"/>
          <a:ea typeface="+mn-ea"/>
          <a:cs typeface="+mn-cs"/>
        </a:defRPr>
      </a:lvl2pPr>
      <a:lvl3pPr marL="896386" algn="l" defTabSz="896386" rtl="0" eaLnBrk="1" latinLnBrk="0" hangingPunct="1">
        <a:defRPr sz="1765" kern="1200">
          <a:solidFill>
            <a:schemeClr val="tx1"/>
          </a:solidFill>
          <a:latin typeface="+mn-lt"/>
          <a:ea typeface="+mn-ea"/>
          <a:cs typeface="+mn-cs"/>
        </a:defRPr>
      </a:lvl3pPr>
      <a:lvl4pPr marL="1344579" algn="l" defTabSz="896386" rtl="0" eaLnBrk="1" latinLnBrk="0" hangingPunct="1">
        <a:defRPr sz="1765" kern="1200">
          <a:solidFill>
            <a:schemeClr val="tx1"/>
          </a:solidFill>
          <a:latin typeface="+mn-lt"/>
          <a:ea typeface="+mn-ea"/>
          <a:cs typeface="+mn-cs"/>
        </a:defRPr>
      </a:lvl4pPr>
      <a:lvl5pPr marL="1792773" algn="l" defTabSz="896386" rtl="0" eaLnBrk="1" latinLnBrk="0" hangingPunct="1">
        <a:defRPr sz="1765" kern="1200">
          <a:solidFill>
            <a:schemeClr val="tx1"/>
          </a:solidFill>
          <a:latin typeface="+mn-lt"/>
          <a:ea typeface="+mn-ea"/>
          <a:cs typeface="+mn-cs"/>
        </a:defRPr>
      </a:lvl5pPr>
      <a:lvl6pPr marL="2240966" algn="l" defTabSz="896386" rtl="0" eaLnBrk="1" latinLnBrk="0" hangingPunct="1">
        <a:defRPr sz="1765" kern="1200">
          <a:solidFill>
            <a:schemeClr val="tx1"/>
          </a:solidFill>
          <a:latin typeface="+mn-lt"/>
          <a:ea typeface="+mn-ea"/>
          <a:cs typeface="+mn-cs"/>
        </a:defRPr>
      </a:lvl6pPr>
      <a:lvl7pPr marL="2689159" algn="l" defTabSz="896386" rtl="0" eaLnBrk="1" latinLnBrk="0" hangingPunct="1">
        <a:defRPr sz="1765" kern="1200">
          <a:solidFill>
            <a:schemeClr val="tx1"/>
          </a:solidFill>
          <a:latin typeface="+mn-lt"/>
          <a:ea typeface="+mn-ea"/>
          <a:cs typeface="+mn-cs"/>
        </a:defRPr>
      </a:lvl7pPr>
      <a:lvl8pPr marL="3137352" algn="l" defTabSz="896386" rtl="0" eaLnBrk="1" latinLnBrk="0" hangingPunct="1">
        <a:defRPr sz="1765" kern="1200">
          <a:solidFill>
            <a:schemeClr val="tx1"/>
          </a:solidFill>
          <a:latin typeface="+mn-lt"/>
          <a:ea typeface="+mn-ea"/>
          <a:cs typeface="+mn-cs"/>
        </a:defRPr>
      </a:lvl8pPr>
      <a:lvl9pPr marL="3585545" algn="l" defTabSz="89638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pos="269">
          <p15:clr>
            <a:srgbClr val="F26B43"/>
          </p15:clr>
        </p15:guide>
        <p15:guide id="3" pos="7661">
          <p15:clr>
            <a:srgbClr val="F26B43"/>
          </p15:clr>
        </p15:guide>
        <p15:guide id="4" pos="7565">
          <p15:clr>
            <a:srgbClr val="F26B43"/>
          </p15:clr>
        </p15:guide>
        <p15:guide id="5" orient="horz" pos="187">
          <p15:clr>
            <a:srgbClr val="F26B43"/>
          </p15:clr>
        </p15:guide>
        <p15:guide id="6" orient="horz" pos="283">
          <p15:clr>
            <a:srgbClr val="F26B43"/>
          </p15:clr>
        </p15:guide>
        <p15:guide id="7" orient="horz" pos="4219">
          <p15:clr>
            <a:srgbClr val="F26B43"/>
          </p15:clr>
        </p15:guide>
        <p15:guide id="8" orient="horz" pos="4123">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44546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813843354"/>
      </p:ext>
    </p:extLst>
  </p:cSld>
  <p:clrMap bg1="dk1" tx1="lt1" bg2="dk2" tx2="lt2" accent1="accent1" accent2="accent2" accent3="accent3" accent4="accent4" accent5="accent5" accent6="accent6" hlink="hlink" folHlink="folHlink"/>
  <p:sldLayoutIdLst>
    <p:sldLayoutId id="2147483940" r:id="rId1"/>
    <p:sldLayoutId id="2147483941" r:id="rId2"/>
    <p:sldLayoutId id="2147483942" r:id="rId3"/>
    <p:sldLayoutId id="2147483943" r:id="rId4"/>
    <p:sldLayoutId id="2147483944" r:id="rId5"/>
    <p:sldLayoutId id="2147483945" r:id="rId6"/>
    <p:sldLayoutId id="2147483946" r:id="rId7"/>
    <p:sldLayoutId id="2147483947" r:id="rId8"/>
    <p:sldLayoutId id="2147483948" r:id="rId9"/>
    <p:sldLayoutId id="2147483949" r:id="rId10"/>
    <p:sldLayoutId id="2147483950" r:id="rId11"/>
    <p:sldLayoutId id="2147483951" r:id="rId12"/>
    <p:sldLayoutId id="2147483952" r:id="rId13"/>
    <p:sldLayoutId id="2147483953" r:id="rId14"/>
    <p:sldLayoutId id="2147483954" r:id="rId15"/>
    <p:sldLayoutId id="2147483955" r:id="rId16"/>
    <p:sldLayoutId id="2147483956" r:id="rId17"/>
    <p:sldLayoutId id="2147483957" r:id="rId18"/>
    <p:sldLayoutId id="2147483958" r:id="rId19"/>
    <p:sldLayoutId id="2147483959" r:id="rId20"/>
    <p:sldLayoutId id="2147483960" r:id="rId21"/>
    <p:sldLayoutId id="2147483961" r:id="rId22"/>
    <p:sldLayoutId id="2147483962" r:id="rId23"/>
    <p:sldLayoutId id="2147483963" r:id="rId24"/>
    <p:sldLayoutId id="2147483964" r:id="rId25"/>
    <p:sldLayoutId id="2147483966" r:id="rId26"/>
  </p:sldLayoutIdLst>
  <p:transition>
    <p:fade/>
  </p:transition>
  <p:hf hdr="0" ftr="0" dt="0"/>
  <p:txStyles>
    <p:title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44546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41"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
        <p:nvSpPr>
          <p:cNvPr id="3" name="Slide Number Placeholder 2"/>
          <p:cNvSpPr>
            <a:spLocks noGrp="1"/>
          </p:cNvSpPr>
          <p:nvPr>
            <p:ph type="sldNum" sz="quarter" idx="4"/>
          </p:nvPr>
        </p:nvSpPr>
        <p:spPr>
          <a:xfrm>
            <a:off x="11026337" y="6028972"/>
            <a:ext cx="896425" cy="536322"/>
          </a:xfrm>
          <a:prstGeom prst="rect">
            <a:avLst/>
          </a:prstGeom>
        </p:spPr>
        <p:txBody>
          <a:bodyPr vert="horz" lIns="182880" tIns="182880" rIns="182880" bIns="182880" rtlCol="0" anchor="t" anchorCtr="0"/>
          <a:lstStyle>
            <a:lvl1pPr algn="r">
              <a:defRPr sz="1176">
                <a:solidFill>
                  <a:schemeClr val="tx1">
                    <a:tint val="75000"/>
                  </a:schemeClr>
                </a:solidFill>
              </a:defRPr>
            </a:lvl1pPr>
          </a:lstStyle>
          <a:p>
            <a:fld id="{6974C60E-8F8C-41D8-9BFF-6DF338C2FC78}" type="slidenum">
              <a:rPr lang="en-US" smtClean="0"/>
              <a:t>‹#›</a:t>
            </a:fld>
            <a:endParaRPr lang="en-US" dirty="0"/>
          </a:p>
        </p:txBody>
      </p:sp>
    </p:spTree>
    <p:extLst>
      <p:ext uri="{BB962C8B-B14F-4D97-AF65-F5344CB8AC3E}">
        <p14:creationId xmlns:p14="http://schemas.microsoft.com/office/powerpoint/2010/main" val="3928766511"/>
      </p:ext>
    </p:extLst>
  </p:cSld>
  <p:clrMap bg1="lt1" tx1="dk1" bg2="lt2" tx2="dk2" accent1="accent1" accent2="accent2" accent3="accent3" accent4="accent4" accent5="accent5" accent6="accent6" hlink="hlink" folHlink="folHlink"/>
  <p:sldLayoutIdLst>
    <p:sldLayoutId id="2147483975" r:id="rId1"/>
    <p:sldLayoutId id="2147483976" r:id="rId2"/>
    <p:sldLayoutId id="2147483977" r:id="rId3"/>
    <p:sldLayoutId id="2147483978" r:id="rId4"/>
    <p:sldLayoutId id="2147483979" r:id="rId5"/>
    <p:sldLayoutId id="2147483980" r:id="rId6"/>
    <p:sldLayoutId id="2147483981" r:id="rId7"/>
    <p:sldLayoutId id="2147483982" r:id="rId8"/>
    <p:sldLayoutId id="2147483983" r:id="rId9"/>
    <p:sldLayoutId id="2147483984" r:id="rId10"/>
    <p:sldLayoutId id="2147483985" r:id="rId11"/>
    <p:sldLayoutId id="2147483986" r:id="rId12"/>
    <p:sldLayoutId id="2147483987" r:id="rId13"/>
    <p:sldLayoutId id="2147483988" r:id="rId14"/>
    <p:sldLayoutId id="2147483989" r:id="rId15"/>
    <p:sldLayoutId id="2147483990" r:id="rId16"/>
    <p:sldLayoutId id="2147483991" r:id="rId17"/>
    <p:sldLayoutId id="2147483992" r:id="rId18"/>
    <p:sldLayoutId id="2147483993" r:id="rId19"/>
    <p:sldLayoutId id="2147483994" r:id="rId20"/>
    <p:sldLayoutId id="2147483995" r:id="rId21"/>
    <p:sldLayoutId id="2147483996" r:id="rId22"/>
    <p:sldLayoutId id="2147483997" r:id="rId23"/>
    <p:sldLayoutId id="2147483998" r:id="rId24"/>
    <p:sldLayoutId id="2147483999" r:id="rId25"/>
    <p:sldLayoutId id="2147484000" r:id="rId26"/>
    <p:sldLayoutId id="2147484001" r:id="rId27"/>
    <p:sldLayoutId id="2147484002" r:id="rId28"/>
    <p:sldLayoutId id="2147484003" r:id="rId29"/>
    <p:sldLayoutId id="2147484004" r:id="rId30"/>
    <p:sldLayoutId id="2147484005" r:id="rId31"/>
    <p:sldLayoutId id="2147484006" r:id="rId32"/>
    <p:sldLayoutId id="2147484007" r:id="rId33"/>
    <p:sldLayoutId id="2147484008" r:id="rId34"/>
    <p:sldLayoutId id="2147484009" r:id="rId35"/>
    <p:sldLayoutId id="2147484010" r:id="rId36"/>
    <p:sldLayoutId id="2147484011" r:id="rId37"/>
    <p:sldLayoutId id="2147484012" r:id="rId38"/>
    <p:sldLayoutId id="2147484013" r:id="rId39"/>
  </p:sldLayoutIdLst>
  <p:transition>
    <p:fade/>
  </p:transition>
  <p:hf hdr="0" ft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72245C-EB54-4275-9208-0D699625D4EC}" type="slidenum">
              <a:rPr lang="en-US" smtClean="0"/>
              <a:t>‹#›</a:t>
            </a:fld>
            <a:endParaRPr lang="en-US"/>
          </a:p>
        </p:txBody>
      </p:sp>
    </p:spTree>
    <p:extLst>
      <p:ext uri="{BB962C8B-B14F-4D97-AF65-F5344CB8AC3E}">
        <p14:creationId xmlns:p14="http://schemas.microsoft.com/office/powerpoint/2010/main" val="631767470"/>
      </p:ext>
    </p:extLst>
  </p:cSld>
  <p:clrMap bg1="lt1" tx1="dk1" bg2="lt2" tx2="dk2" accent1="accent1" accent2="accent2" accent3="accent3" accent4="accent4" accent5="accent5" accent6="accent6" hlink="hlink" folHlink="folHlink"/>
  <p:sldLayoutIdLst>
    <p:sldLayoutId id="2147484015" r:id="rId1"/>
    <p:sldLayoutId id="2147484016" r:id="rId2"/>
    <p:sldLayoutId id="2147484017" r:id="rId3"/>
    <p:sldLayoutId id="2147484018" r:id="rId4"/>
    <p:sldLayoutId id="2147484019" r:id="rId5"/>
    <p:sldLayoutId id="2147484020" r:id="rId6"/>
    <p:sldLayoutId id="2147484021" r:id="rId7"/>
    <p:sldLayoutId id="2147484022" r:id="rId8"/>
    <p:sldLayoutId id="2147484023" r:id="rId9"/>
    <p:sldLayoutId id="2147484024" r:id="rId10"/>
    <p:sldLayoutId id="2147484025" r:id="rId11"/>
    <p:sldLayoutId id="2147484027" r:id="rId12"/>
    <p:sldLayoutId id="2147483773" r:id="rId13"/>
    <p:sldLayoutId id="2147484029"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51134044"/>
      </p:ext>
    </p:extLst>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 id="2147484045" r:id="rId13"/>
    <p:sldLayoutId id="2147484046" r:id="rId14"/>
    <p:sldLayoutId id="2147484047" r:id="rId15"/>
    <p:sldLayoutId id="2147484048" r:id="rId16"/>
    <p:sldLayoutId id="2147484049" r:id="rId17"/>
    <p:sldLayoutId id="2147484050" r:id="rId18"/>
    <p:sldLayoutId id="2147484051" r:id="rId19"/>
    <p:sldLayoutId id="2147484052" r:id="rId20"/>
    <p:sldLayoutId id="2147484053" r:id="rId21"/>
    <p:sldLayoutId id="2147484054" r:id="rId22"/>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44546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2352024035"/>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44546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14728664"/>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Lst>
  <p:hf hdr="0" ftr="0" dt="0"/>
  <p:txStyles>
    <p:titleStyle>
      <a:lvl1pPr algn="l" defTabSz="457200" rtl="0" eaLnBrk="1" latinLnBrk="0" hangingPunct="1">
        <a:lnSpc>
          <a:spcPct val="90000"/>
        </a:lnSpc>
        <a:spcBef>
          <a:spcPct val="0"/>
        </a:spcBef>
        <a:buNone/>
        <a:defRPr sz="4000" b="1" i="0" kern="1200">
          <a:solidFill>
            <a:schemeClr val="tx1"/>
          </a:solidFill>
          <a:latin typeface="Segoe UI" charset="0"/>
          <a:ea typeface="Segoe UI" charset="0"/>
          <a:cs typeface="Segoe UI" charset="0"/>
        </a:defRPr>
      </a:lvl1pPr>
    </p:titleStyle>
    <p:bodyStyle>
      <a:lvl1pPr marL="0" indent="0" algn="l" defTabSz="457200" rtl="0" eaLnBrk="1" latinLnBrk="0" hangingPunct="1">
        <a:lnSpc>
          <a:spcPct val="100000"/>
        </a:lnSpc>
        <a:spcBef>
          <a:spcPts val="500"/>
        </a:spcBef>
        <a:buFont typeface="Arial"/>
        <a:buNone/>
        <a:defRPr sz="2500" b="0" i="0" kern="1200">
          <a:solidFill>
            <a:srgbClr val="32414E"/>
          </a:solidFill>
          <a:latin typeface="Segoe UI" charset="0"/>
          <a:ea typeface="Segoe UI" charset="0"/>
          <a:cs typeface="Segoe UI" charset="0"/>
        </a:defRPr>
      </a:lvl1pPr>
      <a:lvl2pPr marL="346869" indent="-346869" algn="l" defTabSz="457200" rtl="0" eaLnBrk="1" latinLnBrk="0" hangingPunct="1">
        <a:lnSpc>
          <a:spcPct val="100000"/>
        </a:lnSpc>
        <a:spcBef>
          <a:spcPts val="250"/>
        </a:spcBef>
        <a:buFont typeface="Arial"/>
        <a:buChar char="•"/>
        <a:tabLst/>
        <a:defRPr sz="2500" b="0" i="0" kern="1200">
          <a:solidFill>
            <a:srgbClr val="32414E"/>
          </a:solidFill>
          <a:latin typeface="Segoe UI" charset="0"/>
          <a:ea typeface="Segoe UI" charset="0"/>
          <a:cs typeface="Segoe UI" charset="0"/>
        </a:defRPr>
      </a:lvl2pPr>
      <a:lvl3pPr marL="694532" indent="-337344" algn="l" defTabSz="457200" rtl="0" eaLnBrk="1" latinLnBrk="0" hangingPunct="1">
        <a:lnSpc>
          <a:spcPct val="100000"/>
        </a:lnSpc>
        <a:spcBef>
          <a:spcPts val="250"/>
        </a:spcBef>
        <a:buFont typeface=".AppleSystemUIFont" charset="0"/>
        <a:buChar char="–"/>
        <a:tabLst/>
        <a:defRPr sz="2500" b="0" i="0" kern="1200">
          <a:solidFill>
            <a:srgbClr val="32414E"/>
          </a:solidFill>
          <a:latin typeface="Segoe UI" charset="0"/>
          <a:ea typeface="Segoe UI" charset="0"/>
          <a:cs typeface="Segoe UI" charset="0"/>
        </a:defRPr>
      </a:lvl3pPr>
      <a:lvl4pPr marL="1031875" indent="-327819" algn="l" defTabSz="457200" rtl="0" eaLnBrk="1" latinLnBrk="0" hangingPunct="1">
        <a:lnSpc>
          <a:spcPct val="100000"/>
        </a:lnSpc>
        <a:spcBef>
          <a:spcPts val="250"/>
        </a:spcBef>
        <a:buFont typeface="Arial"/>
        <a:buChar char="•"/>
        <a:tabLst/>
        <a:defRPr sz="2500" b="0" i="0" kern="1200">
          <a:solidFill>
            <a:srgbClr val="32414E"/>
          </a:solidFill>
          <a:latin typeface="Segoe UI" charset="0"/>
          <a:ea typeface="Segoe UI" charset="0"/>
          <a:cs typeface="Segoe UI" charset="0"/>
        </a:defRPr>
      </a:lvl4pPr>
      <a:lvl5pPr marL="1349375" indent="-317500" algn="l" defTabSz="457200" rtl="0" eaLnBrk="1" latinLnBrk="0" hangingPunct="1">
        <a:lnSpc>
          <a:spcPct val="100000"/>
        </a:lnSpc>
        <a:spcBef>
          <a:spcPts val="250"/>
        </a:spcBef>
        <a:buFont typeface="Arial"/>
        <a:buChar char="•"/>
        <a:tabLst/>
        <a:defRPr sz="2500" b="0" i="0" kern="1200">
          <a:solidFill>
            <a:srgbClr val="32414E"/>
          </a:solidFill>
          <a:latin typeface="Segoe UI" charset="0"/>
          <a:ea typeface="Segoe UI" charset="0"/>
          <a:cs typeface="Segoe UI" charset="0"/>
        </a:defRPr>
      </a:lvl5pPr>
      <a:lvl6pPr marL="12573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44546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7871" y="291107"/>
            <a:ext cx="11475215" cy="899665"/>
          </a:xfrm>
          <a:prstGeom prst="rect">
            <a:avLst/>
          </a:prstGeom>
        </p:spPr>
        <p:txBody>
          <a:bodyPr vert="horz" wrap="square" lIns="143436" tIns="89648" rIns="143436" bIns="89648"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87944" y="1187648"/>
            <a:ext cx="11475215" cy="2080361"/>
          </a:xfrm>
          <a:prstGeom prst="rect">
            <a:avLst/>
          </a:prstGeom>
        </p:spPr>
        <p:txBody>
          <a:bodyPr vert="horz" wrap="square" lIns="143436" tIns="89648" rIns="143436" bIns="89648"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4441799"/>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Lst>
  <p:hf hdr="0" ftr="0" dt="0"/>
  <p:txStyles>
    <p:titleStyle>
      <a:lvl1pPr algn="l" defTabSz="914425" rtl="0" eaLnBrk="1" latinLnBrk="0" hangingPunct="1">
        <a:lnSpc>
          <a:spcPct val="90000"/>
        </a:lnSpc>
        <a:spcBef>
          <a:spcPct val="0"/>
        </a:spcBef>
        <a:buNone/>
        <a:defRPr lang="en-US" sz="470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66" marR="0" indent="-336166" algn="l" defTabSz="914425" rtl="0" eaLnBrk="1" fontAlgn="auto" latinLnBrk="0" hangingPunct="1">
        <a:lnSpc>
          <a:spcPct val="90000"/>
        </a:lnSpc>
        <a:spcBef>
          <a:spcPct val="20000"/>
        </a:spcBef>
        <a:spcAft>
          <a:spcPts val="0"/>
        </a:spcAft>
        <a:buClrTx/>
        <a:buSzPct val="90000"/>
        <a:buFont typeface="Arial" pitchFamily="34" charset="0"/>
        <a:buChar char="•"/>
        <a:tabLst/>
        <a:defRPr sz="3500" kern="1200" spc="0" baseline="0">
          <a:gradFill>
            <a:gsLst>
              <a:gs pos="1250">
                <a:schemeClr val="tx1"/>
              </a:gs>
              <a:gs pos="100000">
                <a:schemeClr val="tx1"/>
              </a:gs>
            </a:gsLst>
            <a:lin ang="5400000" scaled="0"/>
          </a:gradFill>
          <a:latin typeface="+mj-lt"/>
          <a:ea typeface="+mn-ea"/>
          <a:cs typeface="+mn-cs"/>
        </a:defRPr>
      </a:lvl1pPr>
      <a:lvl2pPr marL="572729" marR="0" indent="-236562" algn="l" defTabSz="91442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88" marR="0" indent="-224111" algn="l" defTabSz="91442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99" marR="0" indent="-224111" algn="l" defTabSz="91442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611" marR="0" indent="-224111" algn="l" defTabSz="91442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670" indent="-228607" algn="l" defTabSz="9144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84" indent="-228607" algn="l" defTabSz="9144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97" indent="-228607" algn="l" defTabSz="9144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313" indent="-228607" algn="l" defTabSz="9144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25" rtl="0" eaLnBrk="1" latinLnBrk="0" hangingPunct="1">
        <a:defRPr sz="1800" kern="1200">
          <a:solidFill>
            <a:schemeClr val="tx1"/>
          </a:solidFill>
          <a:latin typeface="+mn-lt"/>
          <a:ea typeface="+mn-ea"/>
          <a:cs typeface="+mn-cs"/>
        </a:defRPr>
      </a:lvl1pPr>
      <a:lvl2pPr marL="457212" algn="l" defTabSz="914425" rtl="0" eaLnBrk="1" latinLnBrk="0" hangingPunct="1">
        <a:defRPr sz="1800" kern="1200">
          <a:solidFill>
            <a:schemeClr val="tx1"/>
          </a:solidFill>
          <a:latin typeface="+mn-lt"/>
          <a:ea typeface="+mn-ea"/>
          <a:cs typeface="+mn-cs"/>
        </a:defRPr>
      </a:lvl2pPr>
      <a:lvl3pPr marL="914425" algn="l" defTabSz="914425" rtl="0" eaLnBrk="1" latinLnBrk="0" hangingPunct="1">
        <a:defRPr sz="1800" kern="1200">
          <a:solidFill>
            <a:schemeClr val="tx1"/>
          </a:solidFill>
          <a:latin typeface="+mn-lt"/>
          <a:ea typeface="+mn-ea"/>
          <a:cs typeface="+mn-cs"/>
        </a:defRPr>
      </a:lvl3pPr>
      <a:lvl4pPr marL="1371638" algn="l" defTabSz="914425" rtl="0" eaLnBrk="1" latinLnBrk="0" hangingPunct="1">
        <a:defRPr sz="1800" kern="1200">
          <a:solidFill>
            <a:schemeClr val="tx1"/>
          </a:solidFill>
          <a:latin typeface="+mn-lt"/>
          <a:ea typeface="+mn-ea"/>
          <a:cs typeface="+mn-cs"/>
        </a:defRPr>
      </a:lvl4pPr>
      <a:lvl5pPr marL="1828852" algn="l" defTabSz="914425" rtl="0" eaLnBrk="1" latinLnBrk="0" hangingPunct="1">
        <a:defRPr sz="1800" kern="1200">
          <a:solidFill>
            <a:schemeClr val="tx1"/>
          </a:solidFill>
          <a:latin typeface="+mn-lt"/>
          <a:ea typeface="+mn-ea"/>
          <a:cs typeface="+mn-cs"/>
        </a:defRPr>
      </a:lvl5pPr>
      <a:lvl6pPr marL="2286065" algn="l" defTabSz="914425" rtl="0" eaLnBrk="1" latinLnBrk="0" hangingPunct="1">
        <a:defRPr sz="1800" kern="1200">
          <a:solidFill>
            <a:schemeClr val="tx1"/>
          </a:solidFill>
          <a:latin typeface="+mn-lt"/>
          <a:ea typeface="+mn-ea"/>
          <a:cs typeface="+mn-cs"/>
        </a:defRPr>
      </a:lvl6pPr>
      <a:lvl7pPr marL="2743278" algn="l" defTabSz="914425" rtl="0" eaLnBrk="1" latinLnBrk="0" hangingPunct="1">
        <a:defRPr sz="1800" kern="1200">
          <a:solidFill>
            <a:schemeClr val="tx1"/>
          </a:solidFill>
          <a:latin typeface="+mn-lt"/>
          <a:ea typeface="+mn-ea"/>
          <a:cs typeface="+mn-cs"/>
        </a:defRPr>
      </a:lvl7pPr>
      <a:lvl8pPr marL="3200489" algn="l" defTabSz="914425" rtl="0" eaLnBrk="1" latinLnBrk="0" hangingPunct="1">
        <a:defRPr sz="1800" kern="1200">
          <a:solidFill>
            <a:schemeClr val="tx1"/>
          </a:solidFill>
          <a:latin typeface="+mn-lt"/>
          <a:ea typeface="+mn-ea"/>
          <a:cs typeface="+mn-cs"/>
        </a:defRPr>
      </a:lvl8pPr>
      <a:lvl9pPr marL="3657702" algn="l" defTabSz="91442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pos="3916">
          <p15:clr>
            <a:srgbClr val="F26B43"/>
          </p15:clr>
        </p15:guide>
        <p15:guide id="3" pos="173">
          <p15:clr>
            <a:srgbClr val="F26B43"/>
          </p15:clr>
        </p15:guide>
        <p15:guide id="4" pos="749">
          <p15:clr>
            <a:srgbClr val="F26B43"/>
          </p15:clr>
        </p15:guide>
        <p15:guide id="5" pos="1325">
          <p15:clr>
            <a:srgbClr val="F26B43"/>
          </p15:clr>
        </p15:guide>
        <p15:guide id="6" pos="1901">
          <p15:clr>
            <a:srgbClr val="F26B43"/>
          </p15:clr>
        </p15:guide>
        <p15:guide id="7" pos="2477">
          <p15:clr>
            <a:srgbClr val="F26B43"/>
          </p15:clr>
        </p15:guide>
        <p15:guide id="8" pos="3053">
          <p15:clr>
            <a:srgbClr val="F26B43"/>
          </p15:clr>
        </p15:guide>
        <p15:guide id="9" pos="3629">
          <p15:clr>
            <a:srgbClr val="F26B43"/>
          </p15:clr>
        </p15:guide>
        <p15:guide id="10" pos="4205">
          <p15:clr>
            <a:srgbClr val="F26B43"/>
          </p15:clr>
        </p15:guide>
        <p15:guide id="11" pos="4781">
          <p15:clr>
            <a:srgbClr val="F26B43"/>
          </p15:clr>
        </p15:guide>
        <p15:guide id="12" pos="5357">
          <p15:clr>
            <a:srgbClr val="F26B43"/>
          </p15:clr>
        </p15:guide>
        <p15:guide id="13" pos="5933">
          <p15:clr>
            <a:srgbClr val="F26B43"/>
          </p15:clr>
        </p15:guide>
        <p15:guide id="14" pos="6509">
          <p15:clr>
            <a:srgbClr val="F26B43"/>
          </p15:clr>
        </p15:guide>
        <p15:guide id="15" pos="7085">
          <p15:clr>
            <a:srgbClr val="F26B43"/>
          </p15:clr>
        </p15:guide>
        <p15:guide id="16" pos="7661">
          <p15:clr>
            <a:srgbClr val="F26B43"/>
          </p15:clr>
        </p15:guide>
        <p15:guide id="17" orient="horz" pos="4219">
          <p15:clr>
            <a:srgbClr val="F26B43"/>
          </p15:clr>
        </p15:guide>
        <p15:guide id="18" orient="horz" pos="3643">
          <p15:clr>
            <a:srgbClr val="F26B43"/>
          </p15:clr>
        </p15:guide>
        <p15:guide id="19" orient="horz" pos="3067">
          <p15:clr>
            <a:srgbClr val="F26B43"/>
          </p15:clr>
        </p15:guide>
        <p15:guide id="20" orient="horz" pos="2491">
          <p15:clr>
            <a:srgbClr val="F26B43"/>
          </p15:clr>
        </p15:guide>
        <p15:guide id="21" orient="horz" pos="1915">
          <p15:clr>
            <a:srgbClr val="F26B43"/>
          </p15:clr>
        </p15:guide>
        <p15:guide id="22" orient="horz" pos="1339">
          <p15:clr>
            <a:srgbClr val="F26B43"/>
          </p15:clr>
        </p15:guide>
        <p15:guide id="23" orient="horz" pos="763">
          <p15:clr>
            <a:srgbClr val="F26B43"/>
          </p15:clr>
        </p15:guide>
        <p15:guide id="24" orient="horz" pos="187">
          <p15:clr>
            <a:srgbClr val="F26B43"/>
          </p15:clr>
        </p15:guide>
        <p15:guide id="25" pos="285">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44546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66814945"/>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 id="2147483815" r:id="rId25"/>
    <p:sldLayoutId id="2147483816" r:id="rId26"/>
    <p:sldLayoutId id="2147483817" r:id="rId27"/>
    <p:sldLayoutId id="2147483818" r:id="rId28"/>
    <p:sldLayoutId id="2147483819" r:id="rId29"/>
    <p:sldLayoutId id="2147483820" r:id="rId30"/>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44546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807662875"/>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 id="2147483843" r:id="rId20"/>
    <p:sldLayoutId id="2147483844" r:id="rId21"/>
    <p:sldLayoutId id="2147483845" r:id="rId22"/>
    <p:sldLayoutId id="2147483846" r:id="rId23"/>
    <p:sldLayoutId id="2147483847" r:id="rId24"/>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44546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7"/>
          <a:stretch>
            <a:fillRect/>
          </a:stretch>
        </p:blipFill>
        <p:spPr>
          <a:xfrm>
            <a:off x="9682157" y="6073664"/>
            <a:ext cx="2509843" cy="784337"/>
          </a:xfrm>
          <a:prstGeom prst="rect">
            <a:avLst/>
          </a:prstGeom>
        </p:spPr>
      </p:pic>
      <p:sp>
        <p:nvSpPr>
          <p:cNvPr id="6" name="Title 1"/>
          <p:cNvSpPr txBox="1">
            <a:spLocks/>
          </p:cNvSpPr>
          <p:nvPr userDrawn="1"/>
        </p:nvSpPr>
        <p:spPr>
          <a:xfrm>
            <a:off x="193783" y="6193369"/>
            <a:ext cx="5678082" cy="446724"/>
          </a:xfrm>
          <a:prstGeom prst="rect">
            <a:avLst/>
          </a:prstGeom>
          <a:noFill/>
        </p:spPr>
        <p:txBody>
          <a:bodyPr lIns="143446" tIns="89654" rIns="143446" bIns="89654" anchor="t" anchorCtr="0"/>
          <a:lstStyle>
            <a:lvl1pPr algn="l" defTabSz="932742" rtl="0" eaLnBrk="1" latinLnBrk="0" hangingPunct="1">
              <a:lnSpc>
                <a:spcPct val="90000"/>
              </a:lnSpc>
              <a:spcBef>
                <a:spcPct val="0"/>
              </a:spcBef>
              <a:buNone/>
              <a:defRPr lang="en-US" sz="7200" b="1" kern="1200" cap="none" spc="-100" baseline="0">
                <a:ln w="3175">
                  <a:noFill/>
                </a:ln>
                <a:gradFill>
                  <a:gsLst>
                    <a:gs pos="3333">
                      <a:schemeClr val="tx2"/>
                    </a:gs>
                    <a:gs pos="39000">
                      <a:schemeClr val="tx2"/>
                    </a:gs>
                  </a:gsLst>
                  <a:lin ang="5400000" scaled="0"/>
                </a:gradFill>
                <a:effectLst/>
                <a:latin typeface="+mj-lt"/>
                <a:ea typeface="+mn-ea"/>
                <a:cs typeface="Segoe UI" pitchFamily="34" charset="0"/>
              </a:defRPr>
            </a:lvl1pPr>
          </a:lstStyle>
          <a:p>
            <a:pPr marL="0" marR="0" lvl="0" indent="0" algn="l" defTabSz="914554" rtl="0" eaLnBrk="1" fontAlgn="auto" latinLnBrk="0" hangingPunct="1">
              <a:lnSpc>
                <a:spcPct val="90000"/>
              </a:lnSpc>
              <a:spcBef>
                <a:spcPct val="0"/>
              </a:spcBef>
              <a:spcAft>
                <a:spcPts val="0"/>
              </a:spcAft>
              <a:buClrTx/>
              <a:buSzTx/>
              <a:buFontTx/>
              <a:buNone/>
              <a:tabLst/>
              <a:defRPr/>
            </a:pPr>
            <a:r>
              <a:rPr kumimoji="0" lang="en-US" sz="2353" b="1" i="0" u="none" strike="noStrike" kern="1200" cap="none" spc="-98" normalizeH="0" baseline="0" noProof="0" dirty="0">
                <a:ln w="3175">
                  <a:noFill/>
                </a:ln>
                <a:gradFill>
                  <a:gsLst>
                    <a:gs pos="3333">
                      <a:srgbClr val="00AFF0"/>
                    </a:gs>
                    <a:gs pos="39000">
                      <a:srgbClr val="00AFF0"/>
                    </a:gs>
                  </a:gsLst>
                  <a:lin ang="5400000" scaled="0"/>
                </a:gradFill>
                <a:effectLst/>
                <a:uLnTx/>
                <a:uFillTx/>
                <a:latin typeface="Segoe UI Light"/>
                <a:ea typeface="+mn-ea"/>
                <a:cs typeface="Segoe UI" pitchFamily="34" charset="0"/>
              </a:rPr>
              <a:t>Skype Bot Palo Alto Hackathon</a:t>
            </a:r>
          </a:p>
        </p:txBody>
      </p:sp>
    </p:spTree>
    <p:extLst>
      <p:ext uri="{BB962C8B-B14F-4D97-AF65-F5344CB8AC3E}">
        <p14:creationId xmlns:p14="http://schemas.microsoft.com/office/powerpoint/2010/main" val="2549704954"/>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Lst>
  <p:transition>
    <p:fade/>
  </p:transition>
  <p:hf hdr="0" ftr="0" dt="0"/>
  <p:txStyles>
    <p:titleStyle>
      <a:lvl1pPr algn="l" defTabSz="914554"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213" marR="0" indent="-336213" algn="l" defTabSz="914554" rtl="0" eaLnBrk="1" fontAlgn="auto" latinLnBrk="0" hangingPunct="1">
        <a:lnSpc>
          <a:spcPct val="90000"/>
        </a:lnSpc>
        <a:spcBef>
          <a:spcPct val="20000"/>
        </a:spcBef>
        <a:spcAft>
          <a:spcPts val="0"/>
        </a:spcAft>
        <a:buClrTx/>
        <a:buSzPct val="90000"/>
        <a:buFont typeface="Arial" pitchFamily="34" charset="0"/>
        <a:buChar char="•"/>
        <a:tabLst/>
        <a:defRPr sz="3530" kern="1200" spc="0" baseline="0">
          <a:gradFill>
            <a:gsLst>
              <a:gs pos="1250">
                <a:schemeClr val="tx1"/>
              </a:gs>
              <a:gs pos="100000">
                <a:schemeClr val="tx1"/>
              </a:gs>
            </a:gsLst>
            <a:lin ang="5400000" scaled="0"/>
          </a:gradFill>
          <a:latin typeface="+mj-lt"/>
          <a:ea typeface="+mn-ea"/>
          <a:cs typeface="+mn-cs"/>
        </a:defRPr>
      </a:lvl1pPr>
      <a:lvl2pPr marL="572808" marR="0" indent="-236595" algn="l" defTabSz="914554"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498" marR="0" indent="-224142" algn="l" defTabSz="914554"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640" marR="0" indent="-224142" algn="l" defTabSz="91455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783" marR="0" indent="-224142" algn="l" defTabSz="91455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5022" indent="-228639" algn="l" defTabSz="91455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2299" indent="-228639" algn="l" defTabSz="91455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576" indent="-228639" algn="l" defTabSz="91455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854" indent="-228639" algn="l" defTabSz="91455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554" rtl="0" eaLnBrk="1" latinLnBrk="0" hangingPunct="1">
        <a:defRPr sz="1765" kern="1200">
          <a:solidFill>
            <a:schemeClr val="tx1"/>
          </a:solidFill>
          <a:latin typeface="+mn-lt"/>
          <a:ea typeface="+mn-ea"/>
          <a:cs typeface="+mn-cs"/>
        </a:defRPr>
      </a:lvl1pPr>
      <a:lvl2pPr marL="457277" algn="l" defTabSz="914554" rtl="0" eaLnBrk="1" latinLnBrk="0" hangingPunct="1">
        <a:defRPr sz="1765" kern="1200">
          <a:solidFill>
            <a:schemeClr val="tx1"/>
          </a:solidFill>
          <a:latin typeface="+mn-lt"/>
          <a:ea typeface="+mn-ea"/>
          <a:cs typeface="+mn-cs"/>
        </a:defRPr>
      </a:lvl2pPr>
      <a:lvl3pPr marL="914554" algn="l" defTabSz="914554" rtl="0" eaLnBrk="1" latinLnBrk="0" hangingPunct="1">
        <a:defRPr sz="1765" kern="1200">
          <a:solidFill>
            <a:schemeClr val="tx1"/>
          </a:solidFill>
          <a:latin typeface="+mn-lt"/>
          <a:ea typeface="+mn-ea"/>
          <a:cs typeface="+mn-cs"/>
        </a:defRPr>
      </a:lvl3pPr>
      <a:lvl4pPr marL="1371830" algn="l" defTabSz="914554" rtl="0" eaLnBrk="1" latinLnBrk="0" hangingPunct="1">
        <a:defRPr sz="1765" kern="1200">
          <a:solidFill>
            <a:schemeClr val="tx1"/>
          </a:solidFill>
          <a:latin typeface="+mn-lt"/>
          <a:ea typeface="+mn-ea"/>
          <a:cs typeface="+mn-cs"/>
        </a:defRPr>
      </a:lvl4pPr>
      <a:lvl5pPr marL="1829107" algn="l" defTabSz="914554" rtl="0" eaLnBrk="1" latinLnBrk="0" hangingPunct="1">
        <a:defRPr sz="1765" kern="1200">
          <a:solidFill>
            <a:schemeClr val="tx1"/>
          </a:solidFill>
          <a:latin typeface="+mn-lt"/>
          <a:ea typeface="+mn-ea"/>
          <a:cs typeface="+mn-cs"/>
        </a:defRPr>
      </a:lvl5pPr>
      <a:lvl6pPr marL="2286385" algn="l" defTabSz="914554" rtl="0" eaLnBrk="1" latinLnBrk="0" hangingPunct="1">
        <a:defRPr sz="1765" kern="1200">
          <a:solidFill>
            <a:schemeClr val="tx1"/>
          </a:solidFill>
          <a:latin typeface="+mn-lt"/>
          <a:ea typeface="+mn-ea"/>
          <a:cs typeface="+mn-cs"/>
        </a:defRPr>
      </a:lvl6pPr>
      <a:lvl7pPr marL="2743661" algn="l" defTabSz="914554" rtl="0" eaLnBrk="1" latinLnBrk="0" hangingPunct="1">
        <a:defRPr sz="1765" kern="1200">
          <a:solidFill>
            <a:schemeClr val="tx1"/>
          </a:solidFill>
          <a:latin typeface="+mn-lt"/>
          <a:ea typeface="+mn-ea"/>
          <a:cs typeface="+mn-cs"/>
        </a:defRPr>
      </a:lvl7pPr>
      <a:lvl8pPr marL="3200937" algn="l" defTabSz="914554" rtl="0" eaLnBrk="1" latinLnBrk="0" hangingPunct="1">
        <a:defRPr sz="1765" kern="1200">
          <a:solidFill>
            <a:schemeClr val="tx1"/>
          </a:solidFill>
          <a:latin typeface="+mn-lt"/>
          <a:ea typeface="+mn-ea"/>
          <a:cs typeface="+mn-cs"/>
        </a:defRPr>
      </a:lvl8pPr>
      <a:lvl9pPr marL="3658215" algn="l" defTabSz="914554" rtl="0" eaLnBrk="1" latinLnBrk="0" hangingPunct="1">
        <a:defRPr sz="1765"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44546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7" y="-216"/>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543"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543"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543"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543"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3543"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543"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3543"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3543"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3543"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543"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543"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880320013"/>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 id="2147483907" r:id="rId17"/>
    <p:sldLayoutId id="2147483908" r:id="rId18"/>
    <p:sldLayoutId id="2147483909" r:id="rId19"/>
    <p:sldLayoutId id="2147483910" r:id="rId20"/>
    <p:sldLayoutId id="2147483911" r:id="rId21"/>
    <p:sldLayoutId id="2147483912" r:id="rId22"/>
    <p:sldLayoutId id="2147483913" r:id="rId23"/>
  </p:sldLayoutIdLst>
  <p:transition>
    <p:fade/>
  </p:transition>
  <p:hf hdr="0" ftr="0" dt="0"/>
  <p:txStyles>
    <p:titleStyle>
      <a:lvl1pPr algn="l" defTabSz="913807"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39" marR="0" indent="-335939" algn="l" defTabSz="913807"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341" marR="0" indent="-236402" algn="l" defTabSz="913807" rtl="0" eaLnBrk="1" fontAlgn="auto" latinLnBrk="0" hangingPunct="1">
        <a:lnSpc>
          <a:spcPct val="90000"/>
        </a:lnSpc>
        <a:spcBef>
          <a:spcPct val="20000"/>
        </a:spcBef>
        <a:spcAft>
          <a:spcPts val="0"/>
        </a:spcAft>
        <a:buClrTx/>
        <a:buSzPct val="90000"/>
        <a:buFont typeface="Arial" pitchFamily="34" charset="0"/>
        <a:buChar char="•"/>
        <a:tabLst/>
        <a:defRPr sz="2351" kern="1200" spc="0" baseline="0">
          <a:gradFill>
            <a:gsLst>
              <a:gs pos="1250">
                <a:schemeClr val="tx1"/>
              </a:gs>
              <a:gs pos="100000">
                <a:schemeClr val="tx1"/>
              </a:gs>
            </a:gsLst>
            <a:lin ang="5400000" scaled="0"/>
          </a:gradFill>
          <a:latin typeface="+mn-lt"/>
          <a:ea typeface="+mn-ea"/>
          <a:cs typeface="+mn-cs"/>
        </a:defRPr>
      </a:lvl2pPr>
      <a:lvl3pPr marL="783858" marR="0" indent="-223959" algn="l" defTabSz="913807" rtl="0" eaLnBrk="1" fontAlgn="auto" latinLnBrk="0" hangingPunct="1">
        <a:lnSpc>
          <a:spcPct val="90000"/>
        </a:lnSpc>
        <a:spcBef>
          <a:spcPct val="20000"/>
        </a:spcBef>
        <a:spcAft>
          <a:spcPts val="0"/>
        </a:spcAft>
        <a:buClrTx/>
        <a:buSzPct val="90000"/>
        <a:buFont typeface="Arial" pitchFamily="34" charset="0"/>
        <a:buChar char="•"/>
        <a:tabLst/>
        <a:defRPr sz="1959" kern="1200" spc="0" baseline="0">
          <a:gradFill>
            <a:gsLst>
              <a:gs pos="1250">
                <a:schemeClr val="tx1"/>
              </a:gs>
              <a:gs pos="100000">
                <a:schemeClr val="tx1"/>
              </a:gs>
            </a:gsLst>
            <a:lin ang="5400000" scaled="0"/>
          </a:gradFill>
          <a:latin typeface="+mn-lt"/>
          <a:ea typeface="+mn-ea"/>
          <a:cs typeface="+mn-cs"/>
        </a:defRPr>
      </a:lvl3pPr>
      <a:lvl4pPr marL="1007817" marR="0" indent="-223959" algn="l" defTabSz="913807"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4pPr>
      <a:lvl5pPr marL="1231777" marR="0" indent="-223959" algn="l" defTabSz="913807"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5pPr>
      <a:lvl6pPr marL="2512970"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874"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778"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683"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807" rtl="0" eaLnBrk="1" latinLnBrk="0" hangingPunct="1">
        <a:defRPr sz="1763" kern="1200">
          <a:solidFill>
            <a:schemeClr val="tx1"/>
          </a:solidFill>
          <a:latin typeface="+mn-lt"/>
          <a:ea typeface="+mn-ea"/>
          <a:cs typeface="+mn-cs"/>
        </a:defRPr>
      </a:lvl1pPr>
      <a:lvl2pPr marL="456904" algn="l" defTabSz="913807" rtl="0" eaLnBrk="1" latinLnBrk="0" hangingPunct="1">
        <a:defRPr sz="1763" kern="1200">
          <a:solidFill>
            <a:schemeClr val="tx1"/>
          </a:solidFill>
          <a:latin typeface="+mn-lt"/>
          <a:ea typeface="+mn-ea"/>
          <a:cs typeface="+mn-cs"/>
        </a:defRPr>
      </a:lvl2pPr>
      <a:lvl3pPr marL="913807" algn="l" defTabSz="913807" rtl="0" eaLnBrk="1" latinLnBrk="0" hangingPunct="1">
        <a:defRPr sz="1763" kern="1200">
          <a:solidFill>
            <a:schemeClr val="tx1"/>
          </a:solidFill>
          <a:latin typeface="+mn-lt"/>
          <a:ea typeface="+mn-ea"/>
          <a:cs typeface="+mn-cs"/>
        </a:defRPr>
      </a:lvl3pPr>
      <a:lvl4pPr marL="1370711" algn="l" defTabSz="913807" rtl="0" eaLnBrk="1" latinLnBrk="0" hangingPunct="1">
        <a:defRPr sz="1763" kern="1200">
          <a:solidFill>
            <a:schemeClr val="tx1"/>
          </a:solidFill>
          <a:latin typeface="+mn-lt"/>
          <a:ea typeface="+mn-ea"/>
          <a:cs typeface="+mn-cs"/>
        </a:defRPr>
      </a:lvl4pPr>
      <a:lvl5pPr marL="1827615" algn="l" defTabSz="913807" rtl="0" eaLnBrk="1" latinLnBrk="0" hangingPunct="1">
        <a:defRPr sz="1763" kern="1200">
          <a:solidFill>
            <a:schemeClr val="tx1"/>
          </a:solidFill>
          <a:latin typeface="+mn-lt"/>
          <a:ea typeface="+mn-ea"/>
          <a:cs typeface="+mn-cs"/>
        </a:defRPr>
      </a:lvl5pPr>
      <a:lvl6pPr marL="2284519" algn="l" defTabSz="913807" rtl="0" eaLnBrk="1" latinLnBrk="0" hangingPunct="1">
        <a:defRPr sz="1763" kern="1200">
          <a:solidFill>
            <a:schemeClr val="tx1"/>
          </a:solidFill>
          <a:latin typeface="+mn-lt"/>
          <a:ea typeface="+mn-ea"/>
          <a:cs typeface="+mn-cs"/>
        </a:defRPr>
      </a:lvl6pPr>
      <a:lvl7pPr marL="2741422" algn="l" defTabSz="913807" rtl="0" eaLnBrk="1" latinLnBrk="0" hangingPunct="1">
        <a:defRPr sz="1763" kern="1200">
          <a:solidFill>
            <a:schemeClr val="tx1"/>
          </a:solidFill>
          <a:latin typeface="+mn-lt"/>
          <a:ea typeface="+mn-ea"/>
          <a:cs typeface="+mn-cs"/>
        </a:defRPr>
      </a:lvl7pPr>
      <a:lvl8pPr marL="3198326" algn="l" defTabSz="913807" rtl="0" eaLnBrk="1" latinLnBrk="0" hangingPunct="1">
        <a:defRPr sz="1763" kern="1200">
          <a:solidFill>
            <a:schemeClr val="tx1"/>
          </a:solidFill>
          <a:latin typeface="+mn-lt"/>
          <a:ea typeface="+mn-ea"/>
          <a:cs typeface="+mn-cs"/>
        </a:defRPr>
      </a:lvl8pPr>
      <a:lvl9pPr marL="3655230" algn="l" defTabSz="913807"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44546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40067522"/>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 id="2147483927" r:id="rId13"/>
    <p:sldLayoutId id="2147483928" r:id="rId14"/>
    <p:sldLayoutId id="2147483929" r:id="rId15"/>
    <p:sldLayoutId id="2147483930" r:id="rId16"/>
    <p:sldLayoutId id="2147483931" r:id="rId17"/>
    <p:sldLayoutId id="2147483932" r:id="rId18"/>
    <p:sldLayoutId id="2147483933" r:id="rId19"/>
    <p:sldLayoutId id="2147483934" r:id="rId20"/>
    <p:sldLayoutId id="2147483935" r:id="rId21"/>
    <p:sldLayoutId id="2147483936" r:id="rId22"/>
    <p:sldLayoutId id="2147483937" r:id="rId23"/>
    <p:sldLayoutId id="2147483938" r:id="rId24"/>
  </p:sldLayoutIdLst>
  <p:transition>
    <p:fade/>
  </p:transition>
  <p:hf hdr="0" ftr="0" dt="0"/>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2.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28.xml"/><Relationship Id="rId4" Type="http://schemas.openxmlformats.org/officeDocument/2006/relationships/image" Target="../media/image4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2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28.xml"/></Relationships>
</file>

<file path=ppt/slides/_rels/slide10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5.xml"/><Relationship Id="rId1" Type="http://schemas.openxmlformats.org/officeDocument/2006/relationships/slideLayout" Target="../slideLayouts/slideLayout228.xml"/></Relationships>
</file>

<file path=ppt/slides/_rels/slide10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6.xml"/><Relationship Id="rId1" Type="http://schemas.openxmlformats.org/officeDocument/2006/relationships/slideLayout" Target="../slideLayouts/slideLayout233.xml"/></Relationships>
</file>

<file path=ppt/slides/_rels/slide104.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jpeg"/><Relationship Id="rId2" Type="http://schemas.openxmlformats.org/officeDocument/2006/relationships/notesSlide" Target="../notesSlides/notesSlide47.xml"/><Relationship Id="rId1" Type="http://schemas.openxmlformats.org/officeDocument/2006/relationships/slideLayout" Target="../slideLayouts/slideLayout233.xml"/><Relationship Id="rId6" Type="http://schemas.openxmlformats.org/officeDocument/2006/relationships/image" Target="../media/image86.jpeg"/><Relationship Id="rId5" Type="http://schemas.openxmlformats.org/officeDocument/2006/relationships/image" Target="../media/image85.png"/><Relationship Id="rId10" Type="http://schemas.openxmlformats.org/officeDocument/2006/relationships/image" Target="../media/image90.jpeg"/><Relationship Id="rId4" Type="http://schemas.openxmlformats.org/officeDocument/2006/relationships/image" Target="../media/image84.png"/><Relationship Id="rId9" Type="http://schemas.openxmlformats.org/officeDocument/2006/relationships/image" Target="../media/image89.jpeg"/></Relationships>
</file>

<file path=ppt/slides/_rels/slide10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8.xml"/><Relationship Id="rId1" Type="http://schemas.openxmlformats.org/officeDocument/2006/relationships/slideLayout" Target="../slideLayouts/slideLayout23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28.xml"/></Relationships>
</file>

<file path=ppt/slides/_rels/slide107.xml.rels><?xml version="1.0" encoding="UTF-8" standalone="yes"?>
<Relationships xmlns="http://schemas.openxmlformats.org/package/2006/relationships"><Relationship Id="rId8" Type="http://schemas.openxmlformats.org/officeDocument/2006/relationships/image" Target="../media/image96.jpeg"/><Relationship Id="rId13" Type="http://schemas.openxmlformats.org/officeDocument/2006/relationships/image" Target="../media/image101.jpeg"/><Relationship Id="rId3" Type="http://schemas.openxmlformats.org/officeDocument/2006/relationships/image" Target="../media/image91.jpeg"/><Relationship Id="rId7" Type="http://schemas.openxmlformats.org/officeDocument/2006/relationships/image" Target="../media/image95.jpeg"/><Relationship Id="rId12" Type="http://schemas.openxmlformats.org/officeDocument/2006/relationships/image" Target="../media/image100.jpeg"/><Relationship Id="rId17" Type="http://schemas.openxmlformats.org/officeDocument/2006/relationships/image" Target="../media/image105.jpeg"/><Relationship Id="rId2" Type="http://schemas.openxmlformats.org/officeDocument/2006/relationships/notesSlide" Target="../notesSlides/notesSlide49.xml"/><Relationship Id="rId16" Type="http://schemas.openxmlformats.org/officeDocument/2006/relationships/image" Target="../media/image104.jpeg"/><Relationship Id="rId1" Type="http://schemas.openxmlformats.org/officeDocument/2006/relationships/slideLayout" Target="../slideLayouts/slideLayout233.xml"/><Relationship Id="rId6" Type="http://schemas.openxmlformats.org/officeDocument/2006/relationships/image" Target="../media/image94.jpeg"/><Relationship Id="rId11" Type="http://schemas.openxmlformats.org/officeDocument/2006/relationships/image" Target="../media/image99.jpeg"/><Relationship Id="rId5" Type="http://schemas.openxmlformats.org/officeDocument/2006/relationships/image" Target="../media/image93.jpeg"/><Relationship Id="rId15" Type="http://schemas.openxmlformats.org/officeDocument/2006/relationships/image" Target="../media/image103.jpeg"/><Relationship Id="rId10" Type="http://schemas.openxmlformats.org/officeDocument/2006/relationships/image" Target="../media/image98.jpeg"/><Relationship Id="rId4" Type="http://schemas.openxmlformats.org/officeDocument/2006/relationships/image" Target="../media/image92.jpeg"/><Relationship Id="rId9" Type="http://schemas.openxmlformats.org/officeDocument/2006/relationships/image" Target="../media/image97.jpeg"/><Relationship Id="rId14" Type="http://schemas.openxmlformats.org/officeDocument/2006/relationships/image" Target="../media/image102.jpeg"/></Relationships>
</file>

<file path=ppt/slides/_rels/slide108.xml.rels><?xml version="1.0" encoding="UTF-8" standalone="yes"?>
<Relationships xmlns="http://schemas.openxmlformats.org/package/2006/relationships"><Relationship Id="rId8" Type="http://schemas.openxmlformats.org/officeDocument/2006/relationships/image" Target="../media/image97.jpeg"/><Relationship Id="rId13" Type="http://schemas.openxmlformats.org/officeDocument/2006/relationships/image" Target="../media/image102.jpeg"/><Relationship Id="rId3" Type="http://schemas.openxmlformats.org/officeDocument/2006/relationships/image" Target="../media/image92.jpeg"/><Relationship Id="rId7" Type="http://schemas.openxmlformats.org/officeDocument/2006/relationships/image" Target="../media/image96.jpeg"/><Relationship Id="rId12" Type="http://schemas.openxmlformats.org/officeDocument/2006/relationships/image" Target="../media/image101.jpeg"/><Relationship Id="rId2" Type="http://schemas.openxmlformats.org/officeDocument/2006/relationships/image" Target="../media/image91.jpeg"/><Relationship Id="rId1" Type="http://schemas.openxmlformats.org/officeDocument/2006/relationships/slideLayout" Target="../slideLayouts/slideLayout233.xml"/><Relationship Id="rId6" Type="http://schemas.openxmlformats.org/officeDocument/2006/relationships/image" Target="../media/image95.jpeg"/><Relationship Id="rId11" Type="http://schemas.openxmlformats.org/officeDocument/2006/relationships/image" Target="../media/image100.jpeg"/><Relationship Id="rId5" Type="http://schemas.openxmlformats.org/officeDocument/2006/relationships/image" Target="../media/image94.jpeg"/><Relationship Id="rId15" Type="http://schemas.openxmlformats.org/officeDocument/2006/relationships/image" Target="../media/image104.jpeg"/><Relationship Id="rId10" Type="http://schemas.openxmlformats.org/officeDocument/2006/relationships/image" Target="../media/image99.jpeg"/><Relationship Id="rId4" Type="http://schemas.openxmlformats.org/officeDocument/2006/relationships/image" Target="../media/image93.jpeg"/><Relationship Id="rId9" Type="http://schemas.openxmlformats.org/officeDocument/2006/relationships/image" Target="../media/image98.jpeg"/><Relationship Id="rId14" Type="http://schemas.openxmlformats.org/officeDocument/2006/relationships/image" Target="../media/image103.jpe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33.xml"/></Relationships>
</file>

<file path=ppt/slides/_rels/slide1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2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33.xml"/></Relationships>
</file>

<file path=ppt/slides/_rels/slide11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33.xml"/></Relationships>
</file>

<file path=ppt/slides/_rels/slide11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28.xml"/></Relationships>
</file>

<file path=ppt/slides/_rels/slide11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1.xml"/><Relationship Id="rId1" Type="http://schemas.openxmlformats.org/officeDocument/2006/relationships/slideLayout" Target="../slideLayouts/slideLayout240.xml"/></Relationships>
</file>

<file path=ppt/slides/_rels/slide11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28.xml"/></Relationships>
</file>

<file path=ppt/slides/_rels/slide115.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228.xml"/></Relationships>
</file>

<file path=ppt/slides/_rels/slide116.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228.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28.xml"/></Relationships>
</file>

<file path=ppt/slides/_rels/slide11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3.xml"/><Relationship Id="rId1" Type="http://schemas.openxmlformats.org/officeDocument/2006/relationships/slideLayout" Target="../slideLayouts/slideLayout228.xml"/></Relationships>
</file>

<file path=ppt/slides/_rels/slide119.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228.xml"/></Relationships>
</file>

<file path=ppt/slides/_rels/slide1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28.xml"/></Relationships>
</file>

<file path=ppt/slides/_rels/slide120.xml.rels><?xml version="1.0" encoding="UTF-8" standalone="yes"?>
<Relationships xmlns="http://schemas.openxmlformats.org/package/2006/relationships"><Relationship Id="rId3" Type="http://schemas.openxmlformats.org/officeDocument/2006/relationships/hyperlink" Target="http://dmlc.ml/" TargetMode="External"/><Relationship Id="rId2" Type="http://schemas.openxmlformats.org/officeDocument/2006/relationships/notesSlide" Target="../notesSlides/notesSlide54.xml"/><Relationship Id="rId1" Type="http://schemas.openxmlformats.org/officeDocument/2006/relationships/slideLayout" Target="../slideLayouts/slideLayout228.xml"/></Relationships>
</file>

<file path=ppt/slides/_rels/slide121.xml.rels><?xml version="1.0" encoding="UTF-8" standalone="yes"?>
<Relationships xmlns="http://schemas.openxmlformats.org/package/2006/relationships"><Relationship Id="rId3" Type="http://schemas.openxmlformats.org/officeDocument/2006/relationships/hyperlink" Target="tps://blogs.technet.microsoft.com/machinelearning/2016/09/15/building-deep-neural-networks-in-the-cloud-with-azure-gpu-vms-mxnet-and-microsoft-r-server/" TargetMode="External"/><Relationship Id="rId2" Type="http://schemas.openxmlformats.org/officeDocument/2006/relationships/notesSlide" Target="../notesSlides/notesSlide55.xml"/><Relationship Id="rId1" Type="http://schemas.openxmlformats.org/officeDocument/2006/relationships/slideLayout" Target="../slideLayouts/slideLayout228.xml"/><Relationship Id="rId4" Type="http://schemas.openxmlformats.org/officeDocument/2006/relationships/image" Target="../media/image114.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28.xml"/></Relationships>
</file>

<file path=ppt/slides/_rels/slide12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7.xml"/><Relationship Id="rId1" Type="http://schemas.openxmlformats.org/officeDocument/2006/relationships/slideLayout" Target="../slideLayouts/slideLayout230.xml"/><Relationship Id="rId4" Type="http://schemas.openxmlformats.org/officeDocument/2006/relationships/image" Target="../media/image116.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28.xml"/></Relationships>
</file>

<file path=ppt/slides/_rels/slide125.xml.rels><?xml version="1.0" encoding="UTF-8" standalone="yes"?>
<Relationships xmlns="http://schemas.openxmlformats.org/package/2006/relationships"><Relationship Id="rId3" Type="http://schemas.openxmlformats.org/officeDocument/2006/relationships/hyperlink" Target="https://www.kaggle.com/c/diabetic-retinopathy-detection/data" TargetMode="External"/><Relationship Id="rId2" Type="http://schemas.openxmlformats.org/officeDocument/2006/relationships/notesSlide" Target="../notesSlides/notesSlide59.xml"/><Relationship Id="rId1" Type="http://schemas.openxmlformats.org/officeDocument/2006/relationships/slideLayout" Target="../slideLayouts/slideLayout228.xml"/></Relationships>
</file>

<file path=ppt/slides/_rels/slide12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0.xml"/><Relationship Id="rId1" Type="http://schemas.openxmlformats.org/officeDocument/2006/relationships/slideLayout" Target="../slideLayouts/slideLayout228.xml"/><Relationship Id="rId4" Type="http://schemas.openxmlformats.org/officeDocument/2006/relationships/image" Target="../media/image118.pn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28.xml"/></Relationships>
</file>

<file path=ppt/slides/_rels/slide1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2.xml"/><Relationship Id="rId1" Type="http://schemas.openxmlformats.org/officeDocument/2006/relationships/slideLayout" Target="../slideLayouts/slideLayout228.xml"/></Relationships>
</file>

<file path=ppt/slides/_rels/slide12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30.xml"/></Relationships>
</file>

<file path=ppt/slides/_rels/slide1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28.xml"/></Relationships>
</file>

<file path=ppt/slides/_rels/slide13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3.xml"/><Relationship Id="rId1" Type="http://schemas.openxmlformats.org/officeDocument/2006/relationships/slideLayout" Target="../slideLayouts/slideLayout228.xml"/><Relationship Id="rId4" Type="http://schemas.openxmlformats.org/officeDocument/2006/relationships/image" Target="../media/image123.png"/></Relationships>
</file>

<file path=ppt/slides/_rels/slide13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4.xml"/><Relationship Id="rId1" Type="http://schemas.openxmlformats.org/officeDocument/2006/relationships/slideLayout" Target="../slideLayouts/slideLayout228.xml"/></Relationships>
</file>

<file path=ppt/slides/_rels/slide13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5.xml"/><Relationship Id="rId1" Type="http://schemas.openxmlformats.org/officeDocument/2006/relationships/slideLayout" Target="../slideLayouts/slideLayout228.xml"/></Relationships>
</file>

<file path=ppt/slides/_rels/slide13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6.xml"/><Relationship Id="rId1" Type="http://schemas.openxmlformats.org/officeDocument/2006/relationships/slideLayout" Target="../slideLayouts/slideLayout228.xml"/></Relationships>
</file>

<file path=ppt/slides/_rels/slide13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7.xml"/><Relationship Id="rId1" Type="http://schemas.openxmlformats.org/officeDocument/2006/relationships/slideLayout" Target="../slideLayouts/slideLayout228.xml"/></Relationships>
</file>

<file path=ppt/slides/_rels/slide13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8.xml"/><Relationship Id="rId1" Type="http://schemas.openxmlformats.org/officeDocument/2006/relationships/slideLayout" Target="../slideLayouts/slideLayout228.xml"/><Relationship Id="rId6" Type="http://schemas.openxmlformats.org/officeDocument/2006/relationships/image" Target="../media/image131.jpg"/><Relationship Id="rId5" Type="http://schemas.openxmlformats.org/officeDocument/2006/relationships/image" Target="../media/image130.jpg"/><Relationship Id="rId4" Type="http://schemas.openxmlformats.org/officeDocument/2006/relationships/image" Target="../media/image129.jp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28.xml"/></Relationships>
</file>

<file path=ppt/slides/_rels/slide13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28.xml"/></Relationships>
</file>

<file path=ppt/slides/_rels/slide13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0.xml"/><Relationship Id="rId1" Type="http://schemas.openxmlformats.org/officeDocument/2006/relationships/slideLayout" Target="../slideLayouts/slideLayout230.xml"/><Relationship Id="rId4" Type="http://schemas.openxmlformats.org/officeDocument/2006/relationships/image" Target="../media/image134.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28.xml"/></Relationships>
</file>

<file path=ppt/slides/_rels/slide1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28.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28.xml"/></Relationships>
</file>

<file path=ppt/slides/_rels/slide14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28.xml"/></Relationships>
</file>

<file path=ppt/slides/_rels/slide14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28.xml"/></Relationships>
</file>

<file path=ppt/slides/_rels/slide14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slideLayout" Target="../slideLayouts/slideLayout228.xml"/><Relationship Id="rId1" Type="http://schemas.openxmlformats.org/officeDocument/2006/relationships/customXml" Target="../../customXml/item1.xml"/></Relationships>
</file>

<file path=ppt/slides/_rels/slide14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2.xml"/><Relationship Id="rId1" Type="http://schemas.openxmlformats.org/officeDocument/2006/relationships/slideLayout" Target="../slideLayouts/slideLayout230.xml"/><Relationship Id="rId4" Type="http://schemas.openxmlformats.org/officeDocument/2006/relationships/image" Target="../media/image138.png"/></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28.xml"/></Relationships>
</file>

<file path=ppt/slides/_rels/slide14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4.xml"/><Relationship Id="rId1" Type="http://schemas.openxmlformats.org/officeDocument/2006/relationships/slideLayout" Target="../slideLayouts/slideLayout228.xml"/></Relationships>
</file>

<file path=ppt/slides/_rels/slide14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5.xml"/><Relationship Id="rId1" Type="http://schemas.openxmlformats.org/officeDocument/2006/relationships/slideLayout" Target="../slideLayouts/slideLayout228.xml"/></Relationships>
</file>

<file path=ppt/slides/_rels/slide14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6.xml"/><Relationship Id="rId1" Type="http://schemas.openxmlformats.org/officeDocument/2006/relationships/slideLayout" Target="../slideLayouts/slideLayout228.xml"/></Relationships>
</file>

<file path=ppt/slides/_rels/slide14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77.xml"/><Relationship Id="rId1" Type="http://schemas.openxmlformats.org/officeDocument/2006/relationships/slideLayout" Target="../slideLayouts/slideLayout228.xml"/></Relationships>
</file>

<file path=ppt/slides/_rels/slide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28.xml"/></Relationships>
</file>

<file path=ppt/slides/_rels/slide15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78.xml"/><Relationship Id="rId1" Type="http://schemas.openxmlformats.org/officeDocument/2006/relationships/slideLayout" Target="../slideLayouts/slideLayout228.xml"/><Relationship Id="rId4" Type="http://schemas.openxmlformats.org/officeDocument/2006/relationships/image" Target="../media/image144.png"/></Relationships>
</file>

<file path=ppt/slides/_rels/slide15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79.xml"/><Relationship Id="rId1" Type="http://schemas.openxmlformats.org/officeDocument/2006/relationships/slideLayout" Target="../slideLayouts/slideLayout228.xml"/></Relationships>
</file>

<file path=ppt/slides/_rels/slide152.xml.rels><?xml version="1.0" encoding="UTF-8" standalone="yes"?>
<Relationships xmlns="http://schemas.openxmlformats.org/package/2006/relationships"><Relationship Id="rId3" Type="http://schemas.openxmlformats.org/officeDocument/2006/relationships/hyperlink" Target="https://github.com/Microsoft/CNTK/wiki/Object-Detection-using-Fast-R-CNN" TargetMode="External"/><Relationship Id="rId2" Type="http://schemas.openxmlformats.org/officeDocument/2006/relationships/notesSlide" Target="../notesSlides/notesSlide80.xml"/><Relationship Id="rId1" Type="http://schemas.openxmlformats.org/officeDocument/2006/relationships/slideLayout" Target="../slideLayouts/slideLayout228.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28.xml"/></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28.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28.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28.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8.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28.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28.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2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8.xml"/></Relationships>
</file>

<file path=ppt/slides/_rels/slide3.xml.rels><?xml version="1.0" encoding="UTF-8" standalone="yes"?>
<Relationships xmlns="http://schemas.openxmlformats.org/package/2006/relationships"><Relationship Id="rId2" Type="http://schemas.openxmlformats.org/officeDocument/2006/relationships/hyperlink" Target="https://aka.ms/mlads2016_deeplearning" TargetMode="External"/><Relationship Id="rId1" Type="http://schemas.openxmlformats.org/officeDocument/2006/relationships/slideLayout" Target="../slideLayouts/slideLayout238.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28.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28.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28.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28.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2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8.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28.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28.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228.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228.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28.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2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8.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28.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28.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28.xml"/><Relationship Id="rId4" Type="http://schemas.openxmlformats.org/officeDocument/2006/relationships/image" Target="../media/image5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8.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28.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28.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28.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28.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28.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28.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28.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28.xml"/></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28.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8.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2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2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28.xml"/></Relationships>
</file>

<file path=ppt/slides/_rels/slide63.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17.xml"/><Relationship Id="rId1" Type="http://schemas.openxmlformats.org/officeDocument/2006/relationships/slideLayout" Target="../slideLayouts/slideLayout228.xml"/><Relationship Id="rId4" Type="http://schemas.openxmlformats.org/officeDocument/2006/relationships/image" Target="../media/image58.png"/></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23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8.xml"/></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228.xml"/></Relationships>
</file>

<file path=ppt/slides/_rels/slide67.xml.rels><?xml version="1.0" encoding="UTF-8" standalone="yes"?>
<Relationships xmlns="http://schemas.openxmlformats.org/package/2006/relationships"><Relationship Id="rId8" Type="http://schemas.openxmlformats.org/officeDocument/2006/relationships/image" Target="../media/image410.png"/><Relationship Id="rId3" Type="http://schemas.openxmlformats.org/officeDocument/2006/relationships/image" Target="../media/image360.png"/><Relationship Id="rId7" Type="http://schemas.openxmlformats.org/officeDocument/2006/relationships/image" Target="../media/image400.png"/><Relationship Id="rId2" Type="http://schemas.openxmlformats.org/officeDocument/2006/relationships/notesSlide" Target="../notesSlides/notesSlide21.xml"/><Relationship Id="rId1" Type="http://schemas.openxmlformats.org/officeDocument/2006/relationships/slideLayout" Target="../slideLayouts/slideLayout228.xml"/><Relationship Id="rId6" Type="http://schemas.openxmlformats.org/officeDocument/2006/relationships/image" Target="../media/image390.png"/><Relationship Id="rId5" Type="http://schemas.openxmlformats.org/officeDocument/2006/relationships/image" Target="../media/image380.png"/><Relationship Id="rId10" Type="http://schemas.openxmlformats.org/officeDocument/2006/relationships/image" Target="../media/image430.png"/><Relationship Id="rId9" Type="http://schemas.openxmlformats.org/officeDocument/2006/relationships/image" Target="../media/image420.png"/></Relationships>
</file>

<file path=ppt/slides/_rels/slide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228.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228.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28.xml"/></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22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71.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25.xml"/><Relationship Id="rId1" Type="http://schemas.openxmlformats.org/officeDocument/2006/relationships/slideLayout" Target="../slideLayouts/slideLayout240.xml"/></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24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0.xml"/></Relationships>
</file>

<file path=ppt/slides/_rels/slide7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240.xml"/></Relationships>
</file>

<file path=ppt/slides/_rels/slide75.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29.xml"/><Relationship Id="rId1" Type="http://schemas.openxmlformats.org/officeDocument/2006/relationships/slideLayout" Target="../slideLayouts/slideLayout228.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228.xml"/></Relationships>
</file>

<file path=ppt/slides/_rels/slide7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228.xml"/></Relationships>
</file>

<file path=ppt/slides/_rels/slide7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228.xml"/></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228.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228.xml"/></Relationships>
</file>

<file path=ppt/slides/_rels/slide80.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34.xml"/><Relationship Id="rId1" Type="http://schemas.openxmlformats.org/officeDocument/2006/relationships/slideLayout" Target="../slideLayouts/slideLayout228.xml"/></Relationships>
</file>

<file path=ppt/slides/_rels/slide8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228.xml"/></Relationships>
</file>

<file path=ppt/slides/_rels/slide8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6.xml"/><Relationship Id="rId1" Type="http://schemas.openxmlformats.org/officeDocument/2006/relationships/slideLayout" Target="../slideLayouts/slideLayout24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2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2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28.xml"/></Relationships>
</file>

<file path=ppt/slides/_rels/slide8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8.xml"/><Relationship Id="rId1" Type="http://schemas.openxmlformats.org/officeDocument/2006/relationships/slideLayout" Target="../slideLayouts/slideLayout22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2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2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28.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28.xml"/><Relationship Id="rId4" Type="http://schemas.openxmlformats.org/officeDocument/2006/relationships/image" Target="../media/image42.png"/></Relationships>
</file>

<file path=ppt/slides/_rels/slide9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0.xml"/><Relationship Id="rId1" Type="http://schemas.openxmlformats.org/officeDocument/2006/relationships/slideLayout" Target="../slideLayouts/slideLayout228.xml"/></Relationships>
</file>

<file path=ppt/slides/_rels/slide9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1.xml"/><Relationship Id="rId1" Type="http://schemas.openxmlformats.org/officeDocument/2006/relationships/slideLayout" Target="../slideLayouts/slideLayout228.xml"/></Relationships>
</file>

<file path=ppt/slides/_rels/slide9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2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2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2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2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2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2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2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303" y="1205346"/>
            <a:ext cx="5289833" cy="4894118"/>
          </a:xfrm>
          <a:solidFill>
            <a:schemeClr val="bg1"/>
          </a:solidFill>
        </p:spPr>
        <p:txBody>
          <a:bodyPr/>
          <a:lstStyle/>
          <a:p>
            <a:r>
              <a:rPr lang="en-US" b="1" dirty="0"/>
              <a:t>De-mystifying Deep Learning</a:t>
            </a:r>
            <a:br>
              <a:rPr lang="en-US" b="1" dirty="0"/>
            </a:br>
            <a:endParaRPr lang="en-US" b="1" dirty="0"/>
          </a:p>
        </p:txBody>
      </p:sp>
      <p:sp>
        <p:nvSpPr>
          <p:cNvPr id="5" name="Text Placeholder 4"/>
          <p:cNvSpPr>
            <a:spLocks noGrp="1"/>
          </p:cNvSpPr>
          <p:nvPr>
            <p:ph type="body" sz="quarter" idx="12"/>
          </p:nvPr>
        </p:nvSpPr>
        <p:spPr>
          <a:xfrm>
            <a:off x="180650" y="3683645"/>
            <a:ext cx="5378486" cy="1793104"/>
          </a:xfrm>
        </p:spPr>
        <p:txBody>
          <a:bodyPr/>
          <a:lstStyle/>
          <a:p>
            <a:r>
              <a:rPr lang="en-US" b="1" i="1" dirty="0"/>
              <a:t>Anusua Trivedi </a:t>
            </a:r>
          </a:p>
          <a:p>
            <a:r>
              <a:rPr lang="en-US" b="1" i="1" dirty="0"/>
              <a:t>Data Scientist</a:t>
            </a:r>
          </a:p>
          <a:p>
            <a:r>
              <a:rPr lang="en-US" b="1" i="1" dirty="0"/>
              <a:t>Email: antriv@microsoft.com Twitter: @</a:t>
            </a:r>
            <a:r>
              <a:rPr lang="en-US" b="1" i="1" dirty="0" err="1"/>
              <a:t>anurive</a:t>
            </a:r>
            <a:endParaRPr lang="en-US" b="1" i="1" dirty="0"/>
          </a:p>
          <a:p>
            <a:endParaRPr lang="en-US" b="1" dirty="0"/>
          </a:p>
        </p:txBody>
      </p:sp>
    </p:spTree>
    <p:extLst>
      <p:ext uri="{BB962C8B-B14F-4D97-AF65-F5344CB8AC3E}">
        <p14:creationId xmlns:p14="http://schemas.microsoft.com/office/powerpoint/2010/main" val="331850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2563" y="1071564"/>
            <a:ext cx="7143750" cy="428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4" descr="f(x) = \frac{1}{1 + \mathrm e^{-x}}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1" y="214314"/>
            <a:ext cx="15525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6" descr="http://upload.wikimedia.org/wikipedia/commons/thumb/8/88/Logistic-curve.svg/480px-Logistic-curve.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3000" y="47626"/>
            <a:ext cx="3048000"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TextBox 1"/>
          <p:cNvSpPr txBox="1">
            <a:spLocks noChangeArrowheads="1"/>
          </p:cNvSpPr>
          <p:nvPr/>
        </p:nvSpPr>
        <p:spPr bwMode="auto">
          <a:xfrm>
            <a:off x="3759201" y="1757363"/>
            <a:ext cx="5699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a:t>2.7</a:t>
            </a:r>
          </a:p>
        </p:txBody>
      </p:sp>
      <p:sp>
        <p:nvSpPr>
          <p:cNvPr id="10246" name="TextBox 35"/>
          <p:cNvSpPr txBox="1">
            <a:spLocks noChangeArrowheads="1"/>
          </p:cNvSpPr>
          <p:nvPr/>
        </p:nvSpPr>
        <p:spPr bwMode="auto">
          <a:xfrm>
            <a:off x="3444876" y="2824163"/>
            <a:ext cx="6715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a:t>-8.6</a:t>
            </a:r>
          </a:p>
        </p:txBody>
      </p:sp>
      <p:sp>
        <p:nvSpPr>
          <p:cNvPr id="10247" name="TextBox 36"/>
          <p:cNvSpPr txBox="1">
            <a:spLocks noChangeArrowheads="1"/>
          </p:cNvSpPr>
          <p:nvPr/>
        </p:nvSpPr>
        <p:spPr bwMode="auto">
          <a:xfrm>
            <a:off x="3441700" y="3971926"/>
            <a:ext cx="8778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a:t>0.002</a:t>
            </a:r>
          </a:p>
        </p:txBody>
      </p:sp>
      <p:sp>
        <p:nvSpPr>
          <p:cNvPr id="10248" name="TextBox 2"/>
          <p:cNvSpPr txBox="1">
            <a:spLocks noChangeArrowheads="1"/>
          </p:cNvSpPr>
          <p:nvPr/>
        </p:nvSpPr>
        <p:spPr bwMode="auto">
          <a:xfrm>
            <a:off x="5581650" y="2827339"/>
            <a:ext cx="10287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4400" b="1" i="1"/>
              <a:t>f</a:t>
            </a:r>
            <a:r>
              <a:rPr lang="en-GB" altLang="en-US" sz="4400" b="1"/>
              <a:t>(</a:t>
            </a:r>
            <a:r>
              <a:rPr lang="en-GB" altLang="en-US" sz="4400" b="1" i="1"/>
              <a:t>x</a:t>
            </a:r>
            <a:r>
              <a:rPr lang="en-GB" altLang="en-US" sz="4400" b="1"/>
              <a:t>)</a:t>
            </a:r>
          </a:p>
        </p:txBody>
      </p:sp>
      <p:sp>
        <p:nvSpPr>
          <p:cNvPr id="10249" name="TextBox 39"/>
          <p:cNvSpPr txBox="1">
            <a:spLocks noChangeArrowheads="1"/>
          </p:cNvSpPr>
          <p:nvPr/>
        </p:nvSpPr>
        <p:spPr bwMode="auto">
          <a:xfrm>
            <a:off x="2012951" y="5124451"/>
            <a:ext cx="568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a:t>1.4</a:t>
            </a:r>
          </a:p>
        </p:txBody>
      </p:sp>
      <p:sp>
        <p:nvSpPr>
          <p:cNvPr id="10250" name="TextBox 39"/>
          <p:cNvSpPr txBox="1">
            <a:spLocks noChangeArrowheads="1"/>
          </p:cNvSpPr>
          <p:nvPr/>
        </p:nvSpPr>
        <p:spPr bwMode="auto">
          <a:xfrm>
            <a:off x="2001838" y="2967038"/>
            <a:ext cx="6715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a:t>-2.5</a:t>
            </a:r>
          </a:p>
        </p:txBody>
      </p:sp>
      <p:sp>
        <p:nvSpPr>
          <p:cNvPr id="10251" name="TextBox 39"/>
          <p:cNvSpPr txBox="1">
            <a:spLocks noChangeArrowheads="1"/>
          </p:cNvSpPr>
          <p:nvPr/>
        </p:nvSpPr>
        <p:spPr bwMode="auto">
          <a:xfrm>
            <a:off x="2012950" y="841376"/>
            <a:ext cx="825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a:t>-0.06</a:t>
            </a:r>
          </a:p>
        </p:txBody>
      </p:sp>
      <p:sp>
        <p:nvSpPr>
          <p:cNvPr id="10252" name="TextBox 1"/>
          <p:cNvSpPr txBox="1">
            <a:spLocks noChangeArrowheads="1"/>
          </p:cNvSpPr>
          <p:nvPr/>
        </p:nvSpPr>
        <p:spPr bwMode="auto">
          <a:xfrm>
            <a:off x="4746626" y="4102101"/>
            <a:ext cx="59991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i="1"/>
              <a:t>x =  -</a:t>
            </a:r>
            <a:r>
              <a:rPr lang="en-GB" altLang="en-US" sz="2400"/>
              <a:t>0.06×2.7 + 2.5×8.6 + 1.4×0.002  = 21.34 </a:t>
            </a:r>
            <a:endParaRPr lang="en-GB" altLang="en-US" sz="2400" i="1"/>
          </a:p>
        </p:txBody>
      </p:sp>
    </p:spTree>
    <p:extLst>
      <p:ext uri="{BB962C8B-B14F-4D97-AF65-F5344CB8AC3E}">
        <p14:creationId xmlns:p14="http://schemas.microsoft.com/office/powerpoint/2010/main" val="201344823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009909" cy="91131"/>
          </a:xfrm>
        </p:spPr>
        <p:txBody>
          <a:bodyPr>
            <a:noAutofit/>
          </a:bodyPr>
          <a:lstStyle/>
          <a:p>
            <a:pPr algn="ctr"/>
            <a:r>
              <a:rPr lang="en-US" b="1" dirty="0"/>
              <a:t>Limitations of deep learning</a:t>
            </a:r>
          </a:p>
        </p:txBody>
      </p:sp>
      <p:sp>
        <p:nvSpPr>
          <p:cNvPr id="5" name="TextBox 4"/>
          <p:cNvSpPr txBox="1"/>
          <p:nvPr/>
        </p:nvSpPr>
        <p:spPr>
          <a:xfrm>
            <a:off x="1873431" y="3007181"/>
            <a:ext cx="3379200" cy="1938992"/>
          </a:xfrm>
          <a:prstGeom prst="rect">
            <a:avLst/>
          </a:prstGeom>
          <a:noFill/>
        </p:spPr>
        <p:txBody>
          <a:bodyPr wrap="none" rtlCol="0">
            <a:spAutoFit/>
          </a:bodyPr>
          <a:lstStyle/>
          <a:p>
            <a:r>
              <a:rPr lang="en-US" sz="2400" dirty="0">
                <a:latin typeface="Times New Roman"/>
                <a:cs typeface="Times New Roman"/>
              </a:rPr>
              <a:t>Bob went home.</a:t>
            </a:r>
          </a:p>
          <a:p>
            <a:r>
              <a:rPr lang="en-US" sz="2400" dirty="0">
                <a:latin typeface="Times New Roman"/>
                <a:cs typeface="Times New Roman"/>
              </a:rPr>
              <a:t>Tim went to the junkyard.</a:t>
            </a:r>
          </a:p>
          <a:p>
            <a:r>
              <a:rPr lang="en-US" sz="2400" dirty="0">
                <a:latin typeface="Times New Roman"/>
                <a:cs typeface="Times New Roman"/>
              </a:rPr>
              <a:t>Bob picked up the jar.</a:t>
            </a:r>
          </a:p>
          <a:p>
            <a:r>
              <a:rPr lang="en-US" sz="2400" dirty="0">
                <a:latin typeface="Times New Roman"/>
                <a:cs typeface="Times New Roman"/>
              </a:rPr>
              <a:t>Bob went to town.</a:t>
            </a:r>
          </a:p>
          <a:p>
            <a:r>
              <a:rPr lang="en-US" sz="2400" dirty="0">
                <a:solidFill>
                  <a:srgbClr val="C84D5F"/>
                </a:solidFill>
              </a:rPr>
              <a:t>Where is the jar? A: town</a:t>
            </a:r>
          </a:p>
        </p:txBody>
      </p:sp>
      <p:sp>
        <p:nvSpPr>
          <p:cNvPr id="6" name="TextBox 5"/>
          <p:cNvSpPr txBox="1"/>
          <p:nvPr/>
        </p:nvSpPr>
        <p:spPr>
          <a:xfrm>
            <a:off x="6011620" y="2890449"/>
            <a:ext cx="4573460" cy="2677656"/>
          </a:xfrm>
          <a:prstGeom prst="rect">
            <a:avLst/>
          </a:prstGeom>
          <a:noFill/>
        </p:spPr>
        <p:txBody>
          <a:bodyPr wrap="square" rtlCol="0">
            <a:spAutoFit/>
          </a:bodyPr>
          <a:lstStyle/>
          <a:p>
            <a:r>
              <a:rPr lang="en-US" sz="2400" dirty="0"/>
              <a:t>Deep learning has no understanding of what it means for the jar to be in town.</a:t>
            </a:r>
          </a:p>
          <a:p>
            <a:endParaRPr lang="en-US" sz="2400" dirty="0"/>
          </a:p>
          <a:p>
            <a:r>
              <a:rPr lang="en-US" sz="2400" dirty="0"/>
              <a:t>For example that it can’t also be at the junkyard. Or that it may be in Bob’s car, or still in his hands.</a:t>
            </a:r>
          </a:p>
        </p:txBody>
      </p:sp>
      <p:cxnSp>
        <p:nvCxnSpPr>
          <p:cNvPr id="8" name="Straight Connector 7"/>
          <p:cNvCxnSpPr>
            <a:cxnSpLocks/>
          </p:cNvCxnSpPr>
          <p:nvPr/>
        </p:nvCxnSpPr>
        <p:spPr>
          <a:xfrm flipH="1">
            <a:off x="5622208" y="2636196"/>
            <a:ext cx="19835" cy="4017292"/>
          </a:xfrm>
          <a:prstGeom prst="line">
            <a:avLst/>
          </a:prstGeom>
          <a:ln w="25400">
            <a:solidFill>
              <a:srgbClr val="C84D5F"/>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7627" y="1148124"/>
            <a:ext cx="9050482" cy="1384995"/>
          </a:xfrm>
          <a:prstGeom prst="rect">
            <a:avLst/>
          </a:prstGeom>
          <a:noFill/>
        </p:spPr>
        <p:txBody>
          <a:bodyPr wrap="square" rtlCol="0">
            <a:spAutoFit/>
          </a:bodyPr>
          <a:lstStyle/>
          <a:p>
            <a:pPr marL="342900" indent="-342900">
              <a:buFont typeface="Wingdings" panose="05000000000000000000" pitchFamily="2" charset="2"/>
              <a:buChar char="q"/>
            </a:pPr>
            <a:r>
              <a:rPr lang="en-US" sz="2800" dirty="0"/>
              <a:t>The encoded meaning is grounded with respect to other words.</a:t>
            </a:r>
          </a:p>
          <a:p>
            <a:pPr marL="342900" indent="-342900">
              <a:buFont typeface="Wingdings" panose="05000000000000000000" pitchFamily="2" charset="2"/>
              <a:buChar char="q"/>
            </a:pPr>
            <a:r>
              <a:rPr lang="en-US" sz="2800" dirty="0"/>
              <a:t>There is no linkage to the physical world.</a:t>
            </a:r>
          </a:p>
        </p:txBody>
      </p:sp>
      <p:sp>
        <p:nvSpPr>
          <p:cNvPr id="3" name="Slide Number Placeholder 2"/>
          <p:cNvSpPr>
            <a:spLocks noGrp="1"/>
          </p:cNvSpPr>
          <p:nvPr>
            <p:ph type="sldNum" sz="quarter" idx="12"/>
          </p:nvPr>
        </p:nvSpPr>
        <p:spPr/>
        <p:txBody>
          <a:bodyPr/>
          <a:lstStyle/>
          <a:p>
            <a:fld id="{6BA20098-320B-459E-801E-54E5791438C8}" type="slidenum">
              <a:rPr lang="en-US" smtClean="0"/>
              <a:t>100</a:t>
            </a:fld>
            <a:endParaRPr lang="en-US"/>
          </a:p>
        </p:txBody>
      </p:sp>
    </p:spTree>
    <p:extLst>
      <p:ext uri="{BB962C8B-B14F-4D97-AF65-F5344CB8AC3E}">
        <p14:creationId xmlns:p14="http://schemas.microsoft.com/office/powerpoint/2010/main" val="129155948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7755" y="2555219"/>
            <a:ext cx="10730345" cy="1325563"/>
          </a:xfrm>
        </p:spPr>
        <p:txBody>
          <a:bodyPr>
            <a:normAutofit/>
          </a:bodyPr>
          <a:lstStyle/>
          <a:p>
            <a:pPr algn="ctr"/>
            <a:r>
              <a:rPr lang="en-US" b="1" dirty="0"/>
              <a:t>Increasing Re-usability of Deep Learning models</a:t>
            </a:r>
          </a:p>
        </p:txBody>
      </p:sp>
      <p:sp>
        <p:nvSpPr>
          <p:cNvPr id="3" name="Slide Number Placeholder 2"/>
          <p:cNvSpPr>
            <a:spLocks noGrp="1"/>
          </p:cNvSpPr>
          <p:nvPr>
            <p:ph type="sldNum" sz="quarter" idx="12"/>
          </p:nvPr>
        </p:nvSpPr>
        <p:spPr/>
        <p:txBody>
          <a:bodyPr/>
          <a:lstStyle/>
          <a:p>
            <a:fld id="{6BA20098-320B-459E-801E-54E5791438C8}" type="slidenum">
              <a:rPr lang="en-US" smtClean="0"/>
              <a:t>101</a:t>
            </a:fld>
            <a:endParaRPr lang="en-US"/>
          </a:p>
        </p:txBody>
      </p:sp>
    </p:spTree>
    <p:extLst>
      <p:ext uri="{BB962C8B-B14F-4D97-AF65-F5344CB8AC3E}">
        <p14:creationId xmlns:p14="http://schemas.microsoft.com/office/powerpoint/2010/main" val="230059550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000" b="1" dirty="0"/>
              <a:t>Transfer Learning &amp; Fine-tuning</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60449" y="2295763"/>
            <a:ext cx="8871101" cy="2751164"/>
          </a:xfrm>
          <a:ln w="15875">
            <a:solidFill>
              <a:schemeClr val="tx1">
                <a:alpha val="99000"/>
              </a:schemeClr>
            </a:solidFill>
          </a:ln>
        </p:spPr>
      </p:pic>
      <p:sp>
        <p:nvSpPr>
          <p:cNvPr id="14" name="TextBox 13"/>
          <p:cNvSpPr txBox="1"/>
          <p:nvPr/>
        </p:nvSpPr>
        <p:spPr>
          <a:xfrm>
            <a:off x="0" y="6488668"/>
            <a:ext cx="9857904" cy="369332"/>
          </a:xfrm>
          <a:prstGeom prst="rect">
            <a:avLst/>
          </a:prstGeom>
          <a:noFill/>
        </p:spPr>
        <p:txBody>
          <a:bodyPr wrap="square" rtlCol="0">
            <a:spAutoFit/>
          </a:bodyPr>
          <a:lstStyle/>
          <a:p>
            <a:r>
              <a:rPr lang="en-US" dirty="0">
                <a:solidFill>
                  <a:schemeClr val="bg1">
                    <a:lumMod val="50000"/>
                  </a:schemeClr>
                </a:solidFill>
              </a:rPr>
              <a:t>*http://www.mathworks.com/discovery/deep-learning.html?requestedDomain=uk.mathworks.com</a:t>
            </a:r>
          </a:p>
        </p:txBody>
      </p:sp>
      <p:sp>
        <p:nvSpPr>
          <p:cNvPr id="4" name="Slide Number Placeholder 3"/>
          <p:cNvSpPr>
            <a:spLocks noGrp="1"/>
          </p:cNvSpPr>
          <p:nvPr>
            <p:ph type="sldNum" sz="quarter" idx="12"/>
          </p:nvPr>
        </p:nvSpPr>
        <p:spPr/>
        <p:txBody>
          <a:bodyPr/>
          <a:lstStyle/>
          <a:p>
            <a:fld id="{6BA20098-320B-459E-801E-54E5791438C8}" type="slidenum">
              <a:rPr lang="en-US" smtClean="0"/>
              <a:t>102</a:t>
            </a:fld>
            <a:endParaRPr lang="en-US"/>
          </a:p>
        </p:txBody>
      </p:sp>
    </p:spTree>
    <p:extLst>
      <p:ext uri="{BB962C8B-B14F-4D97-AF65-F5344CB8AC3E}">
        <p14:creationId xmlns:p14="http://schemas.microsoft.com/office/powerpoint/2010/main" val="15304046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7"/>
          <p:cNvGrpSpPr/>
          <p:nvPr/>
        </p:nvGrpSpPr>
        <p:grpSpPr>
          <a:xfrm>
            <a:off x="2733247" y="4372879"/>
            <a:ext cx="7010975" cy="1619598"/>
            <a:chOff x="0" y="0"/>
            <a:chExt cx="16358939" cy="3149217"/>
          </a:xfrm>
        </p:grpSpPr>
        <p:sp>
          <p:nvSpPr>
            <p:cNvPr id="43" name="Shape 43"/>
            <p:cNvSpPr/>
            <p:nvPr/>
          </p:nvSpPr>
          <p:spPr>
            <a:xfrm>
              <a:off x="15263207" y="6179"/>
              <a:ext cx="1" cy="2161628"/>
            </a:xfrm>
            <a:prstGeom prst="line">
              <a:avLst/>
            </a:prstGeom>
            <a:noFill/>
            <a:ln w="38100" cap="flat">
              <a:solidFill>
                <a:srgbClr val="000000"/>
              </a:solidFill>
              <a:custDash>
                <a:ds d="200000" sp="200000"/>
              </a:custDash>
              <a:miter lim="400000"/>
            </a:ln>
            <a:effectLst/>
          </p:spPr>
          <p:txBody>
            <a:bodyPr wrap="square" lIns="0" tIns="0" rIns="0" bIns="0" numCol="1" anchor="ctr">
              <a:noAutofit/>
            </a:bodyPr>
            <a:lstStyle/>
            <a:p>
              <a:pPr defTabSz="210998">
                <a:defRPr sz="1200">
                  <a:latin typeface="Helvetica"/>
                  <a:ea typeface="Helvetica"/>
                  <a:cs typeface="Helvetica"/>
                  <a:sym typeface="Helvetica"/>
                </a:defRPr>
              </a:pPr>
              <a:endParaRPr sz="1200"/>
            </a:p>
          </p:txBody>
        </p:sp>
        <p:sp>
          <p:nvSpPr>
            <p:cNvPr id="44" name="Shape 44"/>
            <p:cNvSpPr/>
            <p:nvPr/>
          </p:nvSpPr>
          <p:spPr>
            <a:xfrm flipH="1">
              <a:off x="1039207" y="0"/>
              <a:ext cx="1" cy="2161628"/>
            </a:xfrm>
            <a:prstGeom prst="line">
              <a:avLst/>
            </a:prstGeom>
            <a:noFill/>
            <a:ln w="38100" cap="flat">
              <a:solidFill>
                <a:srgbClr val="000000"/>
              </a:solidFill>
              <a:custDash>
                <a:ds d="200000" sp="200000"/>
              </a:custDash>
              <a:miter lim="400000"/>
            </a:ln>
            <a:effectLst/>
          </p:spPr>
          <p:txBody>
            <a:bodyPr wrap="square" lIns="0" tIns="0" rIns="0" bIns="0" numCol="1" anchor="ctr">
              <a:noAutofit/>
            </a:bodyPr>
            <a:lstStyle/>
            <a:p>
              <a:pPr defTabSz="210998">
                <a:defRPr sz="1200">
                  <a:latin typeface="Helvetica"/>
                  <a:ea typeface="Helvetica"/>
                  <a:cs typeface="Helvetica"/>
                  <a:sym typeface="Helvetica"/>
                </a:defRPr>
              </a:pPr>
              <a:endParaRPr sz="1200"/>
            </a:p>
          </p:txBody>
        </p:sp>
        <p:sp>
          <p:nvSpPr>
            <p:cNvPr id="45" name="Shape 45"/>
            <p:cNvSpPr/>
            <p:nvPr/>
          </p:nvSpPr>
          <p:spPr>
            <a:xfrm>
              <a:off x="14289683" y="2171741"/>
              <a:ext cx="2069256" cy="9774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pPr lvl="0">
                <a:defRPr sz="1800"/>
              </a:pPr>
              <a:r>
                <a:rPr sz="2600"/>
                <a:t>labels</a:t>
              </a:r>
            </a:p>
          </p:txBody>
        </p:sp>
        <p:sp>
          <p:nvSpPr>
            <p:cNvPr id="46" name="Shape 46"/>
            <p:cNvSpPr/>
            <p:nvPr/>
          </p:nvSpPr>
          <p:spPr>
            <a:xfrm>
              <a:off x="0" y="2171741"/>
              <a:ext cx="2182838" cy="9774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pPr lvl="0">
                <a:defRPr sz="1800"/>
              </a:pPr>
              <a:r>
                <a:rPr sz="2600"/>
                <a:t>Image</a:t>
              </a:r>
            </a:p>
          </p:txBody>
        </p:sp>
      </p:grpSp>
      <p:sp>
        <p:nvSpPr>
          <p:cNvPr id="48" name="Shape 48"/>
          <p:cNvSpPr/>
          <p:nvPr/>
        </p:nvSpPr>
        <p:spPr>
          <a:xfrm>
            <a:off x="8193649" y="3149495"/>
            <a:ext cx="1094909" cy="4"/>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sz="1200"/>
          </a:p>
        </p:txBody>
      </p:sp>
      <p:sp>
        <p:nvSpPr>
          <p:cNvPr id="49" name="Shape 49"/>
          <p:cNvSpPr/>
          <p:nvPr/>
        </p:nvSpPr>
        <p:spPr>
          <a:xfrm>
            <a:off x="7225270" y="2278816"/>
            <a:ext cx="1023203" cy="1743407"/>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FFFFFF"/>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50" name="Shape 50"/>
          <p:cNvSpPr/>
          <p:nvPr/>
        </p:nvSpPr>
        <p:spPr>
          <a:xfrm flipV="1">
            <a:off x="7157357" y="3148147"/>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sz="1200"/>
          </a:p>
        </p:txBody>
      </p:sp>
      <p:sp>
        <p:nvSpPr>
          <p:cNvPr id="51" name="Shape 51"/>
          <p:cNvSpPr/>
          <p:nvPr/>
        </p:nvSpPr>
        <p:spPr>
          <a:xfrm>
            <a:off x="6241712" y="2278816"/>
            <a:ext cx="1023203" cy="1743407"/>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FFFFFF"/>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52" name="Shape 52"/>
          <p:cNvSpPr/>
          <p:nvPr/>
        </p:nvSpPr>
        <p:spPr>
          <a:xfrm>
            <a:off x="8427395" y="1143001"/>
            <a:ext cx="145713" cy="4010301"/>
          </a:xfrm>
          <a:prstGeom prst="rect">
            <a:avLst/>
          </a:prstGeom>
          <a:solidFill>
            <a:srgbClr val="FFFFFF"/>
          </a:solidFill>
          <a:ln w="25400">
            <a:solidFill/>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200"/>
          </a:p>
        </p:txBody>
      </p:sp>
      <p:sp>
        <p:nvSpPr>
          <p:cNvPr id="53" name="Shape 53"/>
          <p:cNvSpPr/>
          <p:nvPr/>
        </p:nvSpPr>
        <p:spPr>
          <a:xfrm>
            <a:off x="8813542" y="1143001"/>
            <a:ext cx="145713" cy="4010301"/>
          </a:xfrm>
          <a:prstGeom prst="rect">
            <a:avLst/>
          </a:prstGeom>
          <a:solidFill>
            <a:srgbClr val="FFFFFF"/>
          </a:solidFill>
          <a:ln w="25400">
            <a:solidFill/>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200"/>
          </a:p>
        </p:txBody>
      </p:sp>
      <p:sp>
        <p:nvSpPr>
          <p:cNvPr id="54" name="Shape 54"/>
          <p:cNvSpPr/>
          <p:nvPr/>
        </p:nvSpPr>
        <p:spPr>
          <a:xfrm>
            <a:off x="9199678" y="1793910"/>
            <a:ext cx="145713" cy="2708479"/>
          </a:xfrm>
          <a:prstGeom prst="rect">
            <a:avLst/>
          </a:prstGeom>
          <a:solidFill>
            <a:srgbClr val="FFFFFF"/>
          </a:solidFill>
          <a:ln w="25400">
            <a:solidFill/>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200"/>
          </a:p>
        </p:txBody>
      </p:sp>
      <p:sp>
        <p:nvSpPr>
          <p:cNvPr id="55" name="Shape 55"/>
          <p:cNvSpPr/>
          <p:nvPr/>
        </p:nvSpPr>
        <p:spPr>
          <a:xfrm flipV="1">
            <a:off x="6177643" y="3148149"/>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sz="1200"/>
          </a:p>
        </p:txBody>
      </p:sp>
      <p:sp>
        <p:nvSpPr>
          <p:cNvPr id="56" name="Shape 56"/>
          <p:cNvSpPr/>
          <p:nvPr/>
        </p:nvSpPr>
        <p:spPr>
          <a:xfrm>
            <a:off x="5252257" y="2276126"/>
            <a:ext cx="1023203" cy="1743407"/>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FFFFFF"/>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57" name="Shape 57"/>
          <p:cNvSpPr/>
          <p:nvPr/>
        </p:nvSpPr>
        <p:spPr>
          <a:xfrm flipV="1">
            <a:off x="5197929" y="3148149"/>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sz="1200"/>
          </a:p>
        </p:txBody>
      </p:sp>
      <p:sp>
        <p:nvSpPr>
          <p:cNvPr id="58" name="Shape 58"/>
          <p:cNvSpPr/>
          <p:nvPr/>
        </p:nvSpPr>
        <p:spPr>
          <a:xfrm>
            <a:off x="4178059" y="2005917"/>
            <a:ext cx="1103644" cy="2291150"/>
          </a:xfrm>
          <a:custGeom>
            <a:avLst/>
            <a:gdLst/>
            <a:ahLst/>
            <a:cxnLst>
              <a:cxn ang="0">
                <a:pos x="wd2" y="hd2"/>
              </a:cxn>
              <a:cxn ang="5400000">
                <a:pos x="wd2" y="hd2"/>
              </a:cxn>
              <a:cxn ang="10800000">
                <a:pos x="wd2" y="hd2"/>
              </a:cxn>
              <a:cxn ang="16200000">
                <a:pos x="wd2" y="hd2"/>
              </a:cxn>
            </a:cxnLst>
            <a:rect l="0" t="0" r="r" b="b"/>
            <a:pathLst>
              <a:path w="21600" h="21600" extrusionOk="0">
                <a:moveTo>
                  <a:pt x="6880" y="8174"/>
                </a:moveTo>
                <a:lnTo>
                  <a:pt x="6880" y="21600"/>
                </a:lnTo>
                <a:lnTo>
                  <a:pt x="0" y="13463"/>
                </a:lnTo>
                <a:lnTo>
                  <a:pt x="0" y="25"/>
                </a:lnTo>
                <a:lnTo>
                  <a:pt x="6880" y="8174"/>
                </a:lnTo>
                <a:lnTo>
                  <a:pt x="0" y="0"/>
                </a:lnTo>
                <a:lnTo>
                  <a:pt x="14716" y="24"/>
                </a:lnTo>
                <a:lnTo>
                  <a:pt x="21600" y="8174"/>
                </a:lnTo>
                <a:lnTo>
                  <a:pt x="6880" y="8174"/>
                </a:lnTo>
                <a:lnTo>
                  <a:pt x="21567" y="8174"/>
                </a:lnTo>
                <a:lnTo>
                  <a:pt x="21567" y="21600"/>
                </a:lnTo>
                <a:lnTo>
                  <a:pt x="6880" y="21600"/>
                </a:lnTo>
                <a:lnTo>
                  <a:pt x="6880" y="8174"/>
                </a:lnTo>
                <a:close/>
              </a:path>
            </a:pathLst>
          </a:custGeom>
          <a:solidFill>
            <a:srgbClr val="FFFFFF"/>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59" name="Shape 59"/>
          <p:cNvSpPr/>
          <p:nvPr/>
        </p:nvSpPr>
        <p:spPr>
          <a:xfrm flipV="1">
            <a:off x="4163786" y="3148149"/>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sz="1200"/>
          </a:p>
        </p:txBody>
      </p:sp>
      <p:sp>
        <p:nvSpPr>
          <p:cNvPr id="60" name="Shape 60"/>
          <p:cNvSpPr/>
          <p:nvPr/>
        </p:nvSpPr>
        <p:spPr>
          <a:xfrm>
            <a:off x="3409081" y="1616807"/>
            <a:ext cx="889102" cy="3064692"/>
          </a:xfrm>
          <a:custGeom>
            <a:avLst/>
            <a:gdLst/>
            <a:ahLst/>
            <a:cxnLst>
              <a:cxn ang="0">
                <a:pos x="wd2" y="hd2"/>
              </a:cxn>
              <a:cxn ang="5400000">
                <a:pos x="wd2" y="hd2"/>
              </a:cxn>
              <a:cxn ang="10800000">
                <a:pos x="wd2" y="hd2"/>
              </a:cxn>
              <a:cxn ang="16200000">
                <a:pos x="wd2" y="hd2"/>
              </a:cxn>
            </a:cxnLst>
            <a:rect l="0" t="0" r="r" b="b"/>
            <a:pathLst>
              <a:path w="21600" h="21600" extrusionOk="0">
                <a:moveTo>
                  <a:pt x="11292" y="8176"/>
                </a:moveTo>
                <a:lnTo>
                  <a:pt x="11390" y="21600"/>
                </a:lnTo>
                <a:lnTo>
                  <a:pt x="0" y="13424"/>
                </a:lnTo>
                <a:lnTo>
                  <a:pt x="0" y="25"/>
                </a:lnTo>
                <a:lnTo>
                  <a:pt x="11292" y="8176"/>
                </a:lnTo>
                <a:lnTo>
                  <a:pt x="0" y="0"/>
                </a:lnTo>
                <a:lnTo>
                  <a:pt x="10262" y="1"/>
                </a:lnTo>
                <a:lnTo>
                  <a:pt x="21558" y="8176"/>
                </a:lnTo>
                <a:lnTo>
                  <a:pt x="11292" y="8176"/>
                </a:lnTo>
                <a:lnTo>
                  <a:pt x="21600" y="8176"/>
                </a:lnTo>
                <a:lnTo>
                  <a:pt x="21558" y="21600"/>
                </a:lnTo>
                <a:lnTo>
                  <a:pt x="11390" y="21600"/>
                </a:lnTo>
                <a:lnTo>
                  <a:pt x="11292" y="8176"/>
                </a:lnTo>
                <a:close/>
              </a:path>
            </a:pathLst>
          </a:custGeom>
          <a:solidFill>
            <a:srgbClr val="FFFFFF"/>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61" name="Shape 61"/>
          <p:cNvSpPr/>
          <p:nvPr/>
        </p:nvSpPr>
        <p:spPr>
          <a:xfrm flipV="1">
            <a:off x="3510643" y="3148149"/>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sz="1200"/>
          </a:p>
        </p:txBody>
      </p:sp>
      <p:sp>
        <p:nvSpPr>
          <p:cNvPr id="62" name="Shape 62"/>
          <p:cNvSpPr/>
          <p:nvPr/>
        </p:nvSpPr>
        <p:spPr>
          <a:xfrm>
            <a:off x="2846614" y="1169212"/>
            <a:ext cx="752376" cy="3957871"/>
          </a:xfrm>
          <a:custGeom>
            <a:avLst/>
            <a:gdLst/>
            <a:ahLst/>
            <a:cxnLst>
              <a:cxn ang="0">
                <a:pos x="wd2" y="hd2"/>
              </a:cxn>
              <a:cxn ang="5400000">
                <a:pos x="wd2" y="hd2"/>
              </a:cxn>
              <a:cxn ang="10800000">
                <a:pos x="wd2" y="hd2"/>
              </a:cxn>
              <a:cxn ang="16200000">
                <a:pos x="wd2" y="hd2"/>
              </a:cxn>
            </a:cxnLst>
            <a:rect l="0" t="0" r="r" b="b"/>
            <a:pathLst>
              <a:path w="21600" h="21600" extrusionOk="0">
                <a:moveTo>
                  <a:pt x="17361" y="8201"/>
                </a:moveTo>
                <a:lnTo>
                  <a:pt x="17361" y="21600"/>
                </a:lnTo>
                <a:lnTo>
                  <a:pt x="0" y="13424"/>
                </a:lnTo>
                <a:lnTo>
                  <a:pt x="0" y="25"/>
                </a:lnTo>
                <a:lnTo>
                  <a:pt x="17361" y="8201"/>
                </a:lnTo>
                <a:lnTo>
                  <a:pt x="0" y="0"/>
                </a:lnTo>
                <a:lnTo>
                  <a:pt x="4174" y="0"/>
                </a:lnTo>
                <a:lnTo>
                  <a:pt x="21600" y="8201"/>
                </a:lnTo>
                <a:lnTo>
                  <a:pt x="17361" y="8201"/>
                </a:lnTo>
                <a:lnTo>
                  <a:pt x="21544" y="8201"/>
                </a:lnTo>
                <a:lnTo>
                  <a:pt x="21544" y="21600"/>
                </a:lnTo>
                <a:lnTo>
                  <a:pt x="17361" y="21600"/>
                </a:lnTo>
                <a:lnTo>
                  <a:pt x="17361" y="8201"/>
                </a:lnTo>
                <a:close/>
              </a:path>
            </a:pathLst>
          </a:custGeom>
          <a:solidFill>
            <a:srgbClr val="FFFFFF"/>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63" name="Shape 63"/>
          <p:cNvSpPr/>
          <p:nvPr/>
        </p:nvSpPr>
        <p:spPr>
          <a:xfrm>
            <a:off x="3843430" y="5985904"/>
            <a:ext cx="4293726" cy="339734"/>
          </a:xfrm>
          <a:prstGeom prst="rect">
            <a:avLst/>
          </a:prstGeom>
          <a:ln w="12700">
            <a:miter lim="400000"/>
          </a:ln>
          <a:extLst>
            <a:ext uri="{C572A759-6A51-4108-AA02-DFA0A04FC94B}">
              <ma14:wrappingTextBoxFlag xmlns:ma14="http://schemas.microsoft.com/office/mac/drawingml/2011/main" xmlns="" val="1"/>
            </a:ext>
          </a:extLst>
        </p:spPr>
        <p:txBody>
          <a:bodyPr wrap="none" lIns="23444" tIns="23444" rIns="23444" bIns="23444" anchor="ctr">
            <a:spAutoFit/>
          </a:bodyPr>
          <a:lstStyle>
            <a:lvl1pPr>
              <a:defRPr sz="4200"/>
            </a:lvl1pPr>
          </a:lstStyle>
          <a:p>
            <a:pPr lvl="0">
              <a:defRPr sz="1800"/>
            </a:pPr>
            <a:r>
              <a:rPr sz="1900" dirty="0"/>
              <a:t>Krizhevsky, Sutskever, Hinton — NIPS 2012</a:t>
            </a:r>
          </a:p>
        </p:txBody>
      </p:sp>
      <p:sp>
        <p:nvSpPr>
          <p:cNvPr id="64" name="Shape 64"/>
          <p:cNvSpPr/>
          <p:nvPr/>
        </p:nvSpPr>
        <p:spPr>
          <a:xfrm>
            <a:off x="3365738" y="238374"/>
            <a:ext cx="5529152" cy="447455"/>
          </a:xfrm>
          <a:prstGeom prst="rect">
            <a:avLst/>
          </a:prstGeom>
          <a:ln w="12700">
            <a:miter lim="400000"/>
          </a:ln>
          <a:extLst>
            <a:ext uri="{C572A759-6A51-4108-AA02-DFA0A04FC94B}">
              <ma14:wrappingTextBoxFlag xmlns:ma14="http://schemas.microsoft.com/office/mac/drawingml/2011/main" xmlns="" val="1"/>
            </a:ext>
          </a:extLst>
        </p:spPr>
        <p:txBody>
          <a:bodyPr wrap="none" lIns="23444" tIns="23444" rIns="23444" bIns="23444" anchor="ctr">
            <a:spAutoFit/>
          </a:bodyPr>
          <a:lstStyle/>
          <a:p>
            <a:pPr lvl="0">
              <a:defRPr sz="1800"/>
            </a:pPr>
            <a:r>
              <a:rPr lang="en-US" sz="2600" dirty="0"/>
              <a:t>Convolutional Neural Networks: </a:t>
            </a:r>
            <a:r>
              <a:rPr sz="2600" dirty="0" err="1"/>
              <a:t>AlexNet</a:t>
            </a:r>
            <a:endParaRPr sz="2600" dirty="0"/>
          </a:p>
        </p:txBody>
      </p:sp>
      <p:grpSp>
        <p:nvGrpSpPr>
          <p:cNvPr id="78" name="Group 78"/>
          <p:cNvGrpSpPr/>
          <p:nvPr/>
        </p:nvGrpSpPr>
        <p:grpSpPr>
          <a:xfrm>
            <a:off x="9220200" y="1900646"/>
            <a:ext cx="110394" cy="2483787"/>
            <a:chOff x="0" y="0"/>
            <a:chExt cx="257583" cy="4829583"/>
          </a:xfrm>
        </p:grpSpPr>
        <p:sp>
          <p:nvSpPr>
            <p:cNvPr id="65" name="Shape 65"/>
            <p:cNvSpPr/>
            <p:nvPr/>
          </p:nvSpPr>
          <p:spPr>
            <a:xfrm>
              <a:off x="-1" y="-1"/>
              <a:ext cx="257585" cy="2575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25400" cap="flat">
              <a:solidFill>
                <a:srgbClr val="B8B8B8"/>
              </a:solidFill>
              <a:prstDash val="solid"/>
              <a:miter lim="400000"/>
            </a:ln>
            <a:effectLst/>
          </p:spPr>
          <p:txBody>
            <a:bodyPr wrap="square" lIns="0" tIns="0" rIns="0" bIns="0" numCol="1" anchor="ctr">
              <a:noAutofit/>
            </a:bodyP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200"/>
            </a:p>
          </p:txBody>
        </p:sp>
        <p:sp>
          <p:nvSpPr>
            <p:cNvPr id="66" name="Shape 66"/>
            <p:cNvSpPr/>
            <p:nvPr/>
          </p:nvSpPr>
          <p:spPr>
            <a:xfrm>
              <a:off x="-1" y="380999"/>
              <a:ext cx="257585" cy="2575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25400" cap="flat">
              <a:solidFill>
                <a:srgbClr val="B8B8B8"/>
              </a:solidFill>
              <a:prstDash val="solid"/>
              <a:miter lim="400000"/>
            </a:ln>
            <a:effectLst/>
          </p:spPr>
          <p:txBody>
            <a:bodyPr wrap="square" lIns="0" tIns="0" rIns="0" bIns="0" numCol="1" anchor="ctr">
              <a:noAutofit/>
            </a:bodyP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200"/>
            </a:p>
          </p:txBody>
        </p:sp>
        <p:sp>
          <p:nvSpPr>
            <p:cNvPr id="67" name="Shape 67"/>
            <p:cNvSpPr/>
            <p:nvPr/>
          </p:nvSpPr>
          <p:spPr>
            <a:xfrm>
              <a:off x="-1" y="761999"/>
              <a:ext cx="257585" cy="2575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25400" cap="flat">
              <a:solidFill>
                <a:srgbClr val="B8B8B8"/>
              </a:solidFill>
              <a:prstDash val="solid"/>
              <a:miter lim="400000"/>
            </a:ln>
            <a:effectLst/>
          </p:spPr>
          <p:txBody>
            <a:bodyPr wrap="square" lIns="0" tIns="0" rIns="0" bIns="0" numCol="1" anchor="ctr">
              <a:noAutofit/>
            </a:bodyP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200"/>
            </a:p>
          </p:txBody>
        </p:sp>
        <p:sp>
          <p:nvSpPr>
            <p:cNvPr id="68" name="Shape 68"/>
            <p:cNvSpPr/>
            <p:nvPr/>
          </p:nvSpPr>
          <p:spPr>
            <a:xfrm>
              <a:off x="-1" y="1523999"/>
              <a:ext cx="257585" cy="2575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25400" cap="flat">
              <a:solidFill>
                <a:srgbClr val="B8B8B8"/>
              </a:solidFill>
              <a:prstDash val="solid"/>
              <a:miter lim="400000"/>
            </a:ln>
            <a:effectLst/>
          </p:spPr>
          <p:txBody>
            <a:bodyPr wrap="square" lIns="0" tIns="0" rIns="0" bIns="0" numCol="1" anchor="ctr">
              <a:noAutofit/>
            </a:bodyP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200"/>
            </a:p>
          </p:txBody>
        </p:sp>
        <p:sp>
          <p:nvSpPr>
            <p:cNvPr id="69" name="Shape 69"/>
            <p:cNvSpPr/>
            <p:nvPr/>
          </p:nvSpPr>
          <p:spPr>
            <a:xfrm>
              <a:off x="-1" y="1904999"/>
              <a:ext cx="257585" cy="2575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25400" cap="flat">
              <a:solidFill>
                <a:srgbClr val="B8B8B8"/>
              </a:solidFill>
              <a:prstDash val="solid"/>
              <a:miter lim="400000"/>
            </a:ln>
            <a:effectLst/>
          </p:spPr>
          <p:txBody>
            <a:bodyPr wrap="square" lIns="0" tIns="0" rIns="0" bIns="0" numCol="1" anchor="ctr">
              <a:noAutofit/>
            </a:bodyP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200"/>
            </a:p>
          </p:txBody>
        </p:sp>
        <p:sp>
          <p:nvSpPr>
            <p:cNvPr id="70" name="Shape 70"/>
            <p:cNvSpPr/>
            <p:nvPr/>
          </p:nvSpPr>
          <p:spPr>
            <a:xfrm>
              <a:off x="-1" y="2285999"/>
              <a:ext cx="257585" cy="2575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25400" cap="flat">
              <a:solidFill>
                <a:srgbClr val="B8B8B8"/>
              </a:solidFill>
              <a:prstDash val="solid"/>
              <a:miter lim="400000"/>
            </a:ln>
            <a:effectLst/>
          </p:spPr>
          <p:txBody>
            <a:bodyPr wrap="square" lIns="0" tIns="0" rIns="0" bIns="0" numCol="1" anchor="ctr">
              <a:noAutofit/>
            </a:bodyP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200"/>
            </a:p>
          </p:txBody>
        </p:sp>
        <p:sp>
          <p:nvSpPr>
            <p:cNvPr id="71" name="Shape 71"/>
            <p:cNvSpPr/>
            <p:nvPr/>
          </p:nvSpPr>
          <p:spPr>
            <a:xfrm>
              <a:off x="-1" y="2666999"/>
              <a:ext cx="257585" cy="2575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25400" cap="flat">
              <a:solidFill>
                <a:srgbClr val="B8B8B8"/>
              </a:solidFill>
              <a:prstDash val="solid"/>
              <a:miter lim="400000"/>
            </a:ln>
            <a:effectLst/>
          </p:spPr>
          <p:txBody>
            <a:bodyPr wrap="square" lIns="0" tIns="0" rIns="0" bIns="0" numCol="1" anchor="ctr">
              <a:noAutofit/>
            </a:bodyP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200"/>
            </a:p>
          </p:txBody>
        </p:sp>
        <p:sp>
          <p:nvSpPr>
            <p:cNvPr id="72" name="Shape 72"/>
            <p:cNvSpPr/>
            <p:nvPr/>
          </p:nvSpPr>
          <p:spPr>
            <a:xfrm>
              <a:off x="-1" y="3047999"/>
              <a:ext cx="257585" cy="2575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25400" cap="flat">
              <a:solidFill>
                <a:srgbClr val="B8B8B8"/>
              </a:solidFill>
              <a:prstDash val="solid"/>
              <a:miter lim="400000"/>
            </a:ln>
            <a:effectLst/>
          </p:spPr>
          <p:txBody>
            <a:bodyPr wrap="square" lIns="0" tIns="0" rIns="0" bIns="0" numCol="1" anchor="ctr">
              <a:noAutofit/>
            </a:bodyP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200"/>
            </a:p>
          </p:txBody>
        </p:sp>
        <p:sp>
          <p:nvSpPr>
            <p:cNvPr id="73" name="Shape 73"/>
            <p:cNvSpPr/>
            <p:nvPr/>
          </p:nvSpPr>
          <p:spPr>
            <a:xfrm>
              <a:off x="-1" y="3428999"/>
              <a:ext cx="257585" cy="2575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25400" cap="flat">
              <a:solidFill>
                <a:srgbClr val="B8B8B8"/>
              </a:solidFill>
              <a:prstDash val="solid"/>
              <a:miter lim="400000"/>
            </a:ln>
            <a:effectLst/>
          </p:spPr>
          <p:txBody>
            <a:bodyPr wrap="square" lIns="0" tIns="0" rIns="0" bIns="0" numCol="1" anchor="ctr">
              <a:noAutofit/>
            </a:bodyP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200"/>
            </a:p>
          </p:txBody>
        </p:sp>
        <p:sp>
          <p:nvSpPr>
            <p:cNvPr id="74" name="Shape 74"/>
            <p:cNvSpPr/>
            <p:nvPr/>
          </p:nvSpPr>
          <p:spPr>
            <a:xfrm>
              <a:off x="-1" y="3809999"/>
              <a:ext cx="257585" cy="2575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25400" cap="flat">
              <a:solidFill>
                <a:srgbClr val="B8B8B8"/>
              </a:solidFill>
              <a:prstDash val="solid"/>
              <a:miter lim="400000"/>
            </a:ln>
            <a:effectLst/>
          </p:spPr>
          <p:txBody>
            <a:bodyPr wrap="square" lIns="0" tIns="0" rIns="0" bIns="0" numCol="1" anchor="ctr">
              <a:noAutofit/>
            </a:bodyP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200"/>
            </a:p>
          </p:txBody>
        </p:sp>
        <p:sp>
          <p:nvSpPr>
            <p:cNvPr id="75" name="Shape 75"/>
            <p:cNvSpPr/>
            <p:nvPr/>
          </p:nvSpPr>
          <p:spPr>
            <a:xfrm>
              <a:off x="-1" y="4190999"/>
              <a:ext cx="257585" cy="2575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25400" cap="flat">
              <a:solidFill>
                <a:srgbClr val="B8B8B8"/>
              </a:solidFill>
              <a:prstDash val="solid"/>
              <a:miter lim="400000"/>
            </a:ln>
            <a:effectLst/>
          </p:spPr>
          <p:txBody>
            <a:bodyPr wrap="square" lIns="0" tIns="0" rIns="0" bIns="0" numCol="1" anchor="ctr">
              <a:noAutofit/>
            </a:bodyP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200"/>
            </a:p>
          </p:txBody>
        </p:sp>
        <p:sp>
          <p:nvSpPr>
            <p:cNvPr id="76" name="Shape 76"/>
            <p:cNvSpPr/>
            <p:nvPr/>
          </p:nvSpPr>
          <p:spPr>
            <a:xfrm>
              <a:off x="-1" y="4571999"/>
              <a:ext cx="257585" cy="2575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25400" cap="flat">
              <a:solidFill>
                <a:srgbClr val="B8B8B8"/>
              </a:solidFill>
              <a:prstDash val="solid"/>
              <a:miter lim="400000"/>
            </a:ln>
            <a:effectLst/>
          </p:spPr>
          <p:txBody>
            <a:bodyPr wrap="square" lIns="0" tIns="0" rIns="0" bIns="0" numCol="1" anchor="ctr">
              <a:noAutofit/>
            </a:bodyP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200"/>
            </a:p>
          </p:txBody>
        </p:sp>
        <p:sp>
          <p:nvSpPr>
            <p:cNvPr id="77" name="Shape 77"/>
            <p:cNvSpPr/>
            <p:nvPr/>
          </p:nvSpPr>
          <p:spPr>
            <a:xfrm>
              <a:off x="-1" y="1142999"/>
              <a:ext cx="257585" cy="2575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25400" cap="flat">
              <a:solidFill>
                <a:srgbClr val="B8B8B8"/>
              </a:solidFill>
              <a:prstDash val="solid"/>
              <a:miter lim="400000"/>
            </a:ln>
            <a:effectLst/>
          </p:spPr>
          <p:txBody>
            <a:bodyPr wrap="square" lIns="0" tIns="0" rIns="0" bIns="0" numCol="1" anchor="ctr">
              <a:noAutofit/>
            </a:bodyP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200"/>
            </a:p>
          </p:txBody>
        </p:sp>
      </p:grpSp>
      <p:grpSp>
        <p:nvGrpSpPr>
          <p:cNvPr id="81" name="Group 81"/>
          <p:cNvGrpSpPr/>
          <p:nvPr/>
        </p:nvGrpSpPr>
        <p:grpSpPr>
          <a:xfrm>
            <a:off x="9220200" y="2299172"/>
            <a:ext cx="945406" cy="502702"/>
            <a:chOff x="-1" y="-22443"/>
            <a:chExt cx="2205947" cy="977473"/>
          </a:xfrm>
        </p:grpSpPr>
        <p:sp>
          <p:nvSpPr>
            <p:cNvPr id="79" name="Shape 79"/>
            <p:cNvSpPr/>
            <p:nvPr/>
          </p:nvSpPr>
          <p:spPr>
            <a:xfrm>
              <a:off x="641930" y="-22443"/>
              <a:ext cx="1564016" cy="97747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a:solidFill>
                    <a:srgbClr val="008F00"/>
                  </a:solidFill>
                </a:defRPr>
              </a:lvl1pPr>
            </a:lstStyle>
            <a:p>
              <a:pPr lvl="0">
                <a:defRPr sz="1800">
                  <a:solidFill>
                    <a:srgbClr val="000000"/>
                  </a:solidFill>
                </a:defRPr>
              </a:pPr>
              <a:r>
                <a:rPr sz="2600"/>
                <a:t>Lion</a:t>
              </a:r>
            </a:p>
          </p:txBody>
        </p:sp>
        <p:sp>
          <p:nvSpPr>
            <p:cNvPr id="80" name="Shape 80"/>
            <p:cNvSpPr/>
            <p:nvPr/>
          </p:nvSpPr>
          <p:spPr>
            <a:xfrm>
              <a:off x="-1" y="345643"/>
              <a:ext cx="257585" cy="2575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8F00"/>
            </a:solidFill>
            <a:ln w="25400" cap="flat">
              <a:solidFill>
                <a:srgbClr val="000000"/>
              </a:solidFill>
              <a:prstDash val="solid"/>
              <a:miter lim="400000"/>
            </a:ln>
            <a:effectLst/>
          </p:spPr>
          <p:txBody>
            <a:bodyPr wrap="square" lIns="0" tIns="0" rIns="0" bIns="0" numCol="1" anchor="ctr">
              <a:noAutofit/>
            </a:bodyP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200"/>
            </a:p>
          </p:txBody>
        </p:sp>
      </p:grpSp>
      <p:pic>
        <p:nvPicPr>
          <p:cNvPr id="82" name="lion_skew.png"/>
          <p:cNvPicPr/>
          <p:nvPr/>
        </p:nvPicPr>
        <p:blipFill>
          <a:blip r:embed="rId3">
            <a:extLst/>
          </a:blip>
          <a:stretch>
            <a:fillRect/>
          </a:stretch>
        </p:blipFill>
        <p:spPr>
          <a:xfrm>
            <a:off x="2857501" y="1292178"/>
            <a:ext cx="587829" cy="3731536"/>
          </a:xfrm>
          <a:prstGeom prst="rect">
            <a:avLst/>
          </a:prstGeom>
          <a:ln w="12700">
            <a:miter lim="400000"/>
          </a:ln>
        </p:spPr>
      </p:pic>
    </p:spTree>
    <p:extLst>
      <p:ext uri="{BB962C8B-B14F-4D97-AF65-F5344CB8AC3E}">
        <p14:creationId xmlns:p14="http://schemas.microsoft.com/office/powerpoint/2010/main" val="3008320306"/>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advAuto="0"/>
      <p:bldP spid="82" grpId="0" animBg="1" advAuto="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Shape 123"/>
          <p:cNvSpPr/>
          <p:nvPr/>
        </p:nvSpPr>
        <p:spPr>
          <a:xfrm>
            <a:off x="8193649" y="3149495"/>
            <a:ext cx="1094909" cy="4"/>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sz="1200"/>
          </a:p>
        </p:txBody>
      </p:sp>
      <p:sp>
        <p:nvSpPr>
          <p:cNvPr id="124" name="Shape 124"/>
          <p:cNvSpPr/>
          <p:nvPr/>
        </p:nvSpPr>
        <p:spPr>
          <a:xfrm>
            <a:off x="7225270" y="2278816"/>
            <a:ext cx="1023203" cy="1743407"/>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FFFFFF"/>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125" name="Shape 125"/>
          <p:cNvSpPr/>
          <p:nvPr/>
        </p:nvSpPr>
        <p:spPr>
          <a:xfrm flipV="1">
            <a:off x="7157357" y="3148147"/>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sz="1200"/>
          </a:p>
        </p:txBody>
      </p:sp>
      <p:sp>
        <p:nvSpPr>
          <p:cNvPr id="126" name="Shape 126"/>
          <p:cNvSpPr/>
          <p:nvPr/>
        </p:nvSpPr>
        <p:spPr>
          <a:xfrm>
            <a:off x="6241712" y="2278816"/>
            <a:ext cx="1023203" cy="1743407"/>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FFFFFF"/>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127" name="Shape 127"/>
          <p:cNvSpPr/>
          <p:nvPr/>
        </p:nvSpPr>
        <p:spPr>
          <a:xfrm>
            <a:off x="8427395" y="1143001"/>
            <a:ext cx="145713" cy="4010301"/>
          </a:xfrm>
          <a:prstGeom prst="rect">
            <a:avLst/>
          </a:prstGeom>
          <a:solidFill>
            <a:srgbClr val="FFFFFF"/>
          </a:solidFill>
          <a:ln w="25400">
            <a:solidFill/>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200"/>
          </a:p>
        </p:txBody>
      </p:sp>
      <p:sp>
        <p:nvSpPr>
          <p:cNvPr id="128" name="Shape 128"/>
          <p:cNvSpPr/>
          <p:nvPr/>
        </p:nvSpPr>
        <p:spPr>
          <a:xfrm>
            <a:off x="8813542" y="1143001"/>
            <a:ext cx="145713" cy="4010301"/>
          </a:xfrm>
          <a:prstGeom prst="rect">
            <a:avLst/>
          </a:prstGeom>
          <a:solidFill>
            <a:srgbClr val="FFFFFF"/>
          </a:solidFill>
          <a:ln w="25400">
            <a:solidFill/>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200"/>
          </a:p>
        </p:txBody>
      </p:sp>
      <p:sp>
        <p:nvSpPr>
          <p:cNvPr id="129" name="Shape 129"/>
          <p:cNvSpPr/>
          <p:nvPr/>
        </p:nvSpPr>
        <p:spPr>
          <a:xfrm>
            <a:off x="9199678" y="1793910"/>
            <a:ext cx="145713" cy="2708479"/>
          </a:xfrm>
          <a:prstGeom prst="rect">
            <a:avLst/>
          </a:prstGeom>
          <a:solidFill>
            <a:srgbClr val="FFFFFF"/>
          </a:solidFill>
          <a:ln w="25400">
            <a:solidFill/>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200"/>
          </a:p>
        </p:txBody>
      </p:sp>
      <p:sp>
        <p:nvSpPr>
          <p:cNvPr id="130" name="Shape 130"/>
          <p:cNvSpPr/>
          <p:nvPr/>
        </p:nvSpPr>
        <p:spPr>
          <a:xfrm flipV="1">
            <a:off x="6177643" y="3148149"/>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sz="1200"/>
          </a:p>
        </p:txBody>
      </p:sp>
      <p:sp>
        <p:nvSpPr>
          <p:cNvPr id="131" name="Shape 131"/>
          <p:cNvSpPr/>
          <p:nvPr/>
        </p:nvSpPr>
        <p:spPr>
          <a:xfrm>
            <a:off x="5252257" y="2276126"/>
            <a:ext cx="1023203" cy="1743407"/>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FFFFFF"/>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132" name="Shape 132"/>
          <p:cNvSpPr/>
          <p:nvPr/>
        </p:nvSpPr>
        <p:spPr>
          <a:xfrm flipV="1">
            <a:off x="5197929" y="3148149"/>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sz="1200"/>
          </a:p>
        </p:txBody>
      </p:sp>
      <p:sp>
        <p:nvSpPr>
          <p:cNvPr id="133" name="Shape 133"/>
          <p:cNvSpPr/>
          <p:nvPr/>
        </p:nvSpPr>
        <p:spPr>
          <a:xfrm>
            <a:off x="4178059" y="2005917"/>
            <a:ext cx="1103644" cy="2291150"/>
          </a:xfrm>
          <a:custGeom>
            <a:avLst/>
            <a:gdLst/>
            <a:ahLst/>
            <a:cxnLst>
              <a:cxn ang="0">
                <a:pos x="wd2" y="hd2"/>
              </a:cxn>
              <a:cxn ang="5400000">
                <a:pos x="wd2" y="hd2"/>
              </a:cxn>
              <a:cxn ang="10800000">
                <a:pos x="wd2" y="hd2"/>
              </a:cxn>
              <a:cxn ang="16200000">
                <a:pos x="wd2" y="hd2"/>
              </a:cxn>
            </a:cxnLst>
            <a:rect l="0" t="0" r="r" b="b"/>
            <a:pathLst>
              <a:path w="21600" h="21600" extrusionOk="0">
                <a:moveTo>
                  <a:pt x="6880" y="8174"/>
                </a:moveTo>
                <a:lnTo>
                  <a:pt x="6880" y="21600"/>
                </a:lnTo>
                <a:lnTo>
                  <a:pt x="0" y="13463"/>
                </a:lnTo>
                <a:lnTo>
                  <a:pt x="0" y="25"/>
                </a:lnTo>
                <a:lnTo>
                  <a:pt x="6880" y="8174"/>
                </a:lnTo>
                <a:lnTo>
                  <a:pt x="0" y="0"/>
                </a:lnTo>
                <a:lnTo>
                  <a:pt x="14716" y="24"/>
                </a:lnTo>
                <a:lnTo>
                  <a:pt x="21600" y="8174"/>
                </a:lnTo>
                <a:lnTo>
                  <a:pt x="6880" y="8174"/>
                </a:lnTo>
                <a:lnTo>
                  <a:pt x="21567" y="8174"/>
                </a:lnTo>
                <a:lnTo>
                  <a:pt x="21567" y="21600"/>
                </a:lnTo>
                <a:lnTo>
                  <a:pt x="6880" y="21600"/>
                </a:lnTo>
                <a:lnTo>
                  <a:pt x="6880" y="8174"/>
                </a:lnTo>
                <a:close/>
              </a:path>
            </a:pathLst>
          </a:custGeom>
          <a:solidFill>
            <a:srgbClr val="FFFFFF"/>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134" name="Shape 134"/>
          <p:cNvSpPr/>
          <p:nvPr/>
        </p:nvSpPr>
        <p:spPr>
          <a:xfrm flipV="1">
            <a:off x="4163786" y="3148149"/>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sz="1200"/>
          </a:p>
        </p:txBody>
      </p:sp>
      <p:sp>
        <p:nvSpPr>
          <p:cNvPr id="135" name="Shape 135"/>
          <p:cNvSpPr/>
          <p:nvPr/>
        </p:nvSpPr>
        <p:spPr>
          <a:xfrm>
            <a:off x="3409081" y="1616807"/>
            <a:ext cx="889102" cy="3064692"/>
          </a:xfrm>
          <a:custGeom>
            <a:avLst/>
            <a:gdLst/>
            <a:ahLst/>
            <a:cxnLst>
              <a:cxn ang="0">
                <a:pos x="wd2" y="hd2"/>
              </a:cxn>
              <a:cxn ang="5400000">
                <a:pos x="wd2" y="hd2"/>
              </a:cxn>
              <a:cxn ang="10800000">
                <a:pos x="wd2" y="hd2"/>
              </a:cxn>
              <a:cxn ang="16200000">
                <a:pos x="wd2" y="hd2"/>
              </a:cxn>
            </a:cxnLst>
            <a:rect l="0" t="0" r="r" b="b"/>
            <a:pathLst>
              <a:path w="21600" h="21600" extrusionOk="0">
                <a:moveTo>
                  <a:pt x="11292" y="8176"/>
                </a:moveTo>
                <a:lnTo>
                  <a:pt x="11390" y="21600"/>
                </a:lnTo>
                <a:lnTo>
                  <a:pt x="0" y="13424"/>
                </a:lnTo>
                <a:lnTo>
                  <a:pt x="0" y="25"/>
                </a:lnTo>
                <a:lnTo>
                  <a:pt x="11292" y="8176"/>
                </a:lnTo>
                <a:lnTo>
                  <a:pt x="0" y="0"/>
                </a:lnTo>
                <a:lnTo>
                  <a:pt x="10262" y="1"/>
                </a:lnTo>
                <a:lnTo>
                  <a:pt x="21558" y="8176"/>
                </a:lnTo>
                <a:lnTo>
                  <a:pt x="11292" y="8176"/>
                </a:lnTo>
                <a:lnTo>
                  <a:pt x="21600" y="8176"/>
                </a:lnTo>
                <a:lnTo>
                  <a:pt x="21558" y="21600"/>
                </a:lnTo>
                <a:lnTo>
                  <a:pt x="11390" y="21600"/>
                </a:lnTo>
                <a:lnTo>
                  <a:pt x="11292" y="8176"/>
                </a:lnTo>
                <a:close/>
              </a:path>
            </a:pathLst>
          </a:custGeom>
          <a:solidFill>
            <a:srgbClr val="FFFFFF"/>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136" name="Shape 136"/>
          <p:cNvSpPr/>
          <p:nvPr/>
        </p:nvSpPr>
        <p:spPr>
          <a:xfrm flipV="1">
            <a:off x="3510643" y="3148149"/>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sz="1200"/>
          </a:p>
        </p:txBody>
      </p:sp>
      <p:sp>
        <p:nvSpPr>
          <p:cNvPr id="137" name="Shape 137"/>
          <p:cNvSpPr/>
          <p:nvPr/>
        </p:nvSpPr>
        <p:spPr>
          <a:xfrm>
            <a:off x="2846614" y="1169212"/>
            <a:ext cx="752376" cy="3957871"/>
          </a:xfrm>
          <a:custGeom>
            <a:avLst/>
            <a:gdLst/>
            <a:ahLst/>
            <a:cxnLst>
              <a:cxn ang="0">
                <a:pos x="wd2" y="hd2"/>
              </a:cxn>
              <a:cxn ang="5400000">
                <a:pos x="wd2" y="hd2"/>
              </a:cxn>
              <a:cxn ang="10800000">
                <a:pos x="wd2" y="hd2"/>
              </a:cxn>
              <a:cxn ang="16200000">
                <a:pos x="wd2" y="hd2"/>
              </a:cxn>
            </a:cxnLst>
            <a:rect l="0" t="0" r="r" b="b"/>
            <a:pathLst>
              <a:path w="21600" h="21600" extrusionOk="0">
                <a:moveTo>
                  <a:pt x="17361" y="8201"/>
                </a:moveTo>
                <a:lnTo>
                  <a:pt x="17361" y="21600"/>
                </a:lnTo>
                <a:lnTo>
                  <a:pt x="0" y="13424"/>
                </a:lnTo>
                <a:lnTo>
                  <a:pt x="0" y="25"/>
                </a:lnTo>
                <a:lnTo>
                  <a:pt x="17361" y="8201"/>
                </a:lnTo>
                <a:lnTo>
                  <a:pt x="0" y="0"/>
                </a:lnTo>
                <a:lnTo>
                  <a:pt x="4174" y="0"/>
                </a:lnTo>
                <a:lnTo>
                  <a:pt x="21600" y="8201"/>
                </a:lnTo>
                <a:lnTo>
                  <a:pt x="17361" y="8201"/>
                </a:lnTo>
                <a:lnTo>
                  <a:pt x="21544" y="8201"/>
                </a:lnTo>
                <a:lnTo>
                  <a:pt x="21544" y="21600"/>
                </a:lnTo>
                <a:lnTo>
                  <a:pt x="17361" y="21600"/>
                </a:lnTo>
                <a:lnTo>
                  <a:pt x="17361" y="8201"/>
                </a:lnTo>
                <a:close/>
              </a:path>
            </a:pathLst>
          </a:custGeom>
          <a:solidFill>
            <a:srgbClr val="FFFFFF"/>
          </a:solidFill>
          <a:ln w="25400">
            <a:solidFill/>
            <a:miter lim="400000"/>
          </a:ln>
        </p:spPr>
        <p:txBody>
          <a:bodyPr lIns="0" tIns="0" rIns="0" bIns="0" anchor="ctr"/>
          <a:lstStyle/>
          <a:p>
            <a:pPr lvl="0">
              <a:defRPr>
                <a:latin typeface="Gill Sans"/>
                <a:ea typeface="Gill Sans"/>
                <a:cs typeface="Gill Sans"/>
                <a:sym typeface="Gill Sans"/>
              </a:defRPr>
            </a:pPr>
            <a:endParaRPr/>
          </a:p>
        </p:txBody>
      </p:sp>
      <p:grpSp>
        <p:nvGrpSpPr>
          <p:cNvPr id="141" name="Group 141"/>
          <p:cNvGrpSpPr/>
          <p:nvPr/>
        </p:nvGrpSpPr>
        <p:grpSpPr>
          <a:xfrm>
            <a:off x="1638301" y="124097"/>
            <a:ext cx="2226129" cy="4140926"/>
            <a:chOff x="-215900" y="-139700"/>
            <a:chExt cx="5194300" cy="8051800"/>
          </a:xfrm>
        </p:grpSpPr>
        <p:pic>
          <p:nvPicPr>
            <p:cNvPr id="138" name="Picture 137"/>
            <p:cNvPicPr/>
            <p:nvPr/>
          </p:nvPicPr>
          <p:blipFill>
            <a:blip r:embed="rId3">
              <a:extLst/>
            </a:blip>
            <a:stretch>
              <a:fillRect/>
            </a:stretch>
          </p:blipFill>
          <p:spPr>
            <a:xfrm>
              <a:off x="-215900" y="-139700"/>
              <a:ext cx="5194300" cy="8051800"/>
            </a:xfrm>
            <a:prstGeom prst="rect">
              <a:avLst/>
            </a:prstGeom>
            <a:effectLst>
              <a:outerShdw blurRad="127000" dist="76200" dir="2700000" rotWithShape="0">
                <a:srgbClr val="000000">
                  <a:alpha val="75000"/>
                </a:srgbClr>
              </a:outerShdw>
            </a:effectLst>
          </p:spPr>
        </p:pic>
        <p:pic>
          <p:nvPicPr>
            <p:cNvPr id="139" name="my_gabor.png"/>
            <p:cNvPicPr/>
            <p:nvPr/>
          </p:nvPicPr>
          <p:blipFill>
            <a:blip r:embed="rId4">
              <a:extLst/>
            </a:blip>
            <a:stretch>
              <a:fillRect/>
            </a:stretch>
          </p:blipFill>
          <p:spPr>
            <a:xfrm>
              <a:off x="77464" y="152400"/>
              <a:ext cx="4607572" cy="4597401"/>
            </a:xfrm>
            <a:prstGeom prst="rect">
              <a:avLst/>
            </a:prstGeom>
            <a:ln w="12700" cap="flat">
              <a:noFill/>
              <a:miter lim="400000"/>
            </a:ln>
            <a:effectLst/>
          </p:spPr>
        </p:pic>
        <p:sp>
          <p:nvSpPr>
            <p:cNvPr id="140" name="Shape 140"/>
            <p:cNvSpPr/>
            <p:nvPr/>
          </p:nvSpPr>
          <p:spPr>
            <a:xfrm rot="9337">
              <a:off x="241300" y="4510126"/>
              <a:ext cx="4292600" cy="331144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p>
              <a:pPr lvl="0">
                <a:defRPr sz="1800"/>
              </a:pPr>
              <a:r>
                <a:rPr sz="2600" dirty="0">
                  <a:solidFill>
                    <a:srgbClr val="FF2600"/>
                  </a:solidFill>
                </a:rPr>
                <a:t>Layer 1</a:t>
              </a:r>
            </a:p>
            <a:p>
              <a:pPr lvl="0">
                <a:defRPr sz="1800"/>
              </a:pPr>
              <a:r>
                <a:rPr lang="en-US" sz="2600" dirty="0">
                  <a:solidFill>
                    <a:srgbClr val="FF2600"/>
                  </a:solidFill>
                </a:rPr>
                <a:t>Filter (Gabor and color blobs)</a:t>
              </a:r>
              <a:endParaRPr sz="2600" dirty="0">
                <a:solidFill>
                  <a:srgbClr val="FF2600"/>
                </a:solidFill>
              </a:endParaRPr>
            </a:p>
          </p:txBody>
        </p:sp>
      </p:grpSp>
      <p:grpSp>
        <p:nvGrpSpPr>
          <p:cNvPr id="149" name="Group 149"/>
          <p:cNvGrpSpPr/>
          <p:nvPr/>
        </p:nvGrpSpPr>
        <p:grpSpPr>
          <a:xfrm>
            <a:off x="8512630" y="124097"/>
            <a:ext cx="2437593" cy="6056046"/>
            <a:chOff x="0" y="-139700"/>
            <a:chExt cx="5687717" cy="11775644"/>
          </a:xfrm>
        </p:grpSpPr>
        <p:grpSp>
          <p:nvGrpSpPr>
            <p:cNvPr id="147" name="Group 147"/>
            <p:cNvGrpSpPr/>
            <p:nvPr/>
          </p:nvGrpSpPr>
          <p:grpSpPr>
            <a:xfrm>
              <a:off x="1028700" y="-139700"/>
              <a:ext cx="4659017" cy="8051800"/>
              <a:chOff x="520700" y="-139700"/>
              <a:chExt cx="4659017" cy="8051800"/>
            </a:xfrm>
          </p:grpSpPr>
          <p:pic>
            <p:nvPicPr>
              <p:cNvPr id="142" name="Picture 141"/>
              <p:cNvPicPr/>
              <p:nvPr/>
            </p:nvPicPr>
            <p:blipFill>
              <a:blip r:embed="rId5">
                <a:extLst/>
              </a:blip>
              <a:stretch>
                <a:fillRect/>
              </a:stretch>
            </p:blipFill>
            <p:spPr>
              <a:xfrm>
                <a:off x="520700" y="-139700"/>
                <a:ext cx="3314700" cy="8051800"/>
              </a:xfrm>
              <a:prstGeom prst="rect">
                <a:avLst/>
              </a:prstGeom>
              <a:effectLst>
                <a:outerShdw blurRad="127000" dist="76200" dir="2700000" rotWithShape="0">
                  <a:srgbClr val="000000">
                    <a:alpha val="75000"/>
                  </a:srgbClr>
                </a:outerShdw>
              </a:effectLst>
            </p:spPr>
          </p:pic>
          <p:sp>
            <p:nvSpPr>
              <p:cNvPr id="143" name="Shape 143"/>
              <p:cNvSpPr/>
              <p:nvPr/>
            </p:nvSpPr>
            <p:spPr>
              <a:xfrm>
                <a:off x="640171" y="5744227"/>
                <a:ext cx="4539546" cy="178348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p>
                <a:pPr lvl="0">
                  <a:defRPr sz="1800"/>
                </a:pPr>
                <a:r>
                  <a:rPr sz="2600" dirty="0">
                    <a:solidFill>
                      <a:srgbClr val="FF2600"/>
                    </a:solidFill>
                  </a:rPr>
                  <a:t>Last</a:t>
                </a:r>
              </a:p>
              <a:p>
                <a:pPr lvl="0">
                  <a:defRPr sz="1800"/>
                </a:pPr>
                <a:r>
                  <a:rPr sz="2600" dirty="0">
                    <a:solidFill>
                      <a:srgbClr val="FF2600"/>
                    </a:solidFill>
                  </a:rPr>
                  <a:t>Layer</a:t>
                </a:r>
              </a:p>
            </p:txBody>
          </p:sp>
          <p:grpSp>
            <p:nvGrpSpPr>
              <p:cNvPr id="146" name="Group 146"/>
              <p:cNvGrpSpPr/>
              <p:nvPr/>
            </p:nvGrpSpPr>
            <p:grpSpPr>
              <a:xfrm>
                <a:off x="899814" y="70768"/>
                <a:ext cx="2554586" cy="5707736"/>
                <a:chOff x="0" y="0"/>
                <a:chExt cx="2554584" cy="5707735"/>
              </a:xfrm>
            </p:grpSpPr>
            <p:pic>
              <p:nvPicPr>
                <p:cNvPr id="144" name="Screen Shot 2014-12-09 at 2.31.05 PM.png.jpg"/>
                <p:cNvPicPr/>
                <p:nvPr/>
              </p:nvPicPr>
              <p:blipFill>
                <a:blip r:embed="rId6">
                  <a:extLst/>
                </a:blip>
                <a:stretch>
                  <a:fillRect/>
                </a:stretch>
              </p:blipFill>
              <p:spPr>
                <a:xfrm>
                  <a:off x="0" y="0"/>
                  <a:ext cx="2548969" cy="2812137"/>
                </a:xfrm>
                <a:prstGeom prst="rect">
                  <a:avLst/>
                </a:prstGeom>
                <a:ln w="12700" cap="flat">
                  <a:noFill/>
                  <a:miter lim="400000"/>
                </a:ln>
                <a:effectLst/>
              </p:spPr>
            </p:pic>
            <p:pic>
              <p:nvPicPr>
                <p:cNvPr id="145" name="Screen Shot 2014-12-09 at 2.31.32 PM.png.jpg"/>
                <p:cNvPicPr/>
                <p:nvPr/>
              </p:nvPicPr>
              <p:blipFill>
                <a:blip r:embed="rId7">
                  <a:extLst/>
                </a:blip>
                <a:stretch>
                  <a:fillRect/>
                </a:stretch>
              </p:blipFill>
              <p:spPr>
                <a:xfrm>
                  <a:off x="13135" y="2895600"/>
                  <a:ext cx="2541450" cy="2812136"/>
                </a:xfrm>
                <a:prstGeom prst="rect">
                  <a:avLst/>
                </a:prstGeom>
                <a:ln w="12700" cap="flat">
                  <a:noFill/>
                  <a:miter lim="400000"/>
                </a:ln>
                <a:effectLst/>
              </p:spPr>
            </p:pic>
          </p:grpSp>
        </p:grpSp>
        <p:sp>
          <p:nvSpPr>
            <p:cNvPr id="148" name="Shape 148"/>
            <p:cNvSpPr/>
            <p:nvPr/>
          </p:nvSpPr>
          <p:spPr>
            <a:xfrm>
              <a:off x="0" y="9852456"/>
              <a:ext cx="5308600" cy="178348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p>
              <a:pPr defTabSz="210998">
                <a:tabLst>
                  <a:tab pos="164109" algn="l"/>
                  <a:tab pos="328219" algn="l"/>
                  <a:tab pos="492328" algn="l"/>
                  <a:tab pos="656438" algn="l"/>
                  <a:tab pos="820547" algn="l"/>
                  <a:tab pos="984656" algn="l"/>
                  <a:tab pos="1148766" algn="l"/>
                  <a:tab pos="1312875" algn="l"/>
                  <a:tab pos="1476985" algn="l"/>
                  <a:tab pos="1641094" algn="l"/>
                  <a:tab pos="1805203" algn="l"/>
                  <a:tab pos="1969313" algn="l"/>
                </a:tabLst>
                <a:defRPr sz="1800"/>
              </a:pPr>
              <a:r>
                <a:rPr sz="2600"/>
                <a:t>Nguyen et al.</a:t>
              </a:r>
            </a:p>
            <a:p>
              <a:pPr defTabSz="210998">
                <a:tabLst>
                  <a:tab pos="164109" algn="l"/>
                  <a:tab pos="328219" algn="l"/>
                  <a:tab pos="492328" algn="l"/>
                  <a:tab pos="656438" algn="l"/>
                  <a:tab pos="820547" algn="l"/>
                  <a:tab pos="984656" algn="l"/>
                  <a:tab pos="1148766" algn="l"/>
                  <a:tab pos="1312875" algn="l"/>
                  <a:tab pos="1476985" algn="l"/>
                  <a:tab pos="1641094" algn="l"/>
                  <a:tab pos="1805203" algn="l"/>
                  <a:tab pos="1969313" algn="l"/>
                </a:tabLst>
                <a:defRPr sz="1800"/>
              </a:pPr>
              <a:r>
                <a:rPr sz="2600"/>
                <a:t>arXiv 2014</a:t>
              </a:r>
            </a:p>
          </p:txBody>
        </p:sp>
      </p:grpSp>
      <p:grpSp>
        <p:nvGrpSpPr>
          <p:cNvPr id="167" name="Group 167"/>
          <p:cNvGrpSpPr/>
          <p:nvPr/>
        </p:nvGrpSpPr>
        <p:grpSpPr>
          <a:xfrm>
            <a:off x="4278086" y="143693"/>
            <a:ext cx="4103914" cy="5420343"/>
            <a:chOff x="-177800" y="-139700"/>
            <a:chExt cx="9575800" cy="10539555"/>
          </a:xfrm>
        </p:grpSpPr>
        <p:sp>
          <p:nvSpPr>
            <p:cNvPr id="150" name="Shape 150"/>
            <p:cNvSpPr/>
            <p:nvPr/>
          </p:nvSpPr>
          <p:spPr>
            <a:xfrm>
              <a:off x="590550" y="7926244"/>
              <a:ext cx="7962900" cy="247361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p>
              <a:pPr defTabSz="210998">
                <a:tabLst>
                  <a:tab pos="164109" algn="l"/>
                  <a:tab pos="328219" algn="l"/>
                  <a:tab pos="492328" algn="l"/>
                  <a:tab pos="656438" algn="l"/>
                  <a:tab pos="820547" algn="l"/>
                  <a:tab pos="984656" algn="l"/>
                  <a:tab pos="1148766" algn="l"/>
                  <a:tab pos="1312875" algn="l"/>
                  <a:tab pos="1476985" algn="l"/>
                  <a:tab pos="1641094" algn="l"/>
                  <a:tab pos="1805203" algn="l"/>
                  <a:tab pos="1969313" algn="l"/>
                </a:tabLst>
                <a:defRPr sz="1800"/>
              </a:pPr>
              <a:r>
                <a:rPr sz="2600"/>
                <a:t>Zeiler</a:t>
              </a:r>
              <a:r>
                <a:rPr sz="2500">
                  <a:latin typeface="Helvetica"/>
                  <a:ea typeface="Helvetica"/>
                  <a:cs typeface="Helvetica"/>
                  <a:sym typeface="Helvetica"/>
                </a:rPr>
                <a:t> et al.</a:t>
              </a:r>
            </a:p>
            <a:p>
              <a:pPr defTabSz="210998">
                <a:tabLst>
                  <a:tab pos="164109" algn="l"/>
                  <a:tab pos="328219" algn="l"/>
                  <a:tab pos="492328" algn="l"/>
                  <a:tab pos="656438" algn="l"/>
                  <a:tab pos="820547" algn="l"/>
                  <a:tab pos="984656" algn="l"/>
                  <a:tab pos="1148766" algn="l"/>
                  <a:tab pos="1312875" algn="l"/>
                  <a:tab pos="1476985" algn="l"/>
                  <a:tab pos="1641094" algn="l"/>
                  <a:tab pos="1805203" algn="l"/>
                  <a:tab pos="1969313" algn="l"/>
                </a:tabLst>
                <a:defRPr sz="1800"/>
              </a:pPr>
              <a:r>
                <a:rPr sz="2500">
                  <a:latin typeface="Helvetica"/>
                  <a:ea typeface="Helvetica"/>
                  <a:cs typeface="Helvetica"/>
                  <a:sym typeface="Helvetica"/>
                </a:rPr>
                <a:t>arXiv 2013, ECCV 2014</a:t>
              </a:r>
            </a:p>
          </p:txBody>
        </p:sp>
        <p:grpSp>
          <p:nvGrpSpPr>
            <p:cNvPr id="158" name="Group 158"/>
            <p:cNvGrpSpPr/>
            <p:nvPr/>
          </p:nvGrpSpPr>
          <p:grpSpPr>
            <a:xfrm>
              <a:off x="-177800" y="-139700"/>
              <a:ext cx="4686300" cy="6223000"/>
              <a:chOff x="-177800" y="-139700"/>
              <a:chExt cx="4686300" cy="6223000"/>
            </a:xfrm>
          </p:grpSpPr>
          <p:pic>
            <p:nvPicPr>
              <p:cNvPr id="151" name="Picture 150"/>
              <p:cNvPicPr/>
              <p:nvPr/>
            </p:nvPicPr>
            <p:blipFill>
              <a:blip r:embed="rId8">
                <a:extLst/>
              </a:blip>
              <a:stretch>
                <a:fillRect/>
              </a:stretch>
            </p:blipFill>
            <p:spPr>
              <a:xfrm>
                <a:off x="-177800" y="-139700"/>
                <a:ext cx="4686300" cy="6223000"/>
              </a:xfrm>
              <a:prstGeom prst="rect">
                <a:avLst/>
              </a:prstGeom>
              <a:effectLst>
                <a:outerShdw blurRad="127000" dist="76200" dir="2700000" rotWithShape="0">
                  <a:srgbClr val="000000">
                    <a:alpha val="75000"/>
                  </a:srgbClr>
                </a:outerShdw>
              </a:effectLst>
            </p:spPr>
          </p:pic>
          <p:grpSp>
            <p:nvGrpSpPr>
              <p:cNvPr id="156" name="Group 156"/>
              <p:cNvGrpSpPr/>
              <p:nvPr/>
            </p:nvGrpSpPr>
            <p:grpSpPr>
              <a:xfrm>
                <a:off x="144446" y="160232"/>
                <a:ext cx="3992244" cy="4157809"/>
                <a:chOff x="0" y="0"/>
                <a:chExt cx="3992243" cy="4157807"/>
              </a:xfrm>
            </p:grpSpPr>
            <p:pic>
              <p:nvPicPr>
                <p:cNvPr id="152" name="deconv_layer2.jpg"/>
                <p:cNvPicPr/>
                <p:nvPr/>
              </p:nvPicPr>
              <p:blipFill>
                <a:blip r:embed="rId9">
                  <a:extLst/>
                </a:blip>
                <a:srcRect l="37543" t="76852" r="51132"/>
                <a:stretch>
                  <a:fillRect/>
                </a:stretch>
              </p:blipFill>
              <p:spPr>
                <a:xfrm>
                  <a:off x="0" y="2224642"/>
                  <a:ext cx="1940967" cy="1926055"/>
                </a:xfrm>
                <a:prstGeom prst="rect">
                  <a:avLst/>
                </a:prstGeom>
                <a:ln w="38100" cap="flat">
                  <a:solidFill>
                    <a:srgbClr val="000000"/>
                  </a:solidFill>
                  <a:prstDash val="solid"/>
                  <a:miter lim="400000"/>
                </a:ln>
                <a:effectLst/>
              </p:spPr>
            </p:pic>
            <p:pic>
              <p:nvPicPr>
                <p:cNvPr id="153" name="deconv_layer2.jpg"/>
                <p:cNvPicPr/>
                <p:nvPr/>
              </p:nvPicPr>
              <p:blipFill>
                <a:blip r:embed="rId9">
                  <a:extLst/>
                </a:blip>
                <a:srcRect l="87804" t="76259" r="871" b="413"/>
                <a:stretch>
                  <a:fillRect/>
                </a:stretch>
              </p:blipFill>
              <p:spPr>
                <a:xfrm>
                  <a:off x="2051277" y="2216842"/>
                  <a:ext cx="1940967" cy="1940966"/>
                </a:xfrm>
                <a:prstGeom prst="rect">
                  <a:avLst/>
                </a:prstGeom>
                <a:ln w="38100" cap="flat">
                  <a:solidFill>
                    <a:srgbClr val="000000"/>
                  </a:solidFill>
                  <a:prstDash val="solid"/>
                  <a:miter lim="400000"/>
                </a:ln>
                <a:effectLst/>
              </p:spPr>
            </p:pic>
            <p:pic>
              <p:nvPicPr>
                <p:cNvPr id="154" name="deconv_layer2.jpg"/>
                <p:cNvPicPr/>
                <p:nvPr/>
              </p:nvPicPr>
              <p:blipFill>
                <a:blip r:embed="rId9">
                  <a:extLst/>
                </a:blip>
                <a:srcRect l="63588" t="26376" r="25087" b="50296"/>
                <a:stretch>
                  <a:fillRect/>
                </a:stretch>
              </p:blipFill>
              <p:spPr>
                <a:xfrm>
                  <a:off x="2051277" y="0"/>
                  <a:ext cx="1940967" cy="1940966"/>
                </a:xfrm>
                <a:prstGeom prst="rect">
                  <a:avLst/>
                </a:prstGeom>
                <a:ln w="38100" cap="flat">
                  <a:solidFill>
                    <a:srgbClr val="000000"/>
                  </a:solidFill>
                  <a:prstDash val="solid"/>
                  <a:miter lim="400000"/>
                </a:ln>
                <a:effectLst/>
              </p:spPr>
            </p:pic>
            <p:pic>
              <p:nvPicPr>
                <p:cNvPr id="155" name="deconv_layer2.jpg"/>
                <p:cNvPicPr/>
                <p:nvPr/>
              </p:nvPicPr>
              <p:blipFill>
                <a:blip r:embed="rId9">
                  <a:extLst/>
                </a:blip>
                <a:srcRect l="13153" t="26915" r="75522" b="49758"/>
                <a:stretch>
                  <a:fillRect/>
                </a:stretch>
              </p:blipFill>
              <p:spPr>
                <a:xfrm>
                  <a:off x="0" y="0"/>
                  <a:ext cx="1940967" cy="1940966"/>
                </a:xfrm>
                <a:prstGeom prst="rect">
                  <a:avLst/>
                </a:prstGeom>
                <a:ln w="38100" cap="flat">
                  <a:solidFill>
                    <a:srgbClr val="000000"/>
                  </a:solidFill>
                  <a:prstDash val="solid"/>
                  <a:miter lim="400000"/>
                </a:ln>
                <a:effectLst/>
              </p:spPr>
            </p:pic>
          </p:grpSp>
          <p:sp>
            <p:nvSpPr>
              <p:cNvPr id="157" name="Shape 157"/>
              <p:cNvSpPr/>
              <p:nvPr/>
            </p:nvSpPr>
            <p:spPr>
              <a:xfrm>
                <a:off x="0" y="4584913"/>
                <a:ext cx="4292599" cy="9774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a:solidFill>
                      <a:srgbClr val="FF2600"/>
                    </a:solidFill>
                  </a:defRPr>
                </a:lvl1pPr>
              </a:lstStyle>
              <a:p>
                <a:pPr lvl="0">
                  <a:defRPr sz="1800">
                    <a:solidFill>
                      <a:srgbClr val="000000"/>
                    </a:solidFill>
                  </a:defRPr>
                </a:pPr>
                <a:r>
                  <a:rPr sz="2600"/>
                  <a:t>Layer 2</a:t>
                </a:r>
              </a:p>
            </p:txBody>
          </p:sp>
        </p:grpSp>
        <p:grpSp>
          <p:nvGrpSpPr>
            <p:cNvPr id="166" name="Group 166"/>
            <p:cNvGrpSpPr/>
            <p:nvPr/>
          </p:nvGrpSpPr>
          <p:grpSpPr>
            <a:xfrm>
              <a:off x="4711700" y="-139700"/>
              <a:ext cx="4686300" cy="6223000"/>
              <a:chOff x="-177800" y="-139700"/>
              <a:chExt cx="4686300" cy="6223000"/>
            </a:xfrm>
          </p:grpSpPr>
          <p:pic>
            <p:nvPicPr>
              <p:cNvPr id="159" name="Picture 158"/>
              <p:cNvPicPr/>
              <p:nvPr/>
            </p:nvPicPr>
            <p:blipFill>
              <a:blip r:embed="rId8">
                <a:extLst/>
              </a:blip>
              <a:stretch>
                <a:fillRect/>
              </a:stretch>
            </p:blipFill>
            <p:spPr>
              <a:xfrm>
                <a:off x="-177800" y="-139700"/>
                <a:ext cx="4686300" cy="6223000"/>
              </a:xfrm>
              <a:prstGeom prst="rect">
                <a:avLst/>
              </a:prstGeom>
              <a:effectLst>
                <a:outerShdw blurRad="127000" dist="76200" dir="2700000" rotWithShape="0">
                  <a:srgbClr val="000000">
                    <a:alpha val="75000"/>
                  </a:srgbClr>
                </a:outerShdw>
              </a:effectLst>
            </p:spPr>
          </p:pic>
          <p:sp>
            <p:nvSpPr>
              <p:cNvPr id="160" name="Shape 160"/>
              <p:cNvSpPr/>
              <p:nvPr/>
            </p:nvSpPr>
            <p:spPr>
              <a:xfrm>
                <a:off x="0" y="4584913"/>
                <a:ext cx="4292599" cy="9774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a:solidFill>
                      <a:srgbClr val="FF2600"/>
                    </a:solidFill>
                  </a:defRPr>
                </a:lvl1pPr>
              </a:lstStyle>
              <a:p>
                <a:pPr lvl="0">
                  <a:defRPr sz="1800">
                    <a:solidFill>
                      <a:srgbClr val="000000"/>
                    </a:solidFill>
                  </a:defRPr>
                </a:pPr>
                <a:r>
                  <a:rPr sz="2600"/>
                  <a:t>Layer 5</a:t>
                </a:r>
              </a:p>
            </p:txBody>
          </p:sp>
          <p:grpSp>
            <p:nvGrpSpPr>
              <p:cNvPr id="165" name="Group 165"/>
              <p:cNvGrpSpPr/>
              <p:nvPr/>
            </p:nvGrpSpPr>
            <p:grpSpPr>
              <a:xfrm>
                <a:off x="152784" y="174993"/>
                <a:ext cx="3987805" cy="4145834"/>
                <a:chOff x="0" y="0"/>
                <a:chExt cx="3987804" cy="4145832"/>
              </a:xfrm>
            </p:grpSpPr>
            <p:pic>
              <p:nvPicPr>
                <p:cNvPr id="161" name="deconv_layer5.jpg"/>
                <p:cNvPicPr/>
                <p:nvPr/>
              </p:nvPicPr>
              <p:blipFill>
                <a:blip r:embed="rId10">
                  <a:extLst/>
                </a:blip>
                <a:srcRect l="168" t="671" r="75862" b="80188"/>
                <a:stretch>
                  <a:fillRect/>
                </a:stretch>
              </p:blipFill>
              <p:spPr>
                <a:xfrm>
                  <a:off x="0" y="0"/>
                  <a:ext cx="1935491" cy="1935490"/>
                </a:xfrm>
                <a:prstGeom prst="rect">
                  <a:avLst/>
                </a:prstGeom>
                <a:ln w="38100" cap="flat">
                  <a:solidFill>
                    <a:srgbClr val="000000"/>
                  </a:solidFill>
                  <a:prstDash val="solid"/>
                  <a:miter lim="400000"/>
                </a:ln>
                <a:effectLst/>
              </p:spPr>
            </p:pic>
            <p:pic>
              <p:nvPicPr>
                <p:cNvPr id="162" name="deconv_layer5.jpg"/>
                <p:cNvPicPr/>
                <p:nvPr/>
              </p:nvPicPr>
              <p:blipFill>
                <a:blip r:embed="rId10">
                  <a:extLst/>
                </a:blip>
                <a:srcRect l="50966" t="537" r="25063" b="80322"/>
                <a:stretch>
                  <a:fillRect/>
                </a:stretch>
              </p:blipFill>
              <p:spPr>
                <a:xfrm>
                  <a:off x="2052313" y="0"/>
                  <a:ext cx="1935492" cy="1935490"/>
                </a:xfrm>
                <a:prstGeom prst="rect">
                  <a:avLst/>
                </a:prstGeom>
                <a:ln w="38100" cap="flat">
                  <a:solidFill>
                    <a:srgbClr val="000000"/>
                  </a:solidFill>
                  <a:prstDash val="solid"/>
                  <a:miter lim="400000"/>
                </a:ln>
                <a:effectLst/>
              </p:spPr>
            </p:pic>
            <p:pic>
              <p:nvPicPr>
                <p:cNvPr id="163" name="deconv_layer5.jpg"/>
                <p:cNvPicPr/>
                <p:nvPr/>
              </p:nvPicPr>
              <p:blipFill>
                <a:blip r:embed="rId10">
                  <a:extLst/>
                </a:blip>
                <a:srcRect l="84" t="60375" r="75946" b="20483"/>
                <a:stretch>
                  <a:fillRect/>
                </a:stretch>
              </p:blipFill>
              <p:spPr>
                <a:xfrm>
                  <a:off x="0" y="2210342"/>
                  <a:ext cx="1935491" cy="1935491"/>
                </a:xfrm>
                <a:prstGeom prst="rect">
                  <a:avLst/>
                </a:prstGeom>
                <a:ln w="38100" cap="flat">
                  <a:solidFill>
                    <a:srgbClr val="000000"/>
                  </a:solidFill>
                  <a:prstDash val="solid"/>
                  <a:miter lim="400000"/>
                </a:ln>
                <a:effectLst/>
              </p:spPr>
            </p:pic>
            <p:pic>
              <p:nvPicPr>
                <p:cNvPr id="164" name="deconv_layer5.jpg"/>
                <p:cNvPicPr/>
                <p:nvPr/>
              </p:nvPicPr>
              <p:blipFill>
                <a:blip r:embed="rId10">
                  <a:extLst/>
                </a:blip>
                <a:srcRect l="50966" t="60442" r="25063" b="20416"/>
                <a:stretch>
                  <a:fillRect/>
                </a:stretch>
              </p:blipFill>
              <p:spPr>
                <a:xfrm>
                  <a:off x="2052313" y="2210342"/>
                  <a:ext cx="1935492" cy="1935491"/>
                </a:xfrm>
                <a:prstGeom prst="rect">
                  <a:avLst/>
                </a:prstGeom>
                <a:ln w="38100" cap="flat">
                  <a:solidFill>
                    <a:srgbClr val="000000"/>
                  </a:solidFill>
                  <a:prstDash val="solid"/>
                  <a:miter lim="400000"/>
                </a:ln>
                <a:effectLst/>
              </p:spPr>
            </p:pic>
          </p:grpSp>
        </p:grpSp>
      </p:grpSp>
      <p:sp>
        <p:nvSpPr>
          <p:cNvPr id="3" name="TextBox 2"/>
          <p:cNvSpPr txBox="1"/>
          <p:nvPr/>
        </p:nvSpPr>
        <p:spPr>
          <a:xfrm>
            <a:off x="1638301" y="5596514"/>
            <a:ext cx="4656667" cy="923330"/>
          </a:xfrm>
          <a:prstGeom prst="rect">
            <a:avLst/>
          </a:prstGeom>
          <a:noFill/>
        </p:spPr>
        <p:txBody>
          <a:bodyPr wrap="square" rtlCol="0">
            <a:spAutoFit/>
          </a:bodyPr>
          <a:lstStyle/>
          <a:p>
            <a:r>
              <a:rPr lang="en-US" b="1" dirty="0"/>
              <a:t>Gabor filter: </a:t>
            </a:r>
            <a:r>
              <a:rPr lang="en-US" dirty="0"/>
              <a:t>linear filters used for edge detection with similar orientation representations to the human visual system</a:t>
            </a:r>
          </a:p>
        </p:txBody>
      </p:sp>
    </p:spTree>
    <p:extLst>
      <p:ext uri="{BB962C8B-B14F-4D97-AF65-F5344CB8AC3E}">
        <p14:creationId xmlns:p14="http://schemas.microsoft.com/office/powerpoint/2010/main" val="2216321323"/>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advAuto="0"/>
      <p:bldP spid="149" grpId="0" animBg="1" advAuto="0"/>
      <p:bldP spid="167" grpId="0" animBg="1" advAuto="0"/>
      <p:bldP spid="3"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Shape 236"/>
          <p:cNvSpPr/>
          <p:nvPr/>
        </p:nvSpPr>
        <p:spPr>
          <a:xfrm>
            <a:off x="1894682" y="452276"/>
            <a:ext cx="1063737" cy="447455"/>
          </a:xfrm>
          <a:prstGeom prst="rect">
            <a:avLst/>
          </a:prstGeom>
          <a:ln w="12700">
            <a:miter lim="400000"/>
          </a:ln>
          <a:extLst>
            <a:ext uri="{C572A759-6A51-4108-AA02-DFA0A04FC94B}">
              <ma14:wrappingTextBoxFlag xmlns:ma14="http://schemas.microsoft.com/office/mac/drawingml/2011/main" xmlns="" val="1"/>
            </a:ext>
          </a:extLst>
        </p:spPr>
        <p:txBody>
          <a:bodyPr wrap="none" lIns="23444" tIns="23444" rIns="23444" bIns="23444" anchor="ctr">
            <a:spAutoFit/>
          </a:bodyPr>
          <a:lstStyle/>
          <a:p>
            <a:pPr lvl="0">
              <a:defRPr sz="1800"/>
            </a:pPr>
            <a:r>
              <a:rPr sz="2600"/>
              <a:t>general</a:t>
            </a:r>
          </a:p>
        </p:txBody>
      </p:sp>
      <p:sp>
        <p:nvSpPr>
          <p:cNvPr id="237" name="Shape 237"/>
          <p:cNvSpPr/>
          <p:nvPr/>
        </p:nvSpPr>
        <p:spPr>
          <a:xfrm>
            <a:off x="1806234" y="4769551"/>
            <a:ext cx="1053806" cy="447455"/>
          </a:xfrm>
          <a:prstGeom prst="rect">
            <a:avLst/>
          </a:prstGeom>
          <a:ln w="12700">
            <a:miter lim="400000"/>
          </a:ln>
          <a:extLst>
            <a:ext uri="{C572A759-6A51-4108-AA02-DFA0A04FC94B}">
              <ma14:wrappingTextBoxFlag xmlns:ma14="http://schemas.microsoft.com/office/mac/drawingml/2011/main" xmlns="" val="1"/>
            </a:ext>
          </a:extLst>
        </p:spPr>
        <p:txBody>
          <a:bodyPr wrap="none" lIns="23444" tIns="23444" rIns="23444" bIns="23444" anchor="ctr">
            <a:spAutoFit/>
          </a:bodyPr>
          <a:lstStyle/>
          <a:p>
            <a:pPr lvl="0">
              <a:defRPr sz="1800"/>
            </a:pPr>
            <a:r>
              <a:rPr sz="2600"/>
              <a:t>specific</a:t>
            </a:r>
          </a:p>
        </p:txBody>
      </p:sp>
      <p:sp>
        <p:nvSpPr>
          <p:cNvPr id="238" name="Shape 238"/>
          <p:cNvSpPr/>
          <p:nvPr/>
        </p:nvSpPr>
        <p:spPr>
          <a:xfrm flipH="1">
            <a:off x="3069771" y="411481"/>
            <a:ext cx="0" cy="5155729"/>
          </a:xfrm>
          <a:prstGeom prst="line">
            <a:avLst/>
          </a:prstGeom>
          <a:ln w="38100">
            <a:solidFill/>
            <a:miter lim="400000"/>
          </a:ln>
        </p:spPr>
        <p:txBody>
          <a:bodyPr lIns="0" tIns="0" rIns="0" bIns="0"/>
          <a:lstStyle/>
          <a:p>
            <a:pPr defTabSz="210998">
              <a:defRPr sz="1200">
                <a:latin typeface="Helvetica"/>
                <a:ea typeface="Helvetica"/>
                <a:cs typeface="Helvetica"/>
                <a:sym typeface="Helvetica"/>
              </a:defRPr>
            </a:pPr>
            <a:endParaRPr sz="1200"/>
          </a:p>
        </p:txBody>
      </p:sp>
      <p:sp>
        <p:nvSpPr>
          <p:cNvPr id="239" name="Shape 239"/>
          <p:cNvSpPr/>
          <p:nvPr/>
        </p:nvSpPr>
        <p:spPr>
          <a:xfrm flipH="1">
            <a:off x="3071126" y="5557500"/>
            <a:ext cx="6803943" cy="2"/>
          </a:xfrm>
          <a:prstGeom prst="line">
            <a:avLst/>
          </a:prstGeom>
          <a:ln w="38100">
            <a:solidFill/>
            <a:miter lim="400000"/>
          </a:ln>
        </p:spPr>
        <p:txBody>
          <a:bodyPr lIns="0" tIns="0" rIns="0" bIns="0"/>
          <a:lstStyle/>
          <a:p>
            <a:pPr defTabSz="210998">
              <a:defRPr sz="1200">
                <a:latin typeface="Helvetica"/>
                <a:ea typeface="Helvetica"/>
                <a:cs typeface="Helvetica"/>
                <a:sym typeface="Helvetica"/>
              </a:defRPr>
            </a:pPr>
            <a:endParaRPr sz="1200"/>
          </a:p>
        </p:txBody>
      </p:sp>
      <p:sp>
        <p:nvSpPr>
          <p:cNvPr id="240" name="Shape 240"/>
          <p:cNvSpPr/>
          <p:nvPr/>
        </p:nvSpPr>
        <p:spPr>
          <a:xfrm>
            <a:off x="8531106" y="3253998"/>
            <a:ext cx="1094909" cy="4"/>
          </a:xfrm>
          <a:prstGeom prst="line">
            <a:avLst/>
          </a:prstGeom>
          <a:solidFill>
            <a:srgbClr val="FFFFFF"/>
          </a:solidFill>
          <a:ln w="25400">
            <a:solidFill>
              <a:srgbClr val="D6D6D6"/>
            </a:solidFill>
            <a:miter lim="400000"/>
          </a:ln>
        </p:spPr>
        <p:txBody>
          <a:bodyPr lIns="0" tIns="0" rIns="0" bIns="0" anchor="ctr"/>
          <a:lstStyle/>
          <a:p>
            <a:pPr defTabSz="210998">
              <a:defRPr sz="1200">
                <a:latin typeface="Helvetica"/>
                <a:ea typeface="Helvetica"/>
                <a:cs typeface="Helvetica"/>
                <a:sym typeface="Helvetica"/>
              </a:defRPr>
            </a:pPr>
            <a:endParaRPr sz="1200"/>
          </a:p>
        </p:txBody>
      </p:sp>
      <p:sp>
        <p:nvSpPr>
          <p:cNvPr id="241" name="Shape 241"/>
          <p:cNvSpPr/>
          <p:nvPr/>
        </p:nvSpPr>
        <p:spPr>
          <a:xfrm>
            <a:off x="7562727" y="2383319"/>
            <a:ext cx="1023203" cy="1743407"/>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FFFFFF"/>
          </a:solidFill>
          <a:ln w="25400">
            <a:solidFill>
              <a:srgbClr val="D6D6D6"/>
            </a:solidFill>
            <a:miter lim="400000"/>
          </a:ln>
        </p:spPr>
        <p:txBody>
          <a:bodyPr lIns="0" tIns="0" rIns="0" bIns="0" anchor="ctr"/>
          <a:lstStyle/>
          <a:p>
            <a:pPr lvl="0">
              <a:defRPr>
                <a:latin typeface="Gill Sans"/>
                <a:ea typeface="Gill Sans"/>
                <a:cs typeface="Gill Sans"/>
                <a:sym typeface="Gill Sans"/>
              </a:defRPr>
            </a:pPr>
            <a:endParaRPr/>
          </a:p>
        </p:txBody>
      </p:sp>
      <p:sp>
        <p:nvSpPr>
          <p:cNvPr id="242" name="Shape 242"/>
          <p:cNvSpPr/>
          <p:nvPr/>
        </p:nvSpPr>
        <p:spPr>
          <a:xfrm flipV="1">
            <a:off x="7494814" y="3252649"/>
            <a:ext cx="209310" cy="2"/>
          </a:xfrm>
          <a:prstGeom prst="line">
            <a:avLst/>
          </a:prstGeom>
          <a:solidFill>
            <a:srgbClr val="FFFFFF"/>
          </a:solidFill>
          <a:ln w="25400">
            <a:solidFill>
              <a:srgbClr val="D6D6D6"/>
            </a:solidFill>
            <a:miter lim="400000"/>
          </a:ln>
        </p:spPr>
        <p:txBody>
          <a:bodyPr lIns="0" tIns="0" rIns="0" bIns="0" anchor="ctr"/>
          <a:lstStyle/>
          <a:p>
            <a:pPr defTabSz="210998">
              <a:defRPr sz="1200">
                <a:latin typeface="Helvetica"/>
                <a:ea typeface="Helvetica"/>
                <a:cs typeface="Helvetica"/>
                <a:sym typeface="Helvetica"/>
              </a:defRPr>
            </a:pPr>
            <a:endParaRPr sz="1200"/>
          </a:p>
        </p:txBody>
      </p:sp>
      <p:sp>
        <p:nvSpPr>
          <p:cNvPr id="243" name="Shape 243"/>
          <p:cNvSpPr/>
          <p:nvPr/>
        </p:nvSpPr>
        <p:spPr>
          <a:xfrm>
            <a:off x="6579169" y="2383319"/>
            <a:ext cx="1023203" cy="1743407"/>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FFFFFF"/>
          </a:solidFill>
          <a:ln w="25400">
            <a:solidFill>
              <a:srgbClr val="D6D6D6"/>
            </a:solidFill>
            <a:miter lim="400000"/>
          </a:ln>
        </p:spPr>
        <p:txBody>
          <a:bodyPr lIns="0" tIns="0" rIns="0" bIns="0" anchor="ctr"/>
          <a:lstStyle/>
          <a:p>
            <a:pPr lvl="0">
              <a:defRPr>
                <a:latin typeface="Gill Sans"/>
                <a:ea typeface="Gill Sans"/>
                <a:cs typeface="Gill Sans"/>
                <a:sym typeface="Gill Sans"/>
              </a:defRPr>
            </a:pPr>
            <a:endParaRPr/>
          </a:p>
        </p:txBody>
      </p:sp>
      <p:sp>
        <p:nvSpPr>
          <p:cNvPr id="244" name="Shape 244"/>
          <p:cNvSpPr/>
          <p:nvPr/>
        </p:nvSpPr>
        <p:spPr>
          <a:xfrm>
            <a:off x="8764852" y="1247504"/>
            <a:ext cx="145713" cy="4010301"/>
          </a:xfrm>
          <a:prstGeom prst="rect">
            <a:avLst/>
          </a:prstGeom>
          <a:solidFill>
            <a:srgbClr val="FFFFFF"/>
          </a:solidFill>
          <a:ln w="25400">
            <a:solidFill>
              <a:srgbClr val="D6D6D6"/>
            </a:solidFill>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200"/>
          </a:p>
        </p:txBody>
      </p:sp>
      <p:sp>
        <p:nvSpPr>
          <p:cNvPr id="245" name="Shape 245"/>
          <p:cNvSpPr/>
          <p:nvPr/>
        </p:nvSpPr>
        <p:spPr>
          <a:xfrm>
            <a:off x="9150999" y="1247504"/>
            <a:ext cx="145713" cy="4010301"/>
          </a:xfrm>
          <a:prstGeom prst="rect">
            <a:avLst/>
          </a:prstGeom>
          <a:solidFill>
            <a:srgbClr val="FFFFFF"/>
          </a:solidFill>
          <a:ln w="25400">
            <a:solidFill>
              <a:srgbClr val="D6D6D6"/>
            </a:solidFill>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200"/>
          </a:p>
        </p:txBody>
      </p:sp>
      <p:sp>
        <p:nvSpPr>
          <p:cNvPr id="246" name="Shape 246"/>
          <p:cNvSpPr/>
          <p:nvPr/>
        </p:nvSpPr>
        <p:spPr>
          <a:xfrm>
            <a:off x="9537135" y="1898413"/>
            <a:ext cx="145713" cy="2708479"/>
          </a:xfrm>
          <a:prstGeom prst="rect">
            <a:avLst/>
          </a:prstGeom>
          <a:solidFill>
            <a:srgbClr val="FFFFFF"/>
          </a:solidFill>
          <a:ln w="25400">
            <a:solidFill>
              <a:srgbClr val="D6D6D6"/>
            </a:solidFill>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200"/>
          </a:p>
        </p:txBody>
      </p:sp>
      <p:sp>
        <p:nvSpPr>
          <p:cNvPr id="247" name="Shape 247"/>
          <p:cNvSpPr/>
          <p:nvPr/>
        </p:nvSpPr>
        <p:spPr>
          <a:xfrm flipV="1">
            <a:off x="6515100" y="3252651"/>
            <a:ext cx="209310" cy="2"/>
          </a:xfrm>
          <a:prstGeom prst="line">
            <a:avLst/>
          </a:prstGeom>
          <a:solidFill>
            <a:srgbClr val="FFFFFF"/>
          </a:solidFill>
          <a:ln w="25400">
            <a:solidFill>
              <a:srgbClr val="D6D6D6"/>
            </a:solidFill>
            <a:miter lim="400000"/>
          </a:ln>
        </p:spPr>
        <p:txBody>
          <a:bodyPr lIns="0" tIns="0" rIns="0" bIns="0" anchor="ctr"/>
          <a:lstStyle/>
          <a:p>
            <a:pPr defTabSz="210998">
              <a:defRPr sz="1200">
                <a:latin typeface="Helvetica"/>
                <a:ea typeface="Helvetica"/>
                <a:cs typeface="Helvetica"/>
                <a:sym typeface="Helvetica"/>
              </a:defRPr>
            </a:pPr>
            <a:endParaRPr sz="1200"/>
          </a:p>
        </p:txBody>
      </p:sp>
      <p:sp>
        <p:nvSpPr>
          <p:cNvPr id="248" name="Shape 248"/>
          <p:cNvSpPr/>
          <p:nvPr/>
        </p:nvSpPr>
        <p:spPr>
          <a:xfrm>
            <a:off x="5589714" y="2380629"/>
            <a:ext cx="1023203" cy="1743407"/>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FFFFFF"/>
          </a:solidFill>
          <a:ln w="25400">
            <a:solidFill>
              <a:srgbClr val="D6D6D6"/>
            </a:solidFill>
            <a:miter lim="400000"/>
          </a:ln>
        </p:spPr>
        <p:txBody>
          <a:bodyPr lIns="0" tIns="0" rIns="0" bIns="0" anchor="ctr"/>
          <a:lstStyle/>
          <a:p>
            <a:pPr lvl="0">
              <a:defRPr>
                <a:latin typeface="Gill Sans"/>
                <a:ea typeface="Gill Sans"/>
                <a:cs typeface="Gill Sans"/>
                <a:sym typeface="Gill Sans"/>
              </a:defRPr>
            </a:pPr>
            <a:endParaRPr/>
          </a:p>
        </p:txBody>
      </p:sp>
      <p:sp>
        <p:nvSpPr>
          <p:cNvPr id="249" name="Shape 249"/>
          <p:cNvSpPr/>
          <p:nvPr/>
        </p:nvSpPr>
        <p:spPr>
          <a:xfrm flipV="1">
            <a:off x="5535386" y="3252651"/>
            <a:ext cx="209310" cy="2"/>
          </a:xfrm>
          <a:prstGeom prst="line">
            <a:avLst/>
          </a:prstGeom>
          <a:solidFill>
            <a:srgbClr val="FFFFFF"/>
          </a:solidFill>
          <a:ln w="25400">
            <a:solidFill>
              <a:srgbClr val="D6D6D6"/>
            </a:solidFill>
            <a:miter lim="400000"/>
          </a:ln>
        </p:spPr>
        <p:txBody>
          <a:bodyPr lIns="0" tIns="0" rIns="0" bIns="0" anchor="ctr"/>
          <a:lstStyle/>
          <a:p>
            <a:pPr defTabSz="210998">
              <a:defRPr sz="1200">
                <a:latin typeface="Helvetica"/>
                <a:ea typeface="Helvetica"/>
                <a:cs typeface="Helvetica"/>
                <a:sym typeface="Helvetica"/>
              </a:defRPr>
            </a:pPr>
            <a:endParaRPr sz="1200"/>
          </a:p>
        </p:txBody>
      </p:sp>
      <p:sp>
        <p:nvSpPr>
          <p:cNvPr id="250" name="Shape 250"/>
          <p:cNvSpPr/>
          <p:nvPr/>
        </p:nvSpPr>
        <p:spPr>
          <a:xfrm>
            <a:off x="4515517" y="2110420"/>
            <a:ext cx="1103644" cy="2291150"/>
          </a:xfrm>
          <a:custGeom>
            <a:avLst/>
            <a:gdLst/>
            <a:ahLst/>
            <a:cxnLst>
              <a:cxn ang="0">
                <a:pos x="wd2" y="hd2"/>
              </a:cxn>
              <a:cxn ang="5400000">
                <a:pos x="wd2" y="hd2"/>
              </a:cxn>
              <a:cxn ang="10800000">
                <a:pos x="wd2" y="hd2"/>
              </a:cxn>
              <a:cxn ang="16200000">
                <a:pos x="wd2" y="hd2"/>
              </a:cxn>
            </a:cxnLst>
            <a:rect l="0" t="0" r="r" b="b"/>
            <a:pathLst>
              <a:path w="21600" h="21600" extrusionOk="0">
                <a:moveTo>
                  <a:pt x="6880" y="8174"/>
                </a:moveTo>
                <a:lnTo>
                  <a:pt x="6880" y="21600"/>
                </a:lnTo>
                <a:lnTo>
                  <a:pt x="0" y="13463"/>
                </a:lnTo>
                <a:lnTo>
                  <a:pt x="0" y="25"/>
                </a:lnTo>
                <a:lnTo>
                  <a:pt x="6880" y="8174"/>
                </a:lnTo>
                <a:lnTo>
                  <a:pt x="0" y="0"/>
                </a:lnTo>
                <a:lnTo>
                  <a:pt x="14716" y="24"/>
                </a:lnTo>
                <a:lnTo>
                  <a:pt x="21600" y="8174"/>
                </a:lnTo>
                <a:lnTo>
                  <a:pt x="6880" y="8174"/>
                </a:lnTo>
                <a:lnTo>
                  <a:pt x="21567" y="8174"/>
                </a:lnTo>
                <a:lnTo>
                  <a:pt x="21567" y="21600"/>
                </a:lnTo>
                <a:lnTo>
                  <a:pt x="6880" y="21600"/>
                </a:lnTo>
                <a:lnTo>
                  <a:pt x="6880" y="8174"/>
                </a:lnTo>
                <a:close/>
              </a:path>
            </a:pathLst>
          </a:custGeom>
          <a:solidFill>
            <a:srgbClr val="FFFFFF"/>
          </a:solidFill>
          <a:ln w="25400">
            <a:solidFill>
              <a:srgbClr val="D6D6D6"/>
            </a:solidFill>
            <a:miter lim="400000"/>
          </a:ln>
        </p:spPr>
        <p:txBody>
          <a:bodyPr lIns="0" tIns="0" rIns="0" bIns="0" anchor="ctr"/>
          <a:lstStyle/>
          <a:p>
            <a:pPr lvl="0">
              <a:defRPr>
                <a:latin typeface="Gill Sans"/>
                <a:ea typeface="Gill Sans"/>
                <a:cs typeface="Gill Sans"/>
                <a:sym typeface="Gill Sans"/>
              </a:defRPr>
            </a:pPr>
            <a:endParaRPr/>
          </a:p>
        </p:txBody>
      </p:sp>
      <p:sp>
        <p:nvSpPr>
          <p:cNvPr id="251" name="Shape 251"/>
          <p:cNvSpPr/>
          <p:nvPr/>
        </p:nvSpPr>
        <p:spPr>
          <a:xfrm flipV="1">
            <a:off x="4501243" y="3252651"/>
            <a:ext cx="209310" cy="2"/>
          </a:xfrm>
          <a:prstGeom prst="line">
            <a:avLst/>
          </a:prstGeom>
          <a:solidFill>
            <a:srgbClr val="FFFFFF"/>
          </a:solidFill>
          <a:ln w="25400">
            <a:solidFill>
              <a:srgbClr val="D6D6D6"/>
            </a:solidFill>
            <a:miter lim="400000"/>
          </a:ln>
        </p:spPr>
        <p:txBody>
          <a:bodyPr lIns="0" tIns="0" rIns="0" bIns="0" anchor="ctr"/>
          <a:lstStyle/>
          <a:p>
            <a:pPr defTabSz="210998">
              <a:defRPr sz="1200">
                <a:latin typeface="Helvetica"/>
                <a:ea typeface="Helvetica"/>
                <a:cs typeface="Helvetica"/>
                <a:sym typeface="Helvetica"/>
              </a:defRPr>
            </a:pPr>
            <a:endParaRPr sz="1200"/>
          </a:p>
        </p:txBody>
      </p:sp>
      <p:sp>
        <p:nvSpPr>
          <p:cNvPr id="252" name="Shape 252"/>
          <p:cNvSpPr/>
          <p:nvPr/>
        </p:nvSpPr>
        <p:spPr>
          <a:xfrm>
            <a:off x="3746538" y="1721310"/>
            <a:ext cx="889102" cy="3064692"/>
          </a:xfrm>
          <a:custGeom>
            <a:avLst/>
            <a:gdLst/>
            <a:ahLst/>
            <a:cxnLst>
              <a:cxn ang="0">
                <a:pos x="wd2" y="hd2"/>
              </a:cxn>
              <a:cxn ang="5400000">
                <a:pos x="wd2" y="hd2"/>
              </a:cxn>
              <a:cxn ang="10800000">
                <a:pos x="wd2" y="hd2"/>
              </a:cxn>
              <a:cxn ang="16200000">
                <a:pos x="wd2" y="hd2"/>
              </a:cxn>
            </a:cxnLst>
            <a:rect l="0" t="0" r="r" b="b"/>
            <a:pathLst>
              <a:path w="21600" h="21600" extrusionOk="0">
                <a:moveTo>
                  <a:pt x="11292" y="8176"/>
                </a:moveTo>
                <a:lnTo>
                  <a:pt x="11390" y="21600"/>
                </a:lnTo>
                <a:lnTo>
                  <a:pt x="0" y="13424"/>
                </a:lnTo>
                <a:lnTo>
                  <a:pt x="0" y="25"/>
                </a:lnTo>
                <a:lnTo>
                  <a:pt x="11292" y="8176"/>
                </a:lnTo>
                <a:lnTo>
                  <a:pt x="0" y="0"/>
                </a:lnTo>
                <a:lnTo>
                  <a:pt x="10262" y="1"/>
                </a:lnTo>
                <a:lnTo>
                  <a:pt x="21558" y="8176"/>
                </a:lnTo>
                <a:lnTo>
                  <a:pt x="11292" y="8176"/>
                </a:lnTo>
                <a:lnTo>
                  <a:pt x="21600" y="8176"/>
                </a:lnTo>
                <a:lnTo>
                  <a:pt x="21558" y="21600"/>
                </a:lnTo>
                <a:lnTo>
                  <a:pt x="11390" y="21600"/>
                </a:lnTo>
                <a:lnTo>
                  <a:pt x="11292" y="8176"/>
                </a:lnTo>
                <a:close/>
              </a:path>
            </a:pathLst>
          </a:custGeom>
          <a:solidFill>
            <a:srgbClr val="FFFFFF"/>
          </a:solidFill>
          <a:ln w="25400">
            <a:solidFill>
              <a:srgbClr val="D6D6D6"/>
            </a:solidFill>
            <a:miter lim="400000"/>
          </a:ln>
        </p:spPr>
        <p:txBody>
          <a:bodyPr lIns="0" tIns="0" rIns="0" bIns="0" anchor="ctr"/>
          <a:lstStyle/>
          <a:p>
            <a:pPr lvl="0">
              <a:defRPr>
                <a:latin typeface="Gill Sans"/>
                <a:ea typeface="Gill Sans"/>
                <a:cs typeface="Gill Sans"/>
                <a:sym typeface="Gill Sans"/>
              </a:defRPr>
            </a:pPr>
            <a:endParaRPr/>
          </a:p>
        </p:txBody>
      </p:sp>
      <p:sp>
        <p:nvSpPr>
          <p:cNvPr id="253" name="Shape 253"/>
          <p:cNvSpPr/>
          <p:nvPr/>
        </p:nvSpPr>
        <p:spPr>
          <a:xfrm flipV="1">
            <a:off x="3848100" y="3252651"/>
            <a:ext cx="209310" cy="2"/>
          </a:xfrm>
          <a:prstGeom prst="line">
            <a:avLst/>
          </a:prstGeom>
          <a:solidFill>
            <a:srgbClr val="FFFFFF"/>
          </a:solidFill>
          <a:ln w="25400">
            <a:solidFill>
              <a:srgbClr val="D6D6D6"/>
            </a:solidFill>
            <a:miter lim="400000"/>
          </a:ln>
        </p:spPr>
        <p:txBody>
          <a:bodyPr lIns="0" tIns="0" rIns="0" bIns="0" anchor="ctr"/>
          <a:lstStyle/>
          <a:p>
            <a:pPr defTabSz="210998">
              <a:defRPr sz="1200">
                <a:latin typeface="Helvetica"/>
                <a:ea typeface="Helvetica"/>
                <a:cs typeface="Helvetica"/>
                <a:sym typeface="Helvetica"/>
              </a:defRPr>
            </a:pPr>
            <a:endParaRPr sz="1200"/>
          </a:p>
        </p:txBody>
      </p:sp>
      <p:sp>
        <p:nvSpPr>
          <p:cNvPr id="254" name="Shape 254"/>
          <p:cNvSpPr/>
          <p:nvPr/>
        </p:nvSpPr>
        <p:spPr>
          <a:xfrm>
            <a:off x="3184071" y="1273714"/>
            <a:ext cx="752376" cy="3957871"/>
          </a:xfrm>
          <a:custGeom>
            <a:avLst/>
            <a:gdLst/>
            <a:ahLst/>
            <a:cxnLst>
              <a:cxn ang="0">
                <a:pos x="wd2" y="hd2"/>
              </a:cxn>
              <a:cxn ang="5400000">
                <a:pos x="wd2" y="hd2"/>
              </a:cxn>
              <a:cxn ang="10800000">
                <a:pos x="wd2" y="hd2"/>
              </a:cxn>
              <a:cxn ang="16200000">
                <a:pos x="wd2" y="hd2"/>
              </a:cxn>
            </a:cxnLst>
            <a:rect l="0" t="0" r="r" b="b"/>
            <a:pathLst>
              <a:path w="21600" h="21600" extrusionOk="0">
                <a:moveTo>
                  <a:pt x="17361" y="8201"/>
                </a:moveTo>
                <a:lnTo>
                  <a:pt x="17361" y="21600"/>
                </a:lnTo>
                <a:lnTo>
                  <a:pt x="0" y="13424"/>
                </a:lnTo>
                <a:lnTo>
                  <a:pt x="0" y="25"/>
                </a:lnTo>
                <a:lnTo>
                  <a:pt x="17361" y="8201"/>
                </a:lnTo>
                <a:lnTo>
                  <a:pt x="0" y="0"/>
                </a:lnTo>
                <a:lnTo>
                  <a:pt x="4174" y="0"/>
                </a:lnTo>
                <a:lnTo>
                  <a:pt x="21600" y="8201"/>
                </a:lnTo>
                <a:lnTo>
                  <a:pt x="17361" y="8201"/>
                </a:lnTo>
                <a:lnTo>
                  <a:pt x="21544" y="8201"/>
                </a:lnTo>
                <a:lnTo>
                  <a:pt x="21544" y="21600"/>
                </a:lnTo>
                <a:lnTo>
                  <a:pt x="17361" y="21600"/>
                </a:lnTo>
                <a:lnTo>
                  <a:pt x="17361" y="8201"/>
                </a:lnTo>
                <a:close/>
              </a:path>
            </a:pathLst>
          </a:custGeom>
          <a:solidFill>
            <a:srgbClr val="FFFFFF"/>
          </a:solidFill>
          <a:ln w="25400">
            <a:solidFill>
              <a:srgbClr val="D6D6D6"/>
            </a:solidFill>
            <a:miter lim="400000"/>
          </a:ln>
        </p:spPr>
        <p:txBody>
          <a:bodyPr lIns="0" tIns="0" rIns="0" bIns="0" anchor="ctr"/>
          <a:lstStyle/>
          <a:p>
            <a:pPr lvl="0">
              <a:defRPr>
                <a:latin typeface="Gill Sans"/>
                <a:ea typeface="Gill Sans"/>
                <a:cs typeface="Gill Sans"/>
                <a:sym typeface="Gill Sans"/>
              </a:defRPr>
            </a:pPr>
            <a:endParaRPr/>
          </a:p>
        </p:txBody>
      </p:sp>
      <p:sp>
        <p:nvSpPr>
          <p:cNvPr id="255" name="Shape 255"/>
          <p:cNvSpPr/>
          <p:nvPr/>
        </p:nvSpPr>
        <p:spPr>
          <a:xfrm>
            <a:off x="5500302" y="5710076"/>
            <a:ext cx="1932477" cy="447455"/>
          </a:xfrm>
          <a:prstGeom prst="rect">
            <a:avLst/>
          </a:prstGeom>
          <a:ln w="12700">
            <a:miter lim="400000"/>
          </a:ln>
          <a:extLst>
            <a:ext uri="{C572A759-6A51-4108-AA02-DFA0A04FC94B}">
              <ma14:wrappingTextBoxFlag xmlns:ma14="http://schemas.microsoft.com/office/mac/drawingml/2011/main" xmlns="" val="1"/>
            </a:ext>
          </a:extLst>
        </p:spPr>
        <p:txBody>
          <a:bodyPr wrap="none" lIns="23444" tIns="23444" rIns="23444" bIns="23444" anchor="ctr">
            <a:spAutoFit/>
          </a:bodyPr>
          <a:lstStyle/>
          <a:p>
            <a:pPr lvl="0">
              <a:defRPr sz="1800"/>
            </a:pPr>
            <a:r>
              <a:rPr sz="2600"/>
              <a:t>Layer number</a:t>
            </a:r>
          </a:p>
        </p:txBody>
      </p:sp>
      <p:grpSp>
        <p:nvGrpSpPr>
          <p:cNvPr id="260" name="Group 260"/>
          <p:cNvGrpSpPr/>
          <p:nvPr/>
        </p:nvGrpSpPr>
        <p:grpSpPr>
          <a:xfrm>
            <a:off x="3559629" y="807223"/>
            <a:ext cx="5932370" cy="4094979"/>
            <a:chOff x="0" y="0"/>
            <a:chExt cx="13842197" cy="7962457"/>
          </a:xfrm>
        </p:grpSpPr>
        <p:sp>
          <p:nvSpPr>
            <p:cNvPr id="256" name="Shape 256"/>
            <p:cNvSpPr/>
            <p:nvPr/>
          </p:nvSpPr>
          <p:spPr>
            <a:xfrm>
              <a:off x="2058618" y="2077432"/>
              <a:ext cx="1404088" cy="14562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9000"/>
              </a:lvl1pPr>
            </a:lstStyle>
            <a:p>
              <a:pPr lvl="0">
                <a:defRPr sz="1800"/>
              </a:pPr>
              <a:r>
                <a:rPr sz="4200"/>
                <a:t>??</a:t>
              </a:r>
            </a:p>
          </p:txBody>
        </p:sp>
        <p:sp>
          <p:nvSpPr>
            <p:cNvPr id="257" name="Shape 257"/>
            <p:cNvSpPr/>
            <p:nvPr/>
          </p:nvSpPr>
          <p:spPr>
            <a:xfrm>
              <a:off x="0" y="0"/>
              <a:ext cx="13842197" cy="796245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962" y="1019"/>
                    <a:pt x="5319" y="1882"/>
                    <a:pt x="6458" y="3519"/>
                  </a:cubicBezTo>
                  <a:cubicBezTo>
                    <a:pt x="7597" y="5157"/>
                    <a:pt x="9652" y="12620"/>
                    <a:pt x="10509" y="14182"/>
                  </a:cubicBezTo>
                  <a:cubicBezTo>
                    <a:pt x="11366" y="15744"/>
                    <a:pt x="15068" y="19564"/>
                    <a:pt x="16705" y="19765"/>
                  </a:cubicBezTo>
                  <a:cubicBezTo>
                    <a:pt x="18342" y="19967"/>
                    <a:pt x="20549" y="20742"/>
                    <a:pt x="21600" y="21600"/>
                  </a:cubicBezTo>
                </a:path>
              </a:pathLst>
            </a:custGeom>
            <a:noFill/>
            <a:ln w="63500" cap="flat">
              <a:solidFill>
                <a:srgbClr val="000000"/>
              </a:solidFill>
              <a:custDash>
                <a:ds d="200000" sp="200000"/>
              </a:custDash>
              <a:miter lim="400000"/>
            </a:ln>
            <a:effectLst/>
          </p:spPr>
          <p:txBody>
            <a:bodyPr wrap="square" lIns="0" tIns="0" rIns="0" bIns="0" numCol="1" anchor="ctr">
              <a:noAutofit/>
            </a:bodyPr>
            <a:lstStyle/>
            <a:p>
              <a:pPr lvl="0">
                <a:defRPr>
                  <a:latin typeface="Gill Sans"/>
                  <a:ea typeface="Gill Sans"/>
                  <a:cs typeface="Gill Sans"/>
                  <a:sym typeface="Gill Sans"/>
                </a:defRPr>
              </a:pPr>
              <a:endParaRPr/>
            </a:p>
          </p:txBody>
        </p:sp>
        <p:sp>
          <p:nvSpPr>
            <p:cNvPr id="258" name="Shape 258"/>
            <p:cNvSpPr/>
            <p:nvPr/>
          </p:nvSpPr>
          <p:spPr>
            <a:xfrm>
              <a:off x="6718299" y="2026634"/>
              <a:ext cx="1404088" cy="14562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9000"/>
              </a:lvl1pPr>
            </a:lstStyle>
            <a:p>
              <a:pPr lvl="0">
                <a:defRPr sz="1800"/>
              </a:pPr>
              <a:r>
                <a:rPr sz="4200"/>
                <a:t>??</a:t>
              </a:r>
            </a:p>
          </p:txBody>
        </p:sp>
        <p:sp>
          <p:nvSpPr>
            <p:cNvPr id="259" name="Shape 259"/>
            <p:cNvSpPr/>
            <p:nvPr/>
          </p:nvSpPr>
          <p:spPr>
            <a:xfrm>
              <a:off x="9982199" y="5252431"/>
              <a:ext cx="1404088" cy="14562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9000"/>
              </a:lvl1pPr>
            </a:lstStyle>
            <a:p>
              <a:pPr lvl="0">
                <a:defRPr sz="1800"/>
              </a:pPr>
              <a:r>
                <a:rPr sz="4200"/>
                <a:t>??</a:t>
              </a:r>
            </a:p>
          </p:txBody>
        </p:sp>
      </p:grpSp>
      <p:grpSp>
        <p:nvGrpSpPr>
          <p:cNvPr id="263" name="Group 263"/>
          <p:cNvGrpSpPr/>
          <p:nvPr/>
        </p:nvGrpSpPr>
        <p:grpSpPr>
          <a:xfrm>
            <a:off x="9391900" y="3990813"/>
            <a:ext cx="670293" cy="1162486"/>
            <a:chOff x="0" y="-22443"/>
            <a:chExt cx="1564014" cy="2260387"/>
          </a:xfrm>
        </p:grpSpPr>
        <p:sp>
          <p:nvSpPr>
            <p:cNvPr id="261" name="Shape 261"/>
            <p:cNvSpPr/>
            <p:nvPr/>
          </p:nvSpPr>
          <p:spPr>
            <a:xfrm>
              <a:off x="183568" y="1602943"/>
              <a:ext cx="635001" cy="635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8F00"/>
            </a:solidFill>
            <a:ln w="63500" cap="flat">
              <a:solidFill>
                <a:srgbClr val="000000"/>
              </a:solidFill>
              <a:prstDash val="solid"/>
              <a:miter lim="400000"/>
            </a:ln>
            <a:effectLst/>
          </p:spPr>
          <p:txBody>
            <a:bodyPr wrap="square" lIns="0" tIns="0" rIns="0" bIns="0" numCol="1" anchor="ctr">
              <a:noAutofit/>
            </a:bodyP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200"/>
            </a:p>
          </p:txBody>
        </p:sp>
        <p:sp>
          <p:nvSpPr>
            <p:cNvPr id="262" name="Shape 262"/>
            <p:cNvSpPr/>
            <p:nvPr/>
          </p:nvSpPr>
          <p:spPr>
            <a:xfrm>
              <a:off x="0" y="-22443"/>
              <a:ext cx="1564014" cy="97747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a:solidFill>
                    <a:srgbClr val="008F00"/>
                  </a:solidFill>
                </a:defRPr>
              </a:lvl1pPr>
            </a:lstStyle>
            <a:p>
              <a:pPr lvl="0">
                <a:defRPr sz="1800">
                  <a:solidFill>
                    <a:srgbClr val="000000"/>
                  </a:solidFill>
                </a:defRPr>
              </a:pPr>
              <a:r>
                <a:rPr sz="2600"/>
                <a:t>Lion</a:t>
              </a:r>
            </a:p>
          </p:txBody>
        </p:sp>
      </p:grpSp>
      <p:sp>
        <p:nvSpPr>
          <p:cNvPr id="264" name="Shape 264"/>
          <p:cNvSpPr/>
          <p:nvPr/>
        </p:nvSpPr>
        <p:spPr>
          <a:xfrm>
            <a:off x="3559630" y="679269"/>
            <a:ext cx="6005095" cy="41974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950" y="994"/>
                  <a:pt x="12461" y="1275"/>
                  <a:pt x="14997" y="4773"/>
                </a:cubicBezTo>
                <a:cubicBezTo>
                  <a:pt x="17343" y="8008"/>
                  <a:pt x="21228" y="18586"/>
                  <a:pt x="21600" y="21600"/>
                </a:cubicBezTo>
              </a:path>
            </a:pathLst>
          </a:custGeom>
          <a:ln w="63500">
            <a:solidFill/>
            <a:custDash>
              <a:ds d="200000" sp="200000"/>
            </a:custDash>
            <a:miter lim="400000"/>
          </a:ln>
        </p:spPr>
        <p:txBody>
          <a:bodyPr lIns="0" tIns="0" rIns="0" bIns="0" anchor="ctr"/>
          <a:lstStyle/>
          <a:p>
            <a:pPr lvl="0">
              <a:defRPr>
                <a:latin typeface="Gill Sans"/>
                <a:ea typeface="Gill Sans"/>
                <a:cs typeface="Gill Sans"/>
                <a:sym typeface="Gill Sans"/>
              </a:defRPr>
            </a:pPr>
            <a:endParaRPr/>
          </a:p>
        </p:txBody>
      </p:sp>
      <p:sp>
        <p:nvSpPr>
          <p:cNvPr id="265" name="Shape 265"/>
          <p:cNvSpPr/>
          <p:nvPr/>
        </p:nvSpPr>
        <p:spPr>
          <a:xfrm>
            <a:off x="3472156" y="790704"/>
            <a:ext cx="6049234" cy="4205840"/>
          </a:xfrm>
          <a:custGeom>
            <a:avLst/>
            <a:gdLst/>
            <a:ahLst/>
            <a:cxnLst>
              <a:cxn ang="0">
                <a:pos x="wd2" y="hd2"/>
              </a:cxn>
              <a:cxn ang="5400000">
                <a:pos x="wd2" y="hd2"/>
              </a:cxn>
              <a:cxn ang="10800000">
                <a:pos x="wd2" y="hd2"/>
              </a:cxn>
              <a:cxn ang="16200000">
                <a:pos x="wd2" y="hd2"/>
              </a:cxn>
            </a:cxnLst>
            <a:rect l="0" t="0" r="r" b="b"/>
            <a:pathLst>
              <a:path w="21600" h="21598" extrusionOk="0">
                <a:moveTo>
                  <a:pt x="0" y="0"/>
                </a:moveTo>
                <a:cubicBezTo>
                  <a:pt x="888" y="1915"/>
                  <a:pt x="1676" y="13057"/>
                  <a:pt x="4193" y="16548"/>
                </a:cubicBezTo>
                <a:cubicBezTo>
                  <a:pt x="6523" y="19776"/>
                  <a:pt x="19241" y="21600"/>
                  <a:pt x="21600" y="21598"/>
                </a:cubicBezTo>
              </a:path>
            </a:pathLst>
          </a:custGeom>
          <a:ln w="63500">
            <a:solidFill/>
            <a:custDash>
              <a:ds d="200000" sp="200000"/>
            </a:custDash>
            <a:miter lim="400000"/>
          </a:ln>
        </p:spPr>
        <p:txBody>
          <a:bodyPr lIns="0" tIns="0" rIns="0" bIns="0" anchor="ctr"/>
          <a:lstStyle/>
          <a:p>
            <a:pPr lvl="0">
              <a:defRPr>
                <a:latin typeface="Gill Sans"/>
                <a:ea typeface="Gill Sans"/>
                <a:cs typeface="Gill Sans"/>
                <a:sym typeface="Gill Sans"/>
              </a:defRPr>
            </a:pPr>
            <a:endParaRPr/>
          </a:p>
        </p:txBody>
      </p:sp>
      <p:grpSp>
        <p:nvGrpSpPr>
          <p:cNvPr id="268" name="Group 268"/>
          <p:cNvGrpSpPr/>
          <p:nvPr/>
        </p:nvGrpSpPr>
        <p:grpSpPr>
          <a:xfrm>
            <a:off x="3140529" y="509453"/>
            <a:ext cx="1145529" cy="2201091"/>
            <a:chOff x="0" y="0"/>
            <a:chExt cx="2672900" cy="4279899"/>
          </a:xfrm>
        </p:grpSpPr>
        <p:sp>
          <p:nvSpPr>
            <p:cNvPr id="266" name="Shape 266"/>
            <p:cNvSpPr/>
            <p:nvPr/>
          </p:nvSpPr>
          <p:spPr>
            <a:xfrm>
              <a:off x="419100" y="0"/>
              <a:ext cx="635001" cy="635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8F00"/>
            </a:solidFill>
            <a:ln w="63500" cap="flat">
              <a:solidFill>
                <a:srgbClr val="000000"/>
              </a:solidFill>
              <a:prstDash val="solid"/>
              <a:miter lim="400000"/>
            </a:ln>
            <a:effectLst/>
          </p:spPr>
          <p:txBody>
            <a:bodyPr wrap="square" lIns="0" tIns="0" rIns="0" bIns="0" numCol="1" anchor="ctr">
              <a:noAutofit/>
            </a:bodyP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200"/>
            </a:p>
          </p:txBody>
        </p:sp>
        <p:pic>
          <p:nvPicPr>
            <p:cNvPr id="267" name="my_gabor.png"/>
            <p:cNvPicPr/>
            <p:nvPr/>
          </p:nvPicPr>
          <p:blipFill>
            <a:blip r:embed="rId3">
              <a:extLst/>
            </a:blip>
            <a:stretch>
              <a:fillRect/>
            </a:stretch>
          </p:blipFill>
          <p:spPr>
            <a:xfrm>
              <a:off x="0" y="1612900"/>
              <a:ext cx="2672901" cy="2667000"/>
            </a:xfrm>
            <a:prstGeom prst="rect">
              <a:avLst/>
            </a:prstGeom>
            <a:ln w="12700" cap="flat">
              <a:noFill/>
              <a:miter lim="400000"/>
            </a:ln>
            <a:effectLst/>
          </p:spPr>
        </p:pic>
      </p:grpSp>
    </p:spTree>
    <p:extLst>
      <p:ext uri="{BB962C8B-B14F-4D97-AF65-F5344CB8AC3E}">
        <p14:creationId xmlns:p14="http://schemas.microsoft.com/office/powerpoint/2010/main" val="4282904746"/>
      </p:ext>
    </p:extLst>
  </p:cSld>
  <p:clrMapOvr>
    <a:masterClrMapping/>
  </p:clrMapOvr>
  <p:transition spd="med">
    <p:dissolve/>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2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2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2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animBg="1" advAuto="0"/>
      <p:bldP spid="263" grpId="0" animBg="1" advAuto="0"/>
      <p:bldP spid="264" grpId="0" animBg="1" advAuto="0"/>
      <p:bldP spid="265" grpId="0" animBg="1" advAuto="0"/>
      <p:bldP spid="268" grpId="0" animBg="1" advAuto="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p:cNvGrpSpPr/>
          <p:nvPr/>
        </p:nvGrpSpPr>
        <p:grpSpPr>
          <a:xfrm>
            <a:off x="3408566" y="4590072"/>
            <a:ext cx="5121602" cy="1757950"/>
            <a:chOff x="2279676" y="4518475"/>
            <a:chExt cx="5370837" cy="2086631"/>
          </a:xfrm>
        </p:grpSpPr>
        <p:sp>
          <p:nvSpPr>
            <p:cNvPr id="21" name="Shape 422"/>
            <p:cNvSpPr/>
            <p:nvPr/>
          </p:nvSpPr>
          <p:spPr>
            <a:xfrm>
              <a:off x="5640692" y="5590619"/>
              <a:ext cx="693591" cy="3"/>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sz="1200"/>
            </a:p>
          </p:txBody>
        </p:sp>
        <p:sp>
          <p:nvSpPr>
            <p:cNvPr id="22" name="Shape 423"/>
            <p:cNvSpPr/>
            <p:nvPr/>
          </p:nvSpPr>
          <p:spPr>
            <a:xfrm>
              <a:off x="4958447" y="5013673"/>
              <a:ext cx="648167" cy="1187019"/>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9D99FE"/>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23" name="Shape 424"/>
            <p:cNvSpPr/>
            <p:nvPr/>
          </p:nvSpPr>
          <p:spPr>
            <a:xfrm flipV="1">
              <a:off x="4857091" y="5589677"/>
              <a:ext cx="132592"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sz="1200"/>
            </a:p>
          </p:txBody>
        </p:sp>
        <p:sp>
          <p:nvSpPr>
            <p:cNvPr id="24" name="Shape 425"/>
            <p:cNvSpPr/>
            <p:nvPr/>
          </p:nvSpPr>
          <p:spPr>
            <a:xfrm>
              <a:off x="4270324" y="5013673"/>
              <a:ext cx="648167" cy="1187019"/>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9D99FE"/>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25" name="Shape 428"/>
            <p:cNvSpPr/>
            <p:nvPr/>
          </p:nvSpPr>
          <p:spPr>
            <a:xfrm>
              <a:off x="6281388" y="5107078"/>
              <a:ext cx="93093" cy="991681"/>
            </a:xfrm>
            <a:prstGeom prst="rect">
              <a:avLst/>
            </a:prstGeom>
            <a:solidFill>
              <a:srgbClr val="9D99FE"/>
            </a:solidFill>
            <a:ln w="25400">
              <a:solidFill/>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200"/>
            </a:p>
          </p:txBody>
        </p:sp>
        <p:sp>
          <p:nvSpPr>
            <p:cNvPr id="26" name="Shape 429"/>
            <p:cNvSpPr/>
            <p:nvPr/>
          </p:nvSpPr>
          <p:spPr>
            <a:xfrm flipV="1">
              <a:off x="4171658" y="5589677"/>
              <a:ext cx="132591"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sz="1200"/>
            </a:p>
          </p:txBody>
        </p:sp>
        <p:sp>
          <p:nvSpPr>
            <p:cNvPr id="27" name="Shape 430"/>
            <p:cNvSpPr/>
            <p:nvPr/>
          </p:nvSpPr>
          <p:spPr>
            <a:xfrm>
              <a:off x="3578078" y="5011793"/>
              <a:ext cx="648167" cy="1187019"/>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9D99FE"/>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28" name="Shape 431"/>
            <p:cNvSpPr/>
            <p:nvPr/>
          </p:nvSpPr>
          <p:spPr>
            <a:xfrm flipV="1">
              <a:off x="3486226" y="5589677"/>
              <a:ext cx="132592"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sz="1200"/>
            </a:p>
          </p:txBody>
        </p:sp>
        <p:sp>
          <p:nvSpPr>
            <p:cNvPr id="29" name="Shape 432"/>
            <p:cNvSpPr/>
            <p:nvPr/>
          </p:nvSpPr>
          <p:spPr>
            <a:xfrm>
              <a:off x="2831867" y="4832865"/>
              <a:ext cx="699124" cy="1559956"/>
            </a:xfrm>
            <a:custGeom>
              <a:avLst/>
              <a:gdLst/>
              <a:ahLst/>
              <a:cxnLst>
                <a:cxn ang="0">
                  <a:pos x="wd2" y="hd2"/>
                </a:cxn>
                <a:cxn ang="5400000">
                  <a:pos x="wd2" y="hd2"/>
                </a:cxn>
                <a:cxn ang="10800000">
                  <a:pos x="wd2" y="hd2"/>
                </a:cxn>
                <a:cxn ang="16200000">
                  <a:pos x="wd2" y="hd2"/>
                </a:cxn>
              </a:cxnLst>
              <a:rect l="0" t="0" r="r" b="b"/>
              <a:pathLst>
                <a:path w="21600" h="21600" extrusionOk="0">
                  <a:moveTo>
                    <a:pt x="6880" y="8174"/>
                  </a:moveTo>
                  <a:lnTo>
                    <a:pt x="6880" y="21600"/>
                  </a:lnTo>
                  <a:lnTo>
                    <a:pt x="0" y="13463"/>
                  </a:lnTo>
                  <a:lnTo>
                    <a:pt x="0" y="25"/>
                  </a:lnTo>
                  <a:lnTo>
                    <a:pt x="6880" y="8174"/>
                  </a:lnTo>
                  <a:lnTo>
                    <a:pt x="0" y="0"/>
                  </a:lnTo>
                  <a:lnTo>
                    <a:pt x="14716" y="24"/>
                  </a:lnTo>
                  <a:lnTo>
                    <a:pt x="21600" y="8174"/>
                  </a:lnTo>
                  <a:lnTo>
                    <a:pt x="6880" y="8174"/>
                  </a:lnTo>
                  <a:lnTo>
                    <a:pt x="21567" y="8174"/>
                  </a:lnTo>
                  <a:lnTo>
                    <a:pt x="21567" y="21600"/>
                  </a:lnTo>
                  <a:lnTo>
                    <a:pt x="6880" y="21600"/>
                  </a:lnTo>
                  <a:lnTo>
                    <a:pt x="6880" y="8174"/>
                  </a:lnTo>
                  <a:close/>
                </a:path>
              </a:pathLst>
            </a:custGeom>
            <a:solidFill>
              <a:srgbClr val="9D99FE"/>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30" name="Shape 433"/>
            <p:cNvSpPr/>
            <p:nvPr/>
          </p:nvSpPr>
          <p:spPr>
            <a:xfrm flipV="1">
              <a:off x="2762715" y="5589677"/>
              <a:ext cx="132592"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sz="1200"/>
            </a:p>
          </p:txBody>
        </p:sp>
        <p:sp>
          <p:nvSpPr>
            <p:cNvPr id="31" name="Shape 434"/>
            <p:cNvSpPr/>
            <p:nvPr/>
          </p:nvSpPr>
          <p:spPr>
            <a:xfrm>
              <a:off x="2279676" y="4518475"/>
              <a:ext cx="563219" cy="2086631"/>
            </a:xfrm>
            <a:custGeom>
              <a:avLst/>
              <a:gdLst/>
              <a:ahLst/>
              <a:cxnLst>
                <a:cxn ang="0">
                  <a:pos x="wd2" y="hd2"/>
                </a:cxn>
                <a:cxn ang="5400000">
                  <a:pos x="wd2" y="hd2"/>
                </a:cxn>
                <a:cxn ang="10800000">
                  <a:pos x="wd2" y="hd2"/>
                </a:cxn>
                <a:cxn ang="16200000">
                  <a:pos x="wd2" y="hd2"/>
                </a:cxn>
              </a:cxnLst>
              <a:rect l="0" t="0" r="r" b="b"/>
              <a:pathLst>
                <a:path w="21600" h="21600" extrusionOk="0">
                  <a:moveTo>
                    <a:pt x="11292" y="8176"/>
                  </a:moveTo>
                  <a:lnTo>
                    <a:pt x="11390" y="21600"/>
                  </a:lnTo>
                  <a:lnTo>
                    <a:pt x="0" y="13424"/>
                  </a:lnTo>
                  <a:lnTo>
                    <a:pt x="0" y="25"/>
                  </a:lnTo>
                  <a:lnTo>
                    <a:pt x="11292" y="8176"/>
                  </a:lnTo>
                  <a:lnTo>
                    <a:pt x="0" y="0"/>
                  </a:lnTo>
                  <a:lnTo>
                    <a:pt x="10262" y="1"/>
                  </a:lnTo>
                  <a:lnTo>
                    <a:pt x="21558" y="8176"/>
                  </a:lnTo>
                  <a:lnTo>
                    <a:pt x="11292" y="8176"/>
                  </a:lnTo>
                  <a:lnTo>
                    <a:pt x="21600" y="8176"/>
                  </a:lnTo>
                  <a:lnTo>
                    <a:pt x="21558" y="21600"/>
                  </a:lnTo>
                  <a:lnTo>
                    <a:pt x="11390" y="21600"/>
                  </a:lnTo>
                  <a:lnTo>
                    <a:pt x="11292" y="8176"/>
                  </a:lnTo>
                  <a:close/>
                </a:path>
              </a:pathLst>
            </a:custGeom>
            <a:solidFill>
              <a:srgbClr val="9D99FE"/>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32" name="Shape 435"/>
            <p:cNvSpPr/>
            <p:nvPr/>
          </p:nvSpPr>
          <p:spPr>
            <a:xfrm flipV="1">
              <a:off x="2305760" y="5589677"/>
              <a:ext cx="132591"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sz="1200"/>
            </a:p>
          </p:txBody>
        </p:sp>
        <p:sp>
          <p:nvSpPr>
            <p:cNvPr id="34" name="Shape 455"/>
            <p:cNvSpPr/>
            <p:nvPr/>
          </p:nvSpPr>
          <p:spPr>
            <a:xfrm>
              <a:off x="6704301" y="5309653"/>
              <a:ext cx="946212" cy="531115"/>
            </a:xfrm>
            <a:prstGeom prst="rect">
              <a:avLst/>
            </a:prstGeom>
            <a:ln w="12700">
              <a:miter lim="400000"/>
            </a:ln>
            <a:extLst>
              <a:ext uri="{C572A759-6A51-4108-AA02-DFA0A04FC94B}">
                <ma14:wrappingTextBoxFlag xmlns:ma14="http://schemas.microsoft.com/office/mac/drawingml/2011/main" xmlns="" val="1"/>
              </a:ext>
            </a:extLst>
          </p:spPr>
          <p:txBody>
            <a:bodyPr wrap="square" lIns="23444" tIns="23444" rIns="23444" bIns="23444" anchor="ctr">
              <a:spAutoFit/>
            </a:bodyPr>
            <a:lstStyle/>
            <a:p>
              <a:pPr lvl="0">
                <a:defRPr sz="1800"/>
              </a:pPr>
              <a:r>
                <a:rPr lang="en-US" sz="2600" dirty="0"/>
                <a:t>Task B</a:t>
              </a:r>
              <a:endParaRPr sz="2600" dirty="0"/>
            </a:p>
          </p:txBody>
        </p:sp>
      </p:grpSp>
      <p:sp>
        <p:nvSpPr>
          <p:cNvPr id="3" name="TextBox 2"/>
          <p:cNvSpPr txBox="1"/>
          <p:nvPr/>
        </p:nvSpPr>
        <p:spPr>
          <a:xfrm>
            <a:off x="13214195" y="603532"/>
            <a:ext cx="6029262" cy="2308324"/>
          </a:xfrm>
          <a:prstGeom prst="rect">
            <a:avLst/>
          </a:prstGeom>
          <a:noFill/>
        </p:spPr>
        <p:txBody>
          <a:bodyPr wrap="square" rtlCol="0">
            <a:spAutoFit/>
          </a:bodyPr>
          <a:lstStyle/>
          <a:p>
            <a:r>
              <a:rPr lang="en-US" dirty="0"/>
              <a:t>Defining transfer learning</a:t>
            </a:r>
          </a:p>
          <a:p>
            <a:r>
              <a:rPr lang="en-US" dirty="0"/>
              <a:t>How it works</a:t>
            </a:r>
          </a:p>
          <a:p>
            <a:r>
              <a:rPr lang="en-US" dirty="0"/>
              <a:t>Frozen weights</a:t>
            </a:r>
          </a:p>
          <a:p>
            <a:r>
              <a:rPr lang="en-US" dirty="0"/>
              <a:t>Fine tuning </a:t>
            </a:r>
          </a:p>
          <a:p>
            <a:r>
              <a:rPr lang="en-US" dirty="0" err="1"/>
              <a:t>Selffer</a:t>
            </a:r>
            <a:endParaRPr lang="en-US" dirty="0"/>
          </a:p>
          <a:p>
            <a:r>
              <a:rPr lang="en-US" dirty="0"/>
              <a:t>Fine tuner</a:t>
            </a:r>
          </a:p>
          <a:p>
            <a:r>
              <a:rPr lang="en-US" dirty="0"/>
              <a:t>Transfer</a:t>
            </a:r>
          </a:p>
          <a:p>
            <a:r>
              <a:rPr lang="en-US" dirty="0"/>
              <a:t>Figure for demonstrating how </a:t>
            </a:r>
            <a:r>
              <a:rPr lang="en-US" dirty="0" err="1"/>
              <a:t>backprop</a:t>
            </a:r>
            <a:r>
              <a:rPr lang="en-US" dirty="0"/>
              <a:t> woks</a:t>
            </a:r>
          </a:p>
        </p:txBody>
      </p:sp>
      <p:grpSp>
        <p:nvGrpSpPr>
          <p:cNvPr id="76" name="Group 75"/>
          <p:cNvGrpSpPr/>
          <p:nvPr/>
        </p:nvGrpSpPr>
        <p:grpSpPr>
          <a:xfrm>
            <a:off x="3433441" y="4590072"/>
            <a:ext cx="3914569" cy="1757950"/>
            <a:chOff x="1800014" y="3166982"/>
            <a:chExt cx="3914569" cy="1757950"/>
          </a:xfrm>
        </p:grpSpPr>
        <p:sp>
          <p:nvSpPr>
            <p:cNvPr id="72" name="Shape 434"/>
            <p:cNvSpPr/>
            <p:nvPr/>
          </p:nvSpPr>
          <p:spPr>
            <a:xfrm>
              <a:off x="1800014" y="3166982"/>
              <a:ext cx="537083" cy="1757950"/>
            </a:xfrm>
            <a:custGeom>
              <a:avLst/>
              <a:gdLst/>
              <a:ahLst/>
              <a:cxnLst>
                <a:cxn ang="0">
                  <a:pos x="wd2" y="hd2"/>
                </a:cxn>
                <a:cxn ang="5400000">
                  <a:pos x="wd2" y="hd2"/>
                </a:cxn>
                <a:cxn ang="10800000">
                  <a:pos x="wd2" y="hd2"/>
                </a:cxn>
                <a:cxn ang="16200000">
                  <a:pos x="wd2" y="hd2"/>
                </a:cxn>
              </a:cxnLst>
              <a:rect l="0" t="0" r="r" b="b"/>
              <a:pathLst>
                <a:path w="21600" h="21600" extrusionOk="0">
                  <a:moveTo>
                    <a:pt x="11292" y="8176"/>
                  </a:moveTo>
                  <a:lnTo>
                    <a:pt x="11390" y="21600"/>
                  </a:lnTo>
                  <a:lnTo>
                    <a:pt x="0" y="13424"/>
                  </a:lnTo>
                  <a:lnTo>
                    <a:pt x="0" y="25"/>
                  </a:lnTo>
                  <a:lnTo>
                    <a:pt x="11292" y="8176"/>
                  </a:lnTo>
                  <a:lnTo>
                    <a:pt x="0" y="0"/>
                  </a:lnTo>
                  <a:lnTo>
                    <a:pt x="10262" y="1"/>
                  </a:lnTo>
                  <a:lnTo>
                    <a:pt x="21558" y="8176"/>
                  </a:lnTo>
                  <a:lnTo>
                    <a:pt x="11292" y="8176"/>
                  </a:lnTo>
                  <a:lnTo>
                    <a:pt x="21600" y="8176"/>
                  </a:lnTo>
                  <a:lnTo>
                    <a:pt x="21558" y="21600"/>
                  </a:lnTo>
                  <a:lnTo>
                    <a:pt x="11390" y="21600"/>
                  </a:lnTo>
                  <a:lnTo>
                    <a:pt x="11292" y="8176"/>
                  </a:lnTo>
                  <a:close/>
                </a:path>
              </a:pathLst>
            </a:custGeom>
            <a:solidFill>
              <a:srgbClr val="FB979A"/>
            </a:solidFill>
            <a:ln w="25400">
              <a:solidFill/>
              <a:miter lim="400000"/>
            </a:ln>
          </p:spPr>
          <p:txBody>
            <a:bodyPr lIns="0" tIns="0" rIns="0" bIns="0" anchor="ctr"/>
            <a:lstStyle/>
            <a:p>
              <a:endParaRPr>
                <a:latin typeface="Gill Sans"/>
                <a:ea typeface="Gill Sans"/>
                <a:cs typeface="Gill Sans"/>
              </a:endParaRPr>
            </a:p>
          </p:txBody>
        </p:sp>
        <p:grpSp>
          <p:nvGrpSpPr>
            <p:cNvPr id="75" name="Group 74"/>
            <p:cNvGrpSpPr/>
            <p:nvPr/>
          </p:nvGrpSpPr>
          <p:grpSpPr>
            <a:xfrm>
              <a:off x="1834672" y="3445962"/>
              <a:ext cx="3879911" cy="1314236"/>
              <a:chOff x="1806448" y="3431850"/>
              <a:chExt cx="3879911" cy="1314236"/>
            </a:xfrm>
          </p:grpSpPr>
          <p:sp>
            <p:nvSpPr>
              <p:cNvPr id="62" name="Shape 422"/>
              <p:cNvSpPr/>
              <p:nvPr/>
            </p:nvSpPr>
            <p:spPr>
              <a:xfrm>
                <a:off x="4986621" y="4070245"/>
                <a:ext cx="661405" cy="3"/>
              </a:xfrm>
              <a:prstGeom prst="line">
                <a:avLst/>
              </a:prstGeom>
              <a:solidFill>
                <a:srgbClr val="9D99FE"/>
              </a:solidFill>
              <a:ln w="25400">
                <a:solidFill/>
                <a:miter lim="400000"/>
              </a:ln>
            </p:spPr>
            <p:txBody>
              <a:bodyPr lIns="0" tIns="0" rIns="0" bIns="0" anchor="ctr"/>
              <a:lstStyle/>
              <a:p>
                <a:endParaRPr>
                  <a:latin typeface="Gill Sans"/>
                  <a:ea typeface="Gill Sans"/>
                  <a:cs typeface="Gill Sans"/>
                </a:endParaRPr>
              </a:p>
            </p:txBody>
          </p:sp>
          <p:sp>
            <p:nvSpPr>
              <p:cNvPr id="63" name="Shape 423"/>
              <p:cNvSpPr/>
              <p:nvPr/>
            </p:nvSpPr>
            <p:spPr>
              <a:xfrm>
                <a:off x="4336036" y="3584178"/>
                <a:ext cx="618089" cy="1000043"/>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9D99FE"/>
              </a:solidFill>
              <a:ln w="25400">
                <a:solidFill/>
                <a:miter lim="400000"/>
              </a:ln>
            </p:spPr>
            <p:txBody>
              <a:bodyPr lIns="0" tIns="0" rIns="0" bIns="0" anchor="ctr"/>
              <a:lstStyle/>
              <a:p>
                <a:endParaRPr>
                  <a:latin typeface="Gill Sans"/>
                  <a:ea typeface="Gill Sans"/>
                  <a:cs typeface="Gill Sans"/>
                </a:endParaRPr>
              </a:p>
            </p:txBody>
          </p:sp>
          <p:sp>
            <p:nvSpPr>
              <p:cNvPr id="64" name="Shape 424"/>
              <p:cNvSpPr/>
              <p:nvPr/>
            </p:nvSpPr>
            <p:spPr>
              <a:xfrm flipV="1">
                <a:off x="4239383" y="4069451"/>
                <a:ext cx="126439" cy="2"/>
              </a:xfrm>
              <a:prstGeom prst="line">
                <a:avLst/>
              </a:prstGeom>
              <a:solidFill>
                <a:srgbClr val="9D99FE"/>
              </a:solidFill>
              <a:ln w="25400">
                <a:solidFill/>
                <a:miter lim="400000"/>
              </a:ln>
            </p:spPr>
            <p:txBody>
              <a:bodyPr lIns="0" tIns="0" rIns="0" bIns="0" anchor="ctr"/>
              <a:lstStyle/>
              <a:p>
                <a:endParaRPr>
                  <a:latin typeface="Gill Sans"/>
                  <a:ea typeface="Gill Sans"/>
                  <a:cs typeface="Gill Sans"/>
                </a:endParaRPr>
              </a:p>
            </p:txBody>
          </p:sp>
          <p:sp>
            <p:nvSpPr>
              <p:cNvPr id="65" name="Shape 425"/>
              <p:cNvSpPr/>
              <p:nvPr/>
            </p:nvSpPr>
            <p:spPr>
              <a:xfrm>
                <a:off x="3679845" y="3584178"/>
                <a:ext cx="618089" cy="1000043"/>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9D99FE"/>
              </a:solidFill>
              <a:ln w="25400">
                <a:solidFill/>
                <a:miter lim="400000"/>
              </a:ln>
            </p:spPr>
            <p:txBody>
              <a:bodyPr lIns="0" tIns="0" rIns="0" bIns="0" anchor="ctr"/>
              <a:lstStyle/>
              <a:p>
                <a:endParaRPr>
                  <a:latin typeface="Gill Sans"/>
                  <a:ea typeface="Gill Sans"/>
                  <a:cs typeface="Gill Sans"/>
                </a:endParaRPr>
              </a:p>
            </p:txBody>
          </p:sp>
          <p:sp>
            <p:nvSpPr>
              <p:cNvPr id="66" name="Shape 428"/>
              <p:cNvSpPr/>
              <p:nvPr/>
            </p:nvSpPr>
            <p:spPr>
              <a:xfrm>
                <a:off x="5597586" y="3662870"/>
                <a:ext cx="88773" cy="835474"/>
              </a:xfrm>
              <a:prstGeom prst="rect">
                <a:avLst/>
              </a:prstGeom>
              <a:solidFill>
                <a:srgbClr val="9D99FE"/>
              </a:solidFill>
              <a:ln w="25400">
                <a:solidFill/>
                <a:miter lim="400000"/>
              </a:ln>
            </p:spPr>
            <p:txBody>
              <a:bodyPr lIns="0" tIns="0" rIns="0" bIns="0" anchor="ctr"/>
              <a:lstStyle/>
              <a:p>
                <a:endParaRPr>
                  <a:latin typeface="Gill Sans"/>
                  <a:ea typeface="Gill Sans"/>
                  <a:cs typeface="Gill Sans"/>
                </a:endParaRPr>
              </a:p>
            </p:txBody>
          </p:sp>
          <p:sp>
            <p:nvSpPr>
              <p:cNvPr id="67" name="Shape 429"/>
              <p:cNvSpPr/>
              <p:nvPr/>
            </p:nvSpPr>
            <p:spPr>
              <a:xfrm flipV="1">
                <a:off x="3585758" y="4069451"/>
                <a:ext cx="126438" cy="2"/>
              </a:xfrm>
              <a:prstGeom prst="line">
                <a:avLst/>
              </a:prstGeom>
              <a:solidFill>
                <a:srgbClr val="9D99FE"/>
              </a:solidFill>
              <a:ln w="25400">
                <a:solidFill/>
                <a:miter lim="400000"/>
              </a:ln>
            </p:spPr>
            <p:txBody>
              <a:bodyPr lIns="0" tIns="0" rIns="0" bIns="0" anchor="ctr"/>
              <a:lstStyle/>
              <a:p>
                <a:endParaRPr>
                  <a:latin typeface="Gill Sans"/>
                  <a:ea typeface="Gill Sans"/>
                  <a:cs typeface="Gill Sans"/>
                </a:endParaRPr>
              </a:p>
            </p:txBody>
          </p:sp>
          <p:sp>
            <p:nvSpPr>
              <p:cNvPr id="68" name="Shape 430"/>
              <p:cNvSpPr/>
              <p:nvPr/>
            </p:nvSpPr>
            <p:spPr>
              <a:xfrm>
                <a:off x="3019723" y="3582594"/>
                <a:ext cx="618089" cy="1000043"/>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9D99FE"/>
              </a:solidFill>
              <a:ln w="25400">
                <a:solidFill/>
                <a:miter lim="400000"/>
              </a:ln>
            </p:spPr>
            <p:txBody>
              <a:bodyPr lIns="0" tIns="0" rIns="0" bIns="0" anchor="ctr"/>
              <a:lstStyle/>
              <a:p>
                <a:endParaRPr>
                  <a:latin typeface="Gill Sans"/>
                  <a:ea typeface="Gill Sans"/>
                  <a:cs typeface="Gill Sans"/>
                </a:endParaRPr>
              </a:p>
            </p:txBody>
          </p:sp>
          <p:sp>
            <p:nvSpPr>
              <p:cNvPr id="69" name="Shape 431"/>
              <p:cNvSpPr/>
              <p:nvPr/>
            </p:nvSpPr>
            <p:spPr>
              <a:xfrm flipV="1">
                <a:off x="2932134" y="4069451"/>
                <a:ext cx="126439" cy="2"/>
              </a:xfrm>
              <a:prstGeom prst="line">
                <a:avLst/>
              </a:prstGeom>
              <a:solidFill>
                <a:srgbClr val="9D99FE"/>
              </a:solidFill>
              <a:ln w="25400">
                <a:solidFill/>
                <a:miter lim="400000"/>
              </a:ln>
            </p:spPr>
            <p:txBody>
              <a:bodyPr lIns="0" tIns="0" rIns="0" bIns="0" anchor="ctr"/>
              <a:lstStyle/>
              <a:p>
                <a:endParaRPr>
                  <a:latin typeface="Gill Sans"/>
                  <a:ea typeface="Gill Sans"/>
                  <a:cs typeface="Gill Sans"/>
                </a:endParaRPr>
              </a:p>
            </p:txBody>
          </p:sp>
          <p:sp>
            <p:nvSpPr>
              <p:cNvPr id="70" name="Shape 432"/>
              <p:cNvSpPr/>
              <p:nvPr/>
            </p:nvSpPr>
            <p:spPr>
              <a:xfrm>
                <a:off x="2308140" y="3431850"/>
                <a:ext cx="666681" cy="1314236"/>
              </a:xfrm>
              <a:custGeom>
                <a:avLst/>
                <a:gdLst/>
                <a:ahLst/>
                <a:cxnLst>
                  <a:cxn ang="0">
                    <a:pos x="wd2" y="hd2"/>
                  </a:cxn>
                  <a:cxn ang="5400000">
                    <a:pos x="wd2" y="hd2"/>
                  </a:cxn>
                  <a:cxn ang="10800000">
                    <a:pos x="wd2" y="hd2"/>
                  </a:cxn>
                  <a:cxn ang="16200000">
                    <a:pos x="wd2" y="hd2"/>
                  </a:cxn>
                </a:cxnLst>
                <a:rect l="0" t="0" r="r" b="b"/>
                <a:pathLst>
                  <a:path w="21600" h="21600" extrusionOk="0">
                    <a:moveTo>
                      <a:pt x="6880" y="8174"/>
                    </a:moveTo>
                    <a:lnTo>
                      <a:pt x="6880" y="21600"/>
                    </a:lnTo>
                    <a:lnTo>
                      <a:pt x="0" y="13463"/>
                    </a:lnTo>
                    <a:lnTo>
                      <a:pt x="0" y="25"/>
                    </a:lnTo>
                    <a:lnTo>
                      <a:pt x="6880" y="8174"/>
                    </a:lnTo>
                    <a:lnTo>
                      <a:pt x="0" y="0"/>
                    </a:lnTo>
                    <a:lnTo>
                      <a:pt x="14716" y="24"/>
                    </a:lnTo>
                    <a:lnTo>
                      <a:pt x="21600" y="8174"/>
                    </a:lnTo>
                    <a:lnTo>
                      <a:pt x="6880" y="8174"/>
                    </a:lnTo>
                    <a:lnTo>
                      <a:pt x="21567" y="8174"/>
                    </a:lnTo>
                    <a:lnTo>
                      <a:pt x="21567" y="21600"/>
                    </a:lnTo>
                    <a:lnTo>
                      <a:pt x="6880" y="21600"/>
                    </a:lnTo>
                    <a:lnTo>
                      <a:pt x="6880" y="8174"/>
                    </a:lnTo>
                    <a:close/>
                  </a:path>
                </a:pathLst>
              </a:custGeom>
              <a:solidFill>
                <a:srgbClr val="FB979A"/>
              </a:solidFill>
              <a:ln w="25400">
                <a:solidFill/>
                <a:miter lim="400000"/>
              </a:ln>
            </p:spPr>
            <p:txBody>
              <a:bodyPr lIns="0" tIns="0" rIns="0" bIns="0" anchor="ctr"/>
              <a:lstStyle/>
              <a:p>
                <a:endParaRPr>
                  <a:latin typeface="Gill Sans"/>
                  <a:ea typeface="Gill Sans"/>
                  <a:cs typeface="Gill Sans"/>
                </a:endParaRPr>
              </a:p>
            </p:txBody>
          </p:sp>
          <p:sp>
            <p:nvSpPr>
              <p:cNvPr id="71" name="Shape 433"/>
              <p:cNvSpPr/>
              <p:nvPr/>
            </p:nvSpPr>
            <p:spPr>
              <a:xfrm flipV="1">
                <a:off x="2242197" y="4069451"/>
                <a:ext cx="126439" cy="2"/>
              </a:xfrm>
              <a:prstGeom prst="line">
                <a:avLst/>
              </a:prstGeom>
              <a:solidFill>
                <a:srgbClr val="9D99FE"/>
              </a:solidFill>
              <a:ln w="25400">
                <a:solidFill/>
                <a:miter lim="400000"/>
              </a:ln>
            </p:spPr>
            <p:txBody>
              <a:bodyPr lIns="0" tIns="0" rIns="0" bIns="0" anchor="ctr"/>
              <a:lstStyle/>
              <a:p>
                <a:endParaRPr>
                  <a:latin typeface="Gill Sans"/>
                  <a:ea typeface="Gill Sans"/>
                  <a:cs typeface="Gill Sans"/>
                </a:endParaRPr>
              </a:p>
            </p:txBody>
          </p:sp>
          <p:sp>
            <p:nvSpPr>
              <p:cNvPr id="73" name="Shape 435"/>
              <p:cNvSpPr/>
              <p:nvPr/>
            </p:nvSpPr>
            <p:spPr>
              <a:xfrm flipV="1">
                <a:off x="1806448" y="4069451"/>
                <a:ext cx="126438" cy="2"/>
              </a:xfrm>
              <a:prstGeom prst="line">
                <a:avLst/>
              </a:prstGeom>
              <a:solidFill>
                <a:srgbClr val="9D99FE"/>
              </a:solidFill>
              <a:ln w="25400">
                <a:solidFill/>
                <a:miter lim="400000"/>
              </a:ln>
            </p:spPr>
            <p:txBody>
              <a:bodyPr lIns="0" tIns="0" rIns="0" bIns="0" anchor="ctr"/>
              <a:lstStyle/>
              <a:p>
                <a:endParaRPr>
                  <a:latin typeface="Gill Sans"/>
                  <a:ea typeface="Gill Sans"/>
                  <a:cs typeface="Gill Sans"/>
                </a:endParaRPr>
              </a:p>
            </p:txBody>
          </p:sp>
        </p:grpSp>
      </p:grpSp>
      <p:sp>
        <p:nvSpPr>
          <p:cNvPr id="4" name="Title 3"/>
          <p:cNvSpPr>
            <a:spLocks noGrp="1"/>
          </p:cNvSpPr>
          <p:nvPr>
            <p:ph type="title"/>
          </p:nvPr>
        </p:nvSpPr>
        <p:spPr>
          <a:xfrm>
            <a:off x="1751575" y="0"/>
            <a:ext cx="8229600" cy="557918"/>
          </a:xfrm>
        </p:spPr>
        <p:txBody>
          <a:bodyPr>
            <a:normAutofit fontScale="90000"/>
          </a:bodyPr>
          <a:lstStyle/>
          <a:p>
            <a:r>
              <a:rPr lang="en-US"/>
              <a:t>Transfer Learning Overview</a:t>
            </a:r>
            <a:endParaRPr lang="en-US" dirty="0"/>
          </a:p>
        </p:txBody>
      </p:sp>
      <p:grpSp>
        <p:nvGrpSpPr>
          <p:cNvPr id="59" name="Group 58"/>
          <p:cNvGrpSpPr/>
          <p:nvPr/>
        </p:nvGrpSpPr>
        <p:grpSpPr>
          <a:xfrm>
            <a:off x="3173250" y="973983"/>
            <a:ext cx="5653251" cy="2416440"/>
            <a:chOff x="1770938" y="1069186"/>
            <a:chExt cx="6097883" cy="2730459"/>
          </a:xfrm>
        </p:grpSpPr>
        <p:sp>
          <p:nvSpPr>
            <p:cNvPr id="6" name="Shape 406"/>
            <p:cNvSpPr/>
            <p:nvPr/>
          </p:nvSpPr>
          <p:spPr>
            <a:xfrm>
              <a:off x="5640353" y="2398900"/>
              <a:ext cx="693591" cy="3"/>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sz="1200"/>
            </a:p>
          </p:txBody>
        </p:sp>
        <p:sp>
          <p:nvSpPr>
            <p:cNvPr id="7" name="Shape 407"/>
            <p:cNvSpPr/>
            <p:nvPr/>
          </p:nvSpPr>
          <p:spPr>
            <a:xfrm>
              <a:off x="4958108" y="1821955"/>
              <a:ext cx="648167" cy="1187019"/>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FB979A"/>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8" name="Shape 408"/>
            <p:cNvSpPr/>
            <p:nvPr/>
          </p:nvSpPr>
          <p:spPr>
            <a:xfrm flipV="1">
              <a:off x="4856751" y="2397958"/>
              <a:ext cx="132591"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sz="1200"/>
            </a:p>
          </p:txBody>
        </p:sp>
        <p:sp>
          <p:nvSpPr>
            <p:cNvPr id="9" name="Shape 409"/>
            <p:cNvSpPr/>
            <p:nvPr/>
          </p:nvSpPr>
          <p:spPr>
            <a:xfrm>
              <a:off x="4269986" y="1821955"/>
              <a:ext cx="648167" cy="1187019"/>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FB979A"/>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10" name="Shape 410"/>
            <p:cNvSpPr/>
            <p:nvPr/>
          </p:nvSpPr>
          <p:spPr>
            <a:xfrm>
              <a:off x="5741094" y="1069186"/>
              <a:ext cx="92305" cy="2730459"/>
            </a:xfrm>
            <a:prstGeom prst="rect">
              <a:avLst/>
            </a:prstGeom>
            <a:solidFill>
              <a:srgbClr val="FB979A"/>
            </a:solidFill>
            <a:ln w="25400">
              <a:solidFill/>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200"/>
            </a:p>
          </p:txBody>
        </p:sp>
        <p:sp>
          <p:nvSpPr>
            <p:cNvPr id="11" name="Shape 411"/>
            <p:cNvSpPr/>
            <p:nvPr/>
          </p:nvSpPr>
          <p:spPr>
            <a:xfrm>
              <a:off x="6011252" y="1069186"/>
              <a:ext cx="92304" cy="2730459"/>
            </a:xfrm>
            <a:prstGeom prst="rect">
              <a:avLst/>
            </a:prstGeom>
            <a:solidFill>
              <a:srgbClr val="FB979A"/>
            </a:solidFill>
            <a:ln w="25400">
              <a:solidFill/>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200"/>
            </a:p>
          </p:txBody>
        </p:sp>
        <p:sp>
          <p:nvSpPr>
            <p:cNvPr id="12" name="Shape 412"/>
            <p:cNvSpPr/>
            <p:nvPr/>
          </p:nvSpPr>
          <p:spPr>
            <a:xfrm>
              <a:off x="6281048" y="1915359"/>
              <a:ext cx="93093" cy="991681"/>
            </a:xfrm>
            <a:prstGeom prst="rect">
              <a:avLst/>
            </a:prstGeom>
            <a:solidFill>
              <a:srgbClr val="FB979A"/>
            </a:solidFill>
            <a:ln w="25400">
              <a:solidFill/>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200"/>
            </a:p>
          </p:txBody>
        </p:sp>
        <p:sp>
          <p:nvSpPr>
            <p:cNvPr id="13" name="Shape 413"/>
            <p:cNvSpPr/>
            <p:nvPr/>
          </p:nvSpPr>
          <p:spPr>
            <a:xfrm flipV="1">
              <a:off x="4171320" y="2397958"/>
              <a:ext cx="132592" cy="1"/>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sz="1200"/>
            </a:p>
          </p:txBody>
        </p:sp>
        <p:sp>
          <p:nvSpPr>
            <p:cNvPr id="14" name="Shape 414"/>
            <p:cNvSpPr/>
            <p:nvPr/>
          </p:nvSpPr>
          <p:spPr>
            <a:xfrm>
              <a:off x="3577740" y="1820074"/>
              <a:ext cx="648167" cy="1187019"/>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FB979A"/>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15" name="Shape 415"/>
            <p:cNvSpPr/>
            <p:nvPr/>
          </p:nvSpPr>
          <p:spPr>
            <a:xfrm flipV="1">
              <a:off x="3485888" y="2397958"/>
              <a:ext cx="132592" cy="1"/>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sz="1200"/>
            </a:p>
          </p:txBody>
        </p:sp>
        <p:sp>
          <p:nvSpPr>
            <p:cNvPr id="16" name="Shape 416"/>
            <p:cNvSpPr/>
            <p:nvPr/>
          </p:nvSpPr>
          <p:spPr>
            <a:xfrm>
              <a:off x="2831528" y="1641146"/>
              <a:ext cx="699124" cy="1559956"/>
            </a:xfrm>
            <a:custGeom>
              <a:avLst/>
              <a:gdLst/>
              <a:ahLst/>
              <a:cxnLst>
                <a:cxn ang="0">
                  <a:pos x="wd2" y="hd2"/>
                </a:cxn>
                <a:cxn ang="5400000">
                  <a:pos x="wd2" y="hd2"/>
                </a:cxn>
                <a:cxn ang="10800000">
                  <a:pos x="wd2" y="hd2"/>
                </a:cxn>
                <a:cxn ang="16200000">
                  <a:pos x="wd2" y="hd2"/>
                </a:cxn>
              </a:cxnLst>
              <a:rect l="0" t="0" r="r" b="b"/>
              <a:pathLst>
                <a:path w="21600" h="21600" extrusionOk="0">
                  <a:moveTo>
                    <a:pt x="6880" y="8174"/>
                  </a:moveTo>
                  <a:lnTo>
                    <a:pt x="6880" y="21600"/>
                  </a:lnTo>
                  <a:lnTo>
                    <a:pt x="0" y="13463"/>
                  </a:lnTo>
                  <a:lnTo>
                    <a:pt x="0" y="25"/>
                  </a:lnTo>
                  <a:lnTo>
                    <a:pt x="6880" y="8174"/>
                  </a:lnTo>
                  <a:lnTo>
                    <a:pt x="0" y="0"/>
                  </a:lnTo>
                  <a:lnTo>
                    <a:pt x="14716" y="24"/>
                  </a:lnTo>
                  <a:lnTo>
                    <a:pt x="21600" y="8174"/>
                  </a:lnTo>
                  <a:lnTo>
                    <a:pt x="6880" y="8174"/>
                  </a:lnTo>
                  <a:lnTo>
                    <a:pt x="21567" y="8174"/>
                  </a:lnTo>
                  <a:lnTo>
                    <a:pt x="21567" y="21600"/>
                  </a:lnTo>
                  <a:lnTo>
                    <a:pt x="6880" y="21600"/>
                  </a:lnTo>
                  <a:lnTo>
                    <a:pt x="6880" y="8174"/>
                  </a:lnTo>
                  <a:close/>
                </a:path>
              </a:pathLst>
            </a:custGeom>
            <a:solidFill>
              <a:srgbClr val="FB979A"/>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17" name="Shape 417"/>
            <p:cNvSpPr/>
            <p:nvPr/>
          </p:nvSpPr>
          <p:spPr>
            <a:xfrm flipV="1">
              <a:off x="2656536" y="2397958"/>
              <a:ext cx="132592" cy="1"/>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sz="1200"/>
            </a:p>
          </p:txBody>
        </p:sp>
        <p:sp>
          <p:nvSpPr>
            <p:cNvPr id="18" name="Shape 418"/>
            <p:cNvSpPr/>
            <p:nvPr/>
          </p:nvSpPr>
          <p:spPr>
            <a:xfrm>
              <a:off x="2173497" y="1383205"/>
              <a:ext cx="563219" cy="2086631"/>
            </a:xfrm>
            <a:custGeom>
              <a:avLst/>
              <a:gdLst/>
              <a:ahLst/>
              <a:cxnLst>
                <a:cxn ang="0">
                  <a:pos x="wd2" y="hd2"/>
                </a:cxn>
                <a:cxn ang="5400000">
                  <a:pos x="wd2" y="hd2"/>
                </a:cxn>
                <a:cxn ang="10800000">
                  <a:pos x="wd2" y="hd2"/>
                </a:cxn>
                <a:cxn ang="16200000">
                  <a:pos x="wd2" y="hd2"/>
                </a:cxn>
              </a:cxnLst>
              <a:rect l="0" t="0" r="r" b="b"/>
              <a:pathLst>
                <a:path w="21600" h="21600" extrusionOk="0">
                  <a:moveTo>
                    <a:pt x="11292" y="8176"/>
                  </a:moveTo>
                  <a:lnTo>
                    <a:pt x="11390" y="21600"/>
                  </a:lnTo>
                  <a:lnTo>
                    <a:pt x="0" y="13424"/>
                  </a:lnTo>
                  <a:lnTo>
                    <a:pt x="0" y="25"/>
                  </a:lnTo>
                  <a:lnTo>
                    <a:pt x="11292" y="8176"/>
                  </a:lnTo>
                  <a:lnTo>
                    <a:pt x="0" y="0"/>
                  </a:lnTo>
                  <a:lnTo>
                    <a:pt x="10262" y="1"/>
                  </a:lnTo>
                  <a:lnTo>
                    <a:pt x="21558" y="8176"/>
                  </a:lnTo>
                  <a:lnTo>
                    <a:pt x="11292" y="8176"/>
                  </a:lnTo>
                  <a:lnTo>
                    <a:pt x="21600" y="8176"/>
                  </a:lnTo>
                  <a:lnTo>
                    <a:pt x="21558" y="21600"/>
                  </a:lnTo>
                  <a:lnTo>
                    <a:pt x="11390" y="21600"/>
                  </a:lnTo>
                  <a:lnTo>
                    <a:pt x="11292" y="8176"/>
                  </a:lnTo>
                  <a:close/>
                </a:path>
              </a:pathLst>
            </a:custGeom>
            <a:solidFill>
              <a:srgbClr val="FB979A"/>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19" name="Shape 419"/>
            <p:cNvSpPr/>
            <p:nvPr/>
          </p:nvSpPr>
          <p:spPr>
            <a:xfrm flipV="1">
              <a:off x="2199582" y="2397958"/>
              <a:ext cx="132592" cy="1"/>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sz="1200"/>
            </a:p>
          </p:txBody>
        </p:sp>
        <p:sp>
          <p:nvSpPr>
            <p:cNvPr id="20" name="Shape 420"/>
            <p:cNvSpPr/>
            <p:nvPr/>
          </p:nvSpPr>
          <p:spPr>
            <a:xfrm>
              <a:off x="1770938" y="1086556"/>
              <a:ext cx="476607" cy="2694761"/>
            </a:xfrm>
            <a:custGeom>
              <a:avLst/>
              <a:gdLst/>
              <a:ahLst/>
              <a:cxnLst>
                <a:cxn ang="0">
                  <a:pos x="wd2" y="hd2"/>
                </a:cxn>
                <a:cxn ang="5400000">
                  <a:pos x="wd2" y="hd2"/>
                </a:cxn>
                <a:cxn ang="10800000">
                  <a:pos x="wd2" y="hd2"/>
                </a:cxn>
                <a:cxn ang="16200000">
                  <a:pos x="wd2" y="hd2"/>
                </a:cxn>
              </a:cxnLst>
              <a:rect l="0" t="0" r="r" b="b"/>
              <a:pathLst>
                <a:path w="21600" h="21600" extrusionOk="0">
                  <a:moveTo>
                    <a:pt x="17361" y="8201"/>
                  </a:moveTo>
                  <a:lnTo>
                    <a:pt x="17361" y="21600"/>
                  </a:lnTo>
                  <a:lnTo>
                    <a:pt x="0" y="13424"/>
                  </a:lnTo>
                  <a:lnTo>
                    <a:pt x="0" y="25"/>
                  </a:lnTo>
                  <a:lnTo>
                    <a:pt x="17361" y="8201"/>
                  </a:lnTo>
                  <a:lnTo>
                    <a:pt x="0" y="0"/>
                  </a:lnTo>
                  <a:lnTo>
                    <a:pt x="4174" y="0"/>
                  </a:lnTo>
                  <a:lnTo>
                    <a:pt x="21600" y="8201"/>
                  </a:lnTo>
                  <a:lnTo>
                    <a:pt x="17361" y="8201"/>
                  </a:lnTo>
                  <a:lnTo>
                    <a:pt x="21544" y="8201"/>
                  </a:lnTo>
                  <a:lnTo>
                    <a:pt x="21544" y="21600"/>
                  </a:lnTo>
                  <a:lnTo>
                    <a:pt x="17361" y="21600"/>
                  </a:lnTo>
                  <a:lnTo>
                    <a:pt x="17361" y="8201"/>
                  </a:lnTo>
                  <a:close/>
                </a:path>
              </a:pathLst>
            </a:custGeom>
            <a:solidFill>
              <a:srgbClr val="FB979A"/>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33" name="Shape 454"/>
            <p:cNvSpPr/>
            <p:nvPr/>
          </p:nvSpPr>
          <p:spPr>
            <a:xfrm>
              <a:off x="6703337" y="2202536"/>
              <a:ext cx="1165484" cy="505602"/>
            </a:xfrm>
            <a:prstGeom prst="rect">
              <a:avLst/>
            </a:prstGeom>
            <a:ln w="12700">
              <a:miter lim="400000"/>
            </a:ln>
            <a:extLst>
              <a:ext uri="{C572A759-6A51-4108-AA02-DFA0A04FC94B}">
                <ma14:wrappingTextBoxFlag xmlns:ma14="http://schemas.microsoft.com/office/mac/drawingml/2011/main" xmlns="" val="1"/>
              </a:ext>
            </a:extLst>
          </p:spPr>
          <p:txBody>
            <a:bodyPr wrap="square" lIns="23444" tIns="23444" rIns="23444" bIns="23444" anchor="ctr">
              <a:spAutoFit/>
            </a:bodyPr>
            <a:lstStyle/>
            <a:p>
              <a:pPr lvl="0">
                <a:defRPr sz="1800"/>
              </a:pPr>
              <a:r>
                <a:rPr lang="en-US" sz="2600" dirty="0"/>
                <a:t>Task A</a:t>
              </a:r>
              <a:endParaRPr sz="2600" dirty="0"/>
            </a:p>
          </p:txBody>
        </p:sp>
      </p:grpSp>
      <p:sp>
        <p:nvSpPr>
          <p:cNvPr id="35" name="Shape 454"/>
          <p:cNvSpPr/>
          <p:nvPr/>
        </p:nvSpPr>
        <p:spPr>
          <a:xfrm>
            <a:off x="1867459" y="1722842"/>
            <a:ext cx="1145263" cy="447455"/>
          </a:xfrm>
          <a:prstGeom prst="rect">
            <a:avLst/>
          </a:prstGeom>
          <a:ln w="12700">
            <a:miter lim="400000"/>
          </a:ln>
          <a:extLst>
            <a:ext uri="{C572A759-6A51-4108-AA02-DFA0A04FC94B}">
              <ma14:wrappingTextBoxFlag xmlns:ma14="http://schemas.microsoft.com/office/mac/drawingml/2011/main" xmlns="" val="1"/>
            </a:ext>
          </a:extLst>
        </p:spPr>
        <p:txBody>
          <a:bodyPr wrap="square" lIns="23444" tIns="23444" rIns="23444" bIns="23444" anchor="ctr">
            <a:spAutoFit/>
          </a:bodyPr>
          <a:lstStyle/>
          <a:p>
            <a:pPr lvl="0">
              <a:defRPr sz="1800"/>
            </a:pPr>
            <a:r>
              <a:rPr lang="en-US" sz="2600" dirty="0"/>
              <a:t>Input A</a:t>
            </a:r>
            <a:endParaRPr sz="2600" dirty="0"/>
          </a:p>
        </p:txBody>
      </p:sp>
      <p:sp>
        <p:nvSpPr>
          <p:cNvPr id="36" name="Shape 454"/>
          <p:cNvSpPr/>
          <p:nvPr/>
        </p:nvSpPr>
        <p:spPr>
          <a:xfrm>
            <a:off x="1916848" y="5309502"/>
            <a:ext cx="1145263" cy="447455"/>
          </a:xfrm>
          <a:prstGeom prst="rect">
            <a:avLst/>
          </a:prstGeom>
          <a:ln w="12700">
            <a:miter lim="400000"/>
          </a:ln>
          <a:extLst>
            <a:ext uri="{C572A759-6A51-4108-AA02-DFA0A04FC94B}">
              <ma14:wrappingTextBoxFlag xmlns:ma14="http://schemas.microsoft.com/office/mac/drawingml/2011/main" xmlns="" val="1"/>
            </a:ext>
          </a:extLst>
        </p:spPr>
        <p:txBody>
          <a:bodyPr wrap="square" lIns="23444" tIns="23444" rIns="23444" bIns="23444" anchor="ctr">
            <a:spAutoFit/>
          </a:bodyPr>
          <a:lstStyle/>
          <a:p>
            <a:pPr lvl="0">
              <a:defRPr sz="1800"/>
            </a:pPr>
            <a:r>
              <a:rPr lang="en-US" sz="2600" dirty="0"/>
              <a:t>Input B</a:t>
            </a:r>
            <a:endParaRPr sz="2600" dirty="0"/>
          </a:p>
        </p:txBody>
      </p:sp>
      <p:cxnSp>
        <p:nvCxnSpPr>
          <p:cNvPr id="38" name="Straight Connector 37"/>
          <p:cNvCxnSpPr/>
          <p:nvPr/>
        </p:nvCxnSpPr>
        <p:spPr>
          <a:xfrm>
            <a:off x="4117197" y="1072445"/>
            <a:ext cx="39308" cy="2317979"/>
          </a:xfrm>
          <a:prstGeom prst="line">
            <a:avLst/>
          </a:prstGeom>
          <a:ln w="76200" cmpd="sng">
            <a:solidFill>
              <a:srgbClr val="008000"/>
            </a:solidFill>
          </a:ln>
        </p:spPr>
        <p:style>
          <a:lnRef idx="2">
            <a:schemeClr val="accent1"/>
          </a:lnRef>
          <a:fillRef idx="0">
            <a:schemeClr val="accent1"/>
          </a:fillRef>
          <a:effectRef idx="1">
            <a:schemeClr val="accent1"/>
          </a:effectRef>
          <a:fontRef idx="minor">
            <a:schemeClr val="tx1"/>
          </a:fontRef>
        </p:style>
      </p:cxnSp>
      <p:sp>
        <p:nvSpPr>
          <p:cNvPr id="80" name="Curved Right Arrow 79"/>
          <p:cNvSpPr/>
          <p:nvPr/>
        </p:nvSpPr>
        <p:spPr>
          <a:xfrm>
            <a:off x="2547057" y="3088190"/>
            <a:ext cx="712611" cy="1672885"/>
          </a:xfrm>
          <a:prstGeom prst="curved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schemeClr val="tx1"/>
              </a:solidFill>
            </a:endParaRPr>
          </a:p>
        </p:txBody>
      </p:sp>
      <p:grpSp>
        <p:nvGrpSpPr>
          <p:cNvPr id="44" name="Group 537"/>
          <p:cNvGrpSpPr/>
          <p:nvPr/>
        </p:nvGrpSpPr>
        <p:grpSpPr>
          <a:xfrm>
            <a:off x="4308756" y="5495162"/>
            <a:ext cx="250371" cy="376617"/>
            <a:chOff x="0" y="0"/>
            <a:chExt cx="584200" cy="732309"/>
          </a:xfrm>
        </p:grpSpPr>
        <p:sp>
          <p:nvSpPr>
            <p:cNvPr id="45" name="Shape 535"/>
            <p:cNvSpPr/>
            <p:nvPr/>
          </p:nvSpPr>
          <p:spPr>
            <a:xfrm>
              <a:off x="0" y="262409"/>
              <a:ext cx="584200" cy="469901"/>
            </a:xfrm>
            <a:prstGeom prst="roundRect">
              <a:avLst>
                <a:gd name="adj" fmla="val 31095"/>
              </a:avLst>
            </a:prstGeom>
            <a:solidFill>
              <a:srgbClr val="000000"/>
            </a:solidFill>
            <a:ln w="25400" cap="flat">
              <a:solidFill>
                <a:srgbClr val="000000"/>
              </a:solidFill>
              <a:prstDash val="solid"/>
              <a:miter lim="400000"/>
            </a:ln>
            <a:effectLst/>
          </p:spPr>
          <p:txBody>
            <a:bodyPr wrap="square" lIns="0" tIns="0" rIns="0" bIns="0" numCol="1" anchor="ctr">
              <a:noAutofit/>
            </a:bodyP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200"/>
            </a:p>
          </p:txBody>
        </p:sp>
        <p:sp>
          <p:nvSpPr>
            <p:cNvPr id="46" name="Shape 536"/>
            <p:cNvSpPr/>
            <p:nvPr/>
          </p:nvSpPr>
          <p:spPr>
            <a:xfrm>
              <a:off x="137082" y="0"/>
              <a:ext cx="315469" cy="282476"/>
            </a:xfrm>
            <a:custGeom>
              <a:avLst/>
              <a:gdLst/>
              <a:ahLst/>
              <a:cxnLst>
                <a:cxn ang="0">
                  <a:pos x="wd2" y="hd2"/>
                </a:cxn>
                <a:cxn ang="5400000">
                  <a:pos x="wd2" y="hd2"/>
                </a:cxn>
                <a:cxn ang="10800000">
                  <a:pos x="wd2" y="hd2"/>
                </a:cxn>
                <a:cxn ang="16200000">
                  <a:pos x="wd2" y="hd2"/>
                </a:cxn>
              </a:cxnLst>
              <a:rect l="0" t="0" r="r" b="b"/>
              <a:pathLst>
                <a:path w="21600" h="21600" extrusionOk="0">
                  <a:moveTo>
                    <a:pt x="0" y="21398"/>
                  </a:moveTo>
                  <a:cubicBezTo>
                    <a:pt x="0" y="14787"/>
                    <a:pt x="500" y="0"/>
                    <a:pt x="10748" y="0"/>
                  </a:cubicBezTo>
                  <a:cubicBezTo>
                    <a:pt x="20996" y="0"/>
                    <a:pt x="21600" y="15153"/>
                    <a:pt x="21600" y="21600"/>
                  </a:cubicBezTo>
                </a:path>
              </a:pathLst>
            </a:custGeom>
            <a:noFill/>
            <a:ln w="127000" cap="flat">
              <a:solidFill>
                <a:srgbClr val="000000"/>
              </a:solidFill>
              <a:prstDash val="solid"/>
              <a:miter lim="400000"/>
            </a:ln>
            <a:effectLst/>
          </p:spPr>
          <p:txBody>
            <a:bodyPr wrap="square" lIns="0" tIns="0" rIns="0" bIns="0" numCol="1" anchor="ctr">
              <a:noAutofit/>
            </a:bodyPr>
            <a:lstStyle/>
            <a:p>
              <a:pPr lvl="0">
                <a:defRPr>
                  <a:latin typeface="Gill Sans"/>
                  <a:ea typeface="Gill Sans"/>
                  <a:cs typeface="Gill Sans"/>
                  <a:sym typeface="Gill Sans"/>
                </a:defRPr>
              </a:pPr>
              <a:endParaRPr/>
            </a:p>
          </p:txBody>
        </p:sp>
      </p:grpSp>
      <p:grpSp>
        <p:nvGrpSpPr>
          <p:cNvPr id="77" name="Group 537"/>
          <p:cNvGrpSpPr/>
          <p:nvPr/>
        </p:nvGrpSpPr>
        <p:grpSpPr>
          <a:xfrm>
            <a:off x="3656452" y="5441807"/>
            <a:ext cx="250371" cy="376617"/>
            <a:chOff x="0" y="0"/>
            <a:chExt cx="584200" cy="732309"/>
          </a:xfrm>
        </p:grpSpPr>
        <p:sp>
          <p:nvSpPr>
            <p:cNvPr id="78" name="Shape 535"/>
            <p:cNvSpPr/>
            <p:nvPr/>
          </p:nvSpPr>
          <p:spPr>
            <a:xfrm>
              <a:off x="0" y="262409"/>
              <a:ext cx="584200" cy="469901"/>
            </a:xfrm>
            <a:prstGeom prst="roundRect">
              <a:avLst>
                <a:gd name="adj" fmla="val 31095"/>
              </a:avLst>
            </a:prstGeom>
            <a:solidFill>
              <a:srgbClr val="000000"/>
            </a:solidFill>
            <a:ln w="25400" cap="flat">
              <a:solidFill>
                <a:srgbClr val="000000"/>
              </a:solidFill>
              <a:prstDash val="solid"/>
              <a:miter lim="400000"/>
            </a:ln>
            <a:effectLst/>
          </p:spPr>
          <p:txBody>
            <a:bodyPr wrap="square" lIns="0" tIns="0" rIns="0" bIns="0" numCol="1" anchor="ctr">
              <a:noAutofit/>
            </a:bodyP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200"/>
            </a:p>
          </p:txBody>
        </p:sp>
        <p:sp>
          <p:nvSpPr>
            <p:cNvPr id="79" name="Shape 536"/>
            <p:cNvSpPr/>
            <p:nvPr/>
          </p:nvSpPr>
          <p:spPr>
            <a:xfrm>
              <a:off x="137082" y="0"/>
              <a:ext cx="315469" cy="282476"/>
            </a:xfrm>
            <a:custGeom>
              <a:avLst/>
              <a:gdLst/>
              <a:ahLst/>
              <a:cxnLst>
                <a:cxn ang="0">
                  <a:pos x="wd2" y="hd2"/>
                </a:cxn>
                <a:cxn ang="5400000">
                  <a:pos x="wd2" y="hd2"/>
                </a:cxn>
                <a:cxn ang="10800000">
                  <a:pos x="wd2" y="hd2"/>
                </a:cxn>
                <a:cxn ang="16200000">
                  <a:pos x="wd2" y="hd2"/>
                </a:cxn>
              </a:cxnLst>
              <a:rect l="0" t="0" r="r" b="b"/>
              <a:pathLst>
                <a:path w="21600" h="21600" extrusionOk="0">
                  <a:moveTo>
                    <a:pt x="0" y="21398"/>
                  </a:moveTo>
                  <a:cubicBezTo>
                    <a:pt x="0" y="14787"/>
                    <a:pt x="500" y="0"/>
                    <a:pt x="10748" y="0"/>
                  </a:cubicBezTo>
                  <a:cubicBezTo>
                    <a:pt x="20996" y="0"/>
                    <a:pt x="21600" y="15153"/>
                    <a:pt x="21600" y="21600"/>
                  </a:cubicBezTo>
                </a:path>
              </a:pathLst>
            </a:custGeom>
            <a:noFill/>
            <a:ln w="127000" cap="flat">
              <a:solidFill>
                <a:srgbClr val="000000"/>
              </a:solidFill>
              <a:prstDash val="solid"/>
              <a:miter lim="400000"/>
            </a:ln>
            <a:effectLst/>
          </p:spPr>
          <p:txBody>
            <a:bodyPr wrap="square" lIns="0" tIns="0" rIns="0" bIns="0" numCol="1" anchor="ctr">
              <a:noAutofit/>
            </a:bodyPr>
            <a:lstStyle/>
            <a:p>
              <a:pPr lvl="0">
                <a:defRPr>
                  <a:latin typeface="Gill Sans"/>
                  <a:ea typeface="Gill Sans"/>
                  <a:cs typeface="Gill Sans"/>
                  <a:sym typeface="Gill Sans"/>
                </a:defRPr>
              </a:pPr>
              <a:endParaRPr/>
            </a:p>
          </p:txBody>
        </p:sp>
      </p:grpSp>
      <p:sp>
        <p:nvSpPr>
          <p:cNvPr id="83" name="TextBox 82"/>
          <p:cNvSpPr txBox="1"/>
          <p:nvPr/>
        </p:nvSpPr>
        <p:spPr>
          <a:xfrm>
            <a:off x="1594556" y="3725333"/>
            <a:ext cx="952500" cy="369332"/>
          </a:xfrm>
          <a:prstGeom prst="rect">
            <a:avLst/>
          </a:prstGeom>
          <a:noFill/>
        </p:spPr>
        <p:txBody>
          <a:bodyPr wrap="square" rtlCol="0">
            <a:spAutoFit/>
          </a:bodyPr>
          <a:lstStyle/>
          <a:p>
            <a:r>
              <a:rPr lang="en-US" dirty="0"/>
              <a:t>Transfer</a:t>
            </a:r>
          </a:p>
        </p:txBody>
      </p:sp>
      <p:sp>
        <p:nvSpPr>
          <p:cNvPr id="84" name="TextBox 83"/>
          <p:cNvSpPr txBox="1"/>
          <p:nvPr/>
        </p:nvSpPr>
        <p:spPr>
          <a:xfrm>
            <a:off x="3256419" y="4150837"/>
            <a:ext cx="2414618" cy="369332"/>
          </a:xfrm>
          <a:prstGeom prst="rect">
            <a:avLst/>
          </a:prstGeom>
          <a:noFill/>
        </p:spPr>
        <p:txBody>
          <a:bodyPr wrap="square" rtlCol="0">
            <a:spAutoFit/>
          </a:bodyPr>
          <a:lstStyle/>
          <a:p>
            <a:r>
              <a:rPr lang="en-US" b="1" dirty="0" err="1">
                <a:solidFill>
                  <a:srgbClr val="FF0000"/>
                </a:solidFill>
              </a:rPr>
              <a:t>AnB</a:t>
            </a:r>
            <a:r>
              <a:rPr lang="en-US" b="1" dirty="0">
                <a:solidFill>
                  <a:srgbClr val="FF0000"/>
                </a:solidFill>
              </a:rPr>
              <a:t>: </a:t>
            </a:r>
            <a:r>
              <a:rPr lang="en-US" dirty="0">
                <a:solidFill>
                  <a:srgbClr val="FF0000"/>
                </a:solidFill>
              </a:rPr>
              <a:t>Frozen Weights</a:t>
            </a:r>
          </a:p>
        </p:txBody>
      </p:sp>
      <p:sp>
        <p:nvSpPr>
          <p:cNvPr id="85" name="TextBox 84"/>
          <p:cNvSpPr txBox="1"/>
          <p:nvPr/>
        </p:nvSpPr>
        <p:spPr>
          <a:xfrm>
            <a:off x="7736417" y="6342085"/>
            <a:ext cx="1897944" cy="369332"/>
          </a:xfrm>
          <a:prstGeom prst="rect">
            <a:avLst/>
          </a:prstGeom>
          <a:noFill/>
        </p:spPr>
        <p:txBody>
          <a:bodyPr wrap="square" rtlCol="0">
            <a:spAutoFit/>
          </a:bodyPr>
          <a:lstStyle/>
          <a:p>
            <a:r>
              <a:rPr lang="en-US" b="1" dirty="0" err="1">
                <a:solidFill>
                  <a:srgbClr val="FF0000"/>
                </a:solidFill>
              </a:rPr>
              <a:t>AnB</a:t>
            </a:r>
            <a:r>
              <a:rPr lang="en-US" b="1" baseline="30000" dirty="0">
                <a:solidFill>
                  <a:srgbClr val="FF0000"/>
                </a:solidFill>
              </a:rPr>
              <a:t>+</a:t>
            </a:r>
            <a:r>
              <a:rPr lang="en-US" b="1" dirty="0">
                <a:solidFill>
                  <a:srgbClr val="FF0000"/>
                </a:solidFill>
              </a:rPr>
              <a:t>: </a:t>
            </a:r>
            <a:r>
              <a:rPr lang="en-US" dirty="0">
                <a:solidFill>
                  <a:srgbClr val="FF0000"/>
                </a:solidFill>
              </a:rPr>
              <a:t>Fine-tuning</a:t>
            </a:r>
          </a:p>
        </p:txBody>
      </p:sp>
      <p:sp>
        <p:nvSpPr>
          <p:cNvPr id="87" name="Left Arrow 86"/>
          <p:cNvSpPr/>
          <p:nvPr/>
        </p:nvSpPr>
        <p:spPr>
          <a:xfrm>
            <a:off x="3765563" y="6350643"/>
            <a:ext cx="3755659" cy="509978"/>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Back-propagation </a:t>
            </a:r>
          </a:p>
        </p:txBody>
      </p:sp>
      <p:sp>
        <p:nvSpPr>
          <p:cNvPr id="88" name="Shape 455"/>
          <p:cNvSpPr/>
          <p:nvPr/>
        </p:nvSpPr>
        <p:spPr>
          <a:xfrm>
            <a:off x="7627866" y="5271562"/>
            <a:ext cx="902303" cy="447455"/>
          </a:xfrm>
          <a:prstGeom prst="rect">
            <a:avLst/>
          </a:prstGeom>
          <a:ln w="12700">
            <a:miter lim="400000"/>
          </a:ln>
          <a:extLst>
            <a:ext uri="{C572A759-6A51-4108-AA02-DFA0A04FC94B}">
              <ma14:wrappingTextBoxFlag xmlns:ma14="http://schemas.microsoft.com/office/mac/drawingml/2011/main" xmlns="" val="1"/>
            </a:ext>
          </a:extLst>
        </p:spPr>
        <p:txBody>
          <a:bodyPr wrap="square" lIns="23444" tIns="23444" rIns="23444" bIns="23444" anchor="ctr">
            <a:spAutoFit/>
          </a:bodyPr>
          <a:lstStyle/>
          <a:p>
            <a:pPr lvl="0">
              <a:defRPr sz="1800"/>
            </a:pPr>
            <a:r>
              <a:rPr lang="en-US" sz="2600" dirty="0"/>
              <a:t>Task B</a:t>
            </a:r>
            <a:endParaRPr sz="2600" dirty="0"/>
          </a:p>
        </p:txBody>
      </p:sp>
      <p:sp>
        <p:nvSpPr>
          <p:cNvPr id="2" name="TextBox 1"/>
          <p:cNvSpPr txBox="1"/>
          <p:nvPr/>
        </p:nvSpPr>
        <p:spPr>
          <a:xfrm>
            <a:off x="3774356" y="3390423"/>
            <a:ext cx="902658" cy="369332"/>
          </a:xfrm>
          <a:prstGeom prst="rect">
            <a:avLst/>
          </a:prstGeom>
          <a:noFill/>
        </p:spPr>
        <p:txBody>
          <a:bodyPr wrap="square" rtlCol="0">
            <a:spAutoFit/>
          </a:bodyPr>
          <a:lstStyle/>
          <a:p>
            <a:r>
              <a:rPr lang="en-US" dirty="0">
                <a:solidFill>
                  <a:srgbClr val="008000"/>
                </a:solidFill>
              </a:rPr>
              <a:t>Layer n</a:t>
            </a:r>
          </a:p>
        </p:txBody>
      </p:sp>
      <p:sp>
        <p:nvSpPr>
          <p:cNvPr id="5" name="Arrow: Right 4"/>
          <p:cNvSpPr/>
          <p:nvPr/>
        </p:nvSpPr>
        <p:spPr>
          <a:xfrm>
            <a:off x="4681373" y="4520169"/>
            <a:ext cx="2673128" cy="47116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Forward Propagation</a:t>
            </a:r>
          </a:p>
        </p:txBody>
      </p:sp>
    </p:spTree>
    <p:extLst>
      <p:ext uri="{BB962C8B-B14F-4D97-AF65-F5344CB8AC3E}">
        <p14:creationId xmlns:p14="http://schemas.microsoft.com/office/powerpoint/2010/main" val="476234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5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7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77"/>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44"/>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8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3" grpId="0"/>
      <p:bldP spid="84" grpId="0"/>
      <p:bldP spid="84" grpId="1"/>
      <p:bldP spid="85" grpId="0"/>
      <p:bldP spid="87" grpId="0" animBg="1"/>
      <p:bldP spid="88" grpId="0" animBg="1"/>
      <p:bldP spid="2"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Shape 275"/>
          <p:cNvSpPr/>
          <p:nvPr/>
        </p:nvSpPr>
        <p:spPr>
          <a:xfrm>
            <a:off x="3499599" y="674345"/>
            <a:ext cx="1373067" cy="447455"/>
          </a:xfrm>
          <a:prstGeom prst="rect">
            <a:avLst/>
          </a:prstGeom>
          <a:ln w="12700">
            <a:miter lim="400000"/>
          </a:ln>
          <a:extLst>
            <a:ext uri="{C572A759-6A51-4108-AA02-DFA0A04FC94B}">
              <ma14:wrappingTextBoxFlag xmlns:ma14="http://schemas.microsoft.com/office/mac/drawingml/2011/main" xmlns="" val="1"/>
            </a:ext>
          </a:extLst>
        </p:spPr>
        <p:txBody>
          <a:bodyPr wrap="none" lIns="23444" tIns="23444" rIns="23444" bIns="23444" anchor="ctr">
            <a:spAutoFit/>
          </a:bodyPr>
          <a:lstStyle/>
          <a:p>
            <a:pPr lvl="0">
              <a:defRPr sz="1800"/>
            </a:pPr>
            <a:r>
              <a:rPr sz="2600"/>
              <a:t>ImageNet</a:t>
            </a:r>
          </a:p>
        </p:txBody>
      </p:sp>
      <p:pic>
        <p:nvPicPr>
          <p:cNvPr id="276" name="imnet_example_00.jpg"/>
          <p:cNvPicPr/>
          <p:nvPr/>
        </p:nvPicPr>
        <p:blipFill>
          <a:blip r:embed="rId3">
            <a:extLst/>
          </a:blip>
          <a:stretch>
            <a:fillRect/>
          </a:stretch>
        </p:blipFill>
        <p:spPr>
          <a:xfrm>
            <a:off x="3243943" y="1561011"/>
            <a:ext cx="598714" cy="529046"/>
          </a:xfrm>
          <a:prstGeom prst="rect">
            <a:avLst/>
          </a:prstGeom>
          <a:ln w="12700">
            <a:miter lim="400000"/>
          </a:ln>
        </p:spPr>
      </p:pic>
      <p:pic>
        <p:nvPicPr>
          <p:cNvPr id="277" name="imnet_example_01.jpg"/>
          <p:cNvPicPr/>
          <p:nvPr/>
        </p:nvPicPr>
        <p:blipFill>
          <a:blip r:embed="rId4">
            <a:extLst/>
          </a:blip>
          <a:stretch>
            <a:fillRect/>
          </a:stretch>
        </p:blipFill>
        <p:spPr>
          <a:xfrm>
            <a:off x="3951514" y="1319349"/>
            <a:ext cx="609600" cy="594360"/>
          </a:xfrm>
          <a:prstGeom prst="rect">
            <a:avLst/>
          </a:prstGeom>
          <a:ln w="12700">
            <a:miter lim="400000"/>
          </a:ln>
        </p:spPr>
      </p:pic>
      <p:pic>
        <p:nvPicPr>
          <p:cNvPr id="278" name="imnet_example_02.jpg"/>
          <p:cNvPicPr/>
          <p:nvPr/>
        </p:nvPicPr>
        <p:blipFill>
          <a:blip r:embed="rId5">
            <a:extLst/>
          </a:blip>
          <a:stretch>
            <a:fillRect/>
          </a:stretch>
        </p:blipFill>
        <p:spPr>
          <a:xfrm>
            <a:off x="4425043" y="1613264"/>
            <a:ext cx="658586" cy="555171"/>
          </a:xfrm>
          <a:prstGeom prst="rect">
            <a:avLst/>
          </a:prstGeom>
          <a:ln w="12700">
            <a:miter lim="400000"/>
          </a:ln>
        </p:spPr>
      </p:pic>
      <p:pic>
        <p:nvPicPr>
          <p:cNvPr id="279" name="imnet_example_03.jpg"/>
          <p:cNvPicPr/>
          <p:nvPr/>
        </p:nvPicPr>
        <p:blipFill>
          <a:blip r:embed="rId6">
            <a:extLst/>
          </a:blip>
          <a:stretch>
            <a:fillRect/>
          </a:stretch>
        </p:blipFill>
        <p:spPr>
          <a:xfrm>
            <a:off x="4610100" y="2109653"/>
            <a:ext cx="789214" cy="646611"/>
          </a:xfrm>
          <a:prstGeom prst="rect">
            <a:avLst/>
          </a:prstGeom>
          <a:ln w="12700">
            <a:miter lim="400000"/>
          </a:ln>
        </p:spPr>
      </p:pic>
      <p:pic>
        <p:nvPicPr>
          <p:cNvPr id="280" name="imnet_example_04.jpg"/>
          <p:cNvPicPr/>
          <p:nvPr/>
        </p:nvPicPr>
        <p:blipFill>
          <a:blip r:embed="rId7">
            <a:extLst/>
          </a:blip>
          <a:stretch>
            <a:fillRect/>
          </a:stretch>
        </p:blipFill>
        <p:spPr>
          <a:xfrm>
            <a:off x="3537857" y="1783080"/>
            <a:ext cx="636814" cy="568234"/>
          </a:xfrm>
          <a:prstGeom prst="rect">
            <a:avLst/>
          </a:prstGeom>
          <a:ln w="12700">
            <a:miter lim="400000"/>
          </a:ln>
        </p:spPr>
      </p:pic>
      <p:pic>
        <p:nvPicPr>
          <p:cNvPr id="281" name="imnet_example_05.jpg"/>
          <p:cNvPicPr/>
          <p:nvPr/>
        </p:nvPicPr>
        <p:blipFill>
          <a:blip r:embed="rId8">
            <a:extLst/>
          </a:blip>
          <a:stretch>
            <a:fillRect/>
          </a:stretch>
        </p:blipFill>
        <p:spPr>
          <a:xfrm>
            <a:off x="3820887" y="2018212"/>
            <a:ext cx="729343" cy="653143"/>
          </a:xfrm>
          <a:prstGeom prst="rect">
            <a:avLst/>
          </a:prstGeom>
          <a:ln w="12700">
            <a:miter lim="400000"/>
          </a:ln>
        </p:spPr>
      </p:pic>
      <p:pic>
        <p:nvPicPr>
          <p:cNvPr id="282" name="imnet_example_06.jpg"/>
          <p:cNvPicPr/>
          <p:nvPr/>
        </p:nvPicPr>
        <p:blipFill>
          <a:blip r:embed="rId9">
            <a:extLst/>
          </a:blip>
          <a:stretch>
            <a:fillRect/>
          </a:stretch>
        </p:blipFill>
        <p:spPr>
          <a:xfrm>
            <a:off x="3429000" y="2619104"/>
            <a:ext cx="647700" cy="764177"/>
          </a:xfrm>
          <a:prstGeom prst="rect">
            <a:avLst/>
          </a:prstGeom>
          <a:ln w="12700">
            <a:miter lim="400000"/>
          </a:ln>
        </p:spPr>
      </p:pic>
      <p:pic>
        <p:nvPicPr>
          <p:cNvPr id="283" name="imnet_example_07.jpg"/>
          <p:cNvPicPr/>
          <p:nvPr/>
        </p:nvPicPr>
        <p:blipFill>
          <a:blip r:embed="rId10">
            <a:extLst/>
          </a:blip>
          <a:stretch>
            <a:fillRect/>
          </a:stretch>
        </p:blipFill>
        <p:spPr>
          <a:xfrm>
            <a:off x="4348844" y="2357847"/>
            <a:ext cx="718457" cy="829491"/>
          </a:xfrm>
          <a:prstGeom prst="rect">
            <a:avLst/>
          </a:prstGeom>
          <a:ln w="12700">
            <a:miter lim="400000"/>
          </a:ln>
        </p:spPr>
      </p:pic>
      <p:pic>
        <p:nvPicPr>
          <p:cNvPr id="284" name="imnet_example_08.jpg"/>
          <p:cNvPicPr/>
          <p:nvPr/>
        </p:nvPicPr>
        <p:blipFill>
          <a:blip r:embed="rId11">
            <a:extLst/>
          </a:blip>
          <a:stretch>
            <a:fillRect/>
          </a:stretch>
        </p:blipFill>
        <p:spPr>
          <a:xfrm>
            <a:off x="3995057" y="2815047"/>
            <a:ext cx="849086" cy="679269"/>
          </a:xfrm>
          <a:prstGeom prst="rect">
            <a:avLst/>
          </a:prstGeom>
          <a:ln w="12700">
            <a:miter lim="400000"/>
          </a:ln>
        </p:spPr>
      </p:pic>
      <p:pic>
        <p:nvPicPr>
          <p:cNvPr id="285" name="imnet_example_09.jpg"/>
          <p:cNvPicPr/>
          <p:nvPr/>
        </p:nvPicPr>
        <p:blipFill>
          <a:blip r:embed="rId12">
            <a:extLst/>
          </a:blip>
          <a:stretch>
            <a:fillRect/>
          </a:stretch>
        </p:blipFill>
        <p:spPr>
          <a:xfrm>
            <a:off x="4844144" y="2449286"/>
            <a:ext cx="631371" cy="685800"/>
          </a:xfrm>
          <a:prstGeom prst="rect">
            <a:avLst/>
          </a:prstGeom>
          <a:ln w="12700">
            <a:miter lim="400000"/>
          </a:ln>
        </p:spPr>
      </p:pic>
      <p:pic>
        <p:nvPicPr>
          <p:cNvPr id="286" name="imnet_example_10.jpg"/>
          <p:cNvPicPr/>
          <p:nvPr/>
        </p:nvPicPr>
        <p:blipFill>
          <a:blip r:embed="rId13">
            <a:extLst/>
          </a:blip>
          <a:stretch>
            <a:fillRect/>
          </a:stretch>
        </p:blipFill>
        <p:spPr>
          <a:xfrm>
            <a:off x="4833257" y="3135087"/>
            <a:ext cx="723900" cy="607423"/>
          </a:xfrm>
          <a:prstGeom prst="rect">
            <a:avLst/>
          </a:prstGeom>
          <a:ln w="12700">
            <a:miter lim="400000"/>
          </a:ln>
        </p:spPr>
      </p:pic>
      <p:pic>
        <p:nvPicPr>
          <p:cNvPr id="287" name="imnet_example_11.jpg"/>
          <p:cNvPicPr/>
          <p:nvPr/>
        </p:nvPicPr>
        <p:blipFill>
          <a:blip r:embed="rId14">
            <a:extLst/>
          </a:blip>
          <a:stretch>
            <a:fillRect/>
          </a:stretch>
        </p:blipFill>
        <p:spPr>
          <a:xfrm>
            <a:off x="3091543" y="2325188"/>
            <a:ext cx="723900" cy="666206"/>
          </a:xfrm>
          <a:prstGeom prst="rect">
            <a:avLst/>
          </a:prstGeom>
          <a:ln w="12700">
            <a:miter lim="400000"/>
          </a:ln>
        </p:spPr>
      </p:pic>
      <p:pic>
        <p:nvPicPr>
          <p:cNvPr id="288" name="imnet_example_12.jpg"/>
          <p:cNvPicPr/>
          <p:nvPr/>
        </p:nvPicPr>
        <p:blipFill>
          <a:blip r:embed="rId15">
            <a:extLst/>
          </a:blip>
          <a:stretch>
            <a:fillRect/>
          </a:stretch>
        </p:blipFill>
        <p:spPr>
          <a:xfrm>
            <a:off x="3064329" y="3135086"/>
            <a:ext cx="778329" cy="685800"/>
          </a:xfrm>
          <a:prstGeom prst="rect">
            <a:avLst/>
          </a:prstGeom>
          <a:ln w="12700">
            <a:miter lim="400000"/>
          </a:ln>
        </p:spPr>
      </p:pic>
      <p:pic>
        <p:nvPicPr>
          <p:cNvPr id="289" name="imnet_example_13.jpg"/>
          <p:cNvPicPr/>
          <p:nvPr/>
        </p:nvPicPr>
        <p:blipFill>
          <a:blip r:embed="rId16">
            <a:extLst/>
          </a:blip>
          <a:stretch>
            <a:fillRect/>
          </a:stretch>
        </p:blipFill>
        <p:spPr>
          <a:xfrm>
            <a:off x="3619501" y="3200401"/>
            <a:ext cx="576943" cy="829491"/>
          </a:xfrm>
          <a:prstGeom prst="rect">
            <a:avLst/>
          </a:prstGeom>
          <a:ln w="12700">
            <a:miter lim="400000"/>
          </a:ln>
        </p:spPr>
      </p:pic>
      <p:pic>
        <p:nvPicPr>
          <p:cNvPr id="290" name="imnet_example_14.jpg"/>
          <p:cNvPicPr/>
          <p:nvPr/>
        </p:nvPicPr>
        <p:blipFill>
          <a:blip r:embed="rId17">
            <a:extLst/>
          </a:blip>
          <a:stretch>
            <a:fillRect/>
          </a:stretch>
        </p:blipFill>
        <p:spPr>
          <a:xfrm>
            <a:off x="4239987" y="3376750"/>
            <a:ext cx="669471" cy="581297"/>
          </a:xfrm>
          <a:prstGeom prst="rect">
            <a:avLst/>
          </a:prstGeom>
          <a:ln w="12700">
            <a:miter lim="400000"/>
          </a:ln>
        </p:spPr>
      </p:pic>
      <p:sp>
        <p:nvSpPr>
          <p:cNvPr id="292" name="Shape 292"/>
          <p:cNvSpPr/>
          <p:nvPr/>
        </p:nvSpPr>
        <p:spPr>
          <a:xfrm>
            <a:off x="3472020" y="4209455"/>
            <a:ext cx="1316924" cy="339734"/>
          </a:xfrm>
          <a:prstGeom prst="rect">
            <a:avLst/>
          </a:prstGeom>
          <a:ln w="12700">
            <a:miter lim="400000"/>
          </a:ln>
          <a:extLst>
            <a:ext uri="{C572A759-6A51-4108-AA02-DFA0A04FC94B}">
              <ma14:wrappingTextBoxFlag xmlns:ma14="http://schemas.microsoft.com/office/mac/drawingml/2011/main" xmlns="" val="1"/>
            </a:ext>
          </a:extLst>
        </p:spPr>
        <p:txBody>
          <a:bodyPr wrap="none" lIns="23444" tIns="23444" rIns="23444" bIns="23444" anchor="ctr">
            <a:spAutoFit/>
          </a:bodyPr>
          <a:lstStyle>
            <a:lvl1pPr>
              <a:defRPr sz="4200"/>
            </a:lvl1pPr>
          </a:lstStyle>
          <a:p>
            <a:pPr lvl="0">
              <a:defRPr sz="1800"/>
            </a:pPr>
            <a:r>
              <a:rPr sz="1900"/>
              <a:t>1000 Classes</a:t>
            </a:r>
          </a:p>
        </p:txBody>
      </p:sp>
      <p:grpSp>
        <p:nvGrpSpPr>
          <p:cNvPr id="313" name="Group 313"/>
          <p:cNvGrpSpPr/>
          <p:nvPr/>
        </p:nvGrpSpPr>
        <p:grpSpPr>
          <a:xfrm>
            <a:off x="5817376" y="1077686"/>
            <a:ext cx="4328111" cy="4002048"/>
            <a:chOff x="0" y="0"/>
            <a:chExt cx="10098925" cy="7781759"/>
          </a:xfrm>
        </p:grpSpPr>
        <p:sp>
          <p:nvSpPr>
            <p:cNvPr id="293" name="Shape 293"/>
            <p:cNvSpPr/>
            <p:nvPr/>
          </p:nvSpPr>
          <p:spPr>
            <a:xfrm flipH="1" flipV="1">
              <a:off x="2424" y="3733799"/>
              <a:ext cx="1450086" cy="713898"/>
            </a:xfrm>
            <a:prstGeom prst="line">
              <a:avLst/>
            </a:prstGeom>
            <a:noFill/>
            <a:ln w="101600" cap="flat">
              <a:solidFill>
                <a:srgbClr val="000000"/>
              </a:solidFill>
              <a:prstDash val="solid"/>
              <a:miter lim="400000"/>
              <a:headEnd type="stealth" w="med" len="med"/>
            </a:ln>
            <a:effectLst/>
          </p:spPr>
          <p:txBody>
            <a:bodyPr wrap="square" lIns="0" tIns="0" rIns="0" bIns="0" numCol="1" anchor="ctr">
              <a:noAutofit/>
            </a:bodyPr>
            <a:lstStyle/>
            <a:p>
              <a:pPr defTabSz="210998">
                <a:defRPr sz="1200">
                  <a:latin typeface="Helvetica"/>
                  <a:ea typeface="Helvetica"/>
                  <a:cs typeface="Helvetica"/>
                  <a:sym typeface="Helvetica"/>
                </a:defRPr>
              </a:pPr>
              <a:endParaRPr sz="1200"/>
            </a:p>
          </p:txBody>
        </p:sp>
        <p:sp>
          <p:nvSpPr>
            <p:cNvPr id="294" name="Shape 294"/>
            <p:cNvSpPr/>
            <p:nvPr/>
          </p:nvSpPr>
          <p:spPr>
            <a:xfrm>
              <a:off x="904752" y="273151"/>
              <a:ext cx="2407921" cy="193019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pPr lvl="0">
                <a:defRPr sz="1800"/>
              </a:pPr>
              <a:r>
                <a:rPr sz="2300"/>
                <a:t>dataset</a:t>
              </a:r>
            </a:p>
            <a:p>
              <a:pPr lvl="0">
                <a:defRPr sz="1800"/>
              </a:pPr>
              <a:r>
                <a:rPr sz="3300" i="1">
                  <a:solidFill>
                    <a:srgbClr val="FF2600"/>
                  </a:solidFill>
                </a:rPr>
                <a:t>A</a:t>
              </a:r>
            </a:p>
          </p:txBody>
        </p:sp>
        <p:pic>
          <p:nvPicPr>
            <p:cNvPr id="295" name="imnet_example_00.jpg"/>
            <p:cNvPicPr/>
            <p:nvPr/>
          </p:nvPicPr>
          <p:blipFill>
            <a:blip r:embed="rId3">
              <a:extLst/>
            </a:blip>
            <a:stretch>
              <a:fillRect/>
            </a:stretch>
          </p:blipFill>
          <p:spPr>
            <a:xfrm>
              <a:off x="3329824" y="114300"/>
              <a:ext cx="1397001" cy="1028700"/>
            </a:xfrm>
            <a:prstGeom prst="rect">
              <a:avLst/>
            </a:prstGeom>
            <a:ln w="12700" cap="flat">
              <a:noFill/>
              <a:miter lim="400000"/>
            </a:ln>
            <a:effectLst/>
          </p:spPr>
        </p:pic>
        <p:pic>
          <p:nvPicPr>
            <p:cNvPr id="296" name="imnet_example_01.jpg"/>
            <p:cNvPicPr/>
            <p:nvPr/>
          </p:nvPicPr>
          <p:blipFill>
            <a:blip r:embed="rId4">
              <a:extLst/>
            </a:blip>
            <a:stretch>
              <a:fillRect/>
            </a:stretch>
          </p:blipFill>
          <p:spPr>
            <a:xfrm>
              <a:off x="4764924" y="38100"/>
              <a:ext cx="1422401" cy="1155700"/>
            </a:xfrm>
            <a:prstGeom prst="rect">
              <a:avLst/>
            </a:prstGeom>
            <a:ln w="12700" cap="flat">
              <a:noFill/>
              <a:miter lim="400000"/>
            </a:ln>
            <a:effectLst/>
          </p:spPr>
        </p:pic>
        <p:pic>
          <p:nvPicPr>
            <p:cNvPr id="297" name="imnet_example_02.jpg"/>
            <p:cNvPicPr/>
            <p:nvPr/>
          </p:nvPicPr>
          <p:blipFill>
            <a:blip r:embed="rId5">
              <a:extLst/>
            </a:blip>
            <a:stretch>
              <a:fillRect/>
            </a:stretch>
          </p:blipFill>
          <p:spPr>
            <a:xfrm>
              <a:off x="6276224" y="50800"/>
              <a:ext cx="1536701" cy="1079500"/>
            </a:xfrm>
            <a:prstGeom prst="rect">
              <a:avLst/>
            </a:prstGeom>
            <a:ln w="12700" cap="flat">
              <a:noFill/>
              <a:miter lim="400000"/>
            </a:ln>
            <a:effectLst/>
          </p:spPr>
        </p:pic>
        <p:pic>
          <p:nvPicPr>
            <p:cNvPr id="298" name="imnet_example_03.jpg"/>
            <p:cNvPicPr/>
            <p:nvPr/>
          </p:nvPicPr>
          <p:blipFill>
            <a:blip r:embed="rId6">
              <a:extLst/>
            </a:blip>
            <a:stretch>
              <a:fillRect/>
            </a:stretch>
          </p:blipFill>
          <p:spPr>
            <a:xfrm>
              <a:off x="7901824" y="0"/>
              <a:ext cx="1841501" cy="1257300"/>
            </a:xfrm>
            <a:prstGeom prst="rect">
              <a:avLst/>
            </a:prstGeom>
            <a:ln w="12700" cap="flat">
              <a:noFill/>
              <a:miter lim="400000"/>
            </a:ln>
            <a:effectLst/>
          </p:spPr>
        </p:pic>
        <p:pic>
          <p:nvPicPr>
            <p:cNvPr id="299" name="imnet_example_04.jpg"/>
            <p:cNvPicPr/>
            <p:nvPr/>
          </p:nvPicPr>
          <p:blipFill>
            <a:blip r:embed="rId7">
              <a:extLst/>
            </a:blip>
            <a:stretch>
              <a:fillRect/>
            </a:stretch>
          </p:blipFill>
          <p:spPr>
            <a:xfrm>
              <a:off x="3888624" y="1397000"/>
              <a:ext cx="1485901" cy="1104900"/>
            </a:xfrm>
            <a:prstGeom prst="rect">
              <a:avLst/>
            </a:prstGeom>
            <a:ln w="12700" cap="flat">
              <a:noFill/>
              <a:miter lim="400000"/>
            </a:ln>
            <a:effectLst/>
          </p:spPr>
        </p:pic>
        <p:pic>
          <p:nvPicPr>
            <p:cNvPr id="300" name="imnet_example_05.jpg"/>
            <p:cNvPicPr/>
            <p:nvPr/>
          </p:nvPicPr>
          <p:blipFill>
            <a:blip r:embed="rId8">
              <a:extLst/>
            </a:blip>
            <a:stretch>
              <a:fillRect/>
            </a:stretch>
          </p:blipFill>
          <p:spPr>
            <a:xfrm>
              <a:off x="5666624" y="1308100"/>
              <a:ext cx="1701801" cy="1270000"/>
            </a:xfrm>
            <a:prstGeom prst="rect">
              <a:avLst/>
            </a:prstGeom>
            <a:ln w="12700" cap="flat">
              <a:noFill/>
              <a:miter lim="400000"/>
            </a:ln>
            <a:effectLst/>
          </p:spPr>
        </p:pic>
        <p:pic>
          <p:nvPicPr>
            <p:cNvPr id="301" name="imnet_example_06.jpg"/>
            <p:cNvPicPr/>
            <p:nvPr/>
          </p:nvPicPr>
          <p:blipFill>
            <a:blip r:embed="rId9">
              <a:extLst/>
            </a:blip>
            <a:stretch>
              <a:fillRect/>
            </a:stretch>
          </p:blipFill>
          <p:spPr>
            <a:xfrm>
              <a:off x="7660524" y="1193800"/>
              <a:ext cx="1511301" cy="1485900"/>
            </a:xfrm>
            <a:prstGeom prst="rect">
              <a:avLst/>
            </a:prstGeom>
            <a:ln w="12700" cap="flat">
              <a:noFill/>
              <a:miter lim="400000"/>
            </a:ln>
            <a:effectLst/>
          </p:spPr>
        </p:pic>
        <p:pic>
          <p:nvPicPr>
            <p:cNvPr id="302" name="imnet_example_07.jpg"/>
            <p:cNvPicPr/>
            <p:nvPr/>
          </p:nvPicPr>
          <p:blipFill>
            <a:blip r:embed="rId10">
              <a:extLst/>
            </a:blip>
            <a:stretch>
              <a:fillRect/>
            </a:stretch>
          </p:blipFill>
          <p:spPr>
            <a:xfrm>
              <a:off x="3418724" y="3911600"/>
              <a:ext cx="1676401" cy="1612900"/>
            </a:xfrm>
            <a:prstGeom prst="rect">
              <a:avLst/>
            </a:prstGeom>
            <a:ln w="12700" cap="flat">
              <a:noFill/>
              <a:miter lim="400000"/>
            </a:ln>
            <a:effectLst/>
          </p:spPr>
        </p:pic>
        <p:pic>
          <p:nvPicPr>
            <p:cNvPr id="303" name="imnet_example_08.jpg"/>
            <p:cNvPicPr/>
            <p:nvPr/>
          </p:nvPicPr>
          <p:blipFill>
            <a:blip r:embed="rId11">
              <a:extLst/>
            </a:blip>
            <a:stretch>
              <a:fillRect/>
            </a:stretch>
          </p:blipFill>
          <p:spPr>
            <a:xfrm>
              <a:off x="5069724" y="4076700"/>
              <a:ext cx="1981201" cy="1320800"/>
            </a:xfrm>
            <a:prstGeom prst="rect">
              <a:avLst/>
            </a:prstGeom>
            <a:ln w="12700" cap="flat">
              <a:noFill/>
              <a:miter lim="400000"/>
            </a:ln>
            <a:effectLst/>
          </p:spPr>
        </p:pic>
        <p:pic>
          <p:nvPicPr>
            <p:cNvPr id="304" name="imnet_example_09.jpg"/>
            <p:cNvPicPr/>
            <p:nvPr/>
          </p:nvPicPr>
          <p:blipFill>
            <a:blip r:embed="rId12">
              <a:extLst/>
            </a:blip>
            <a:stretch>
              <a:fillRect/>
            </a:stretch>
          </p:blipFill>
          <p:spPr>
            <a:xfrm>
              <a:off x="6885824" y="4013200"/>
              <a:ext cx="1473201" cy="1333500"/>
            </a:xfrm>
            <a:prstGeom prst="rect">
              <a:avLst/>
            </a:prstGeom>
            <a:ln w="12700" cap="flat">
              <a:noFill/>
              <a:miter lim="400000"/>
            </a:ln>
            <a:effectLst/>
          </p:spPr>
        </p:pic>
        <p:pic>
          <p:nvPicPr>
            <p:cNvPr id="305" name="imnet_example_10.jpg"/>
            <p:cNvPicPr/>
            <p:nvPr/>
          </p:nvPicPr>
          <p:blipFill>
            <a:blip r:embed="rId13">
              <a:extLst/>
            </a:blip>
            <a:stretch>
              <a:fillRect/>
            </a:stretch>
          </p:blipFill>
          <p:spPr>
            <a:xfrm>
              <a:off x="8409824" y="4064000"/>
              <a:ext cx="1689101" cy="1181100"/>
            </a:xfrm>
            <a:prstGeom prst="rect">
              <a:avLst/>
            </a:prstGeom>
            <a:ln w="12700" cap="flat">
              <a:noFill/>
              <a:miter lim="400000"/>
            </a:ln>
            <a:effectLst/>
          </p:spPr>
        </p:pic>
        <p:pic>
          <p:nvPicPr>
            <p:cNvPr id="306" name="imnet_example_11.jpg"/>
            <p:cNvPicPr/>
            <p:nvPr/>
          </p:nvPicPr>
          <p:blipFill>
            <a:blip r:embed="rId14">
              <a:extLst/>
            </a:blip>
            <a:stretch>
              <a:fillRect/>
            </a:stretch>
          </p:blipFill>
          <p:spPr>
            <a:xfrm>
              <a:off x="3850524" y="5778500"/>
              <a:ext cx="1689101" cy="1295400"/>
            </a:xfrm>
            <a:prstGeom prst="rect">
              <a:avLst/>
            </a:prstGeom>
            <a:ln w="12700" cap="flat">
              <a:noFill/>
              <a:miter lim="400000"/>
            </a:ln>
            <a:effectLst/>
          </p:spPr>
        </p:pic>
        <p:pic>
          <p:nvPicPr>
            <p:cNvPr id="307" name="imnet_example_12.jpg"/>
            <p:cNvPicPr/>
            <p:nvPr/>
          </p:nvPicPr>
          <p:blipFill>
            <a:blip r:embed="rId15">
              <a:extLst/>
            </a:blip>
            <a:stretch>
              <a:fillRect/>
            </a:stretch>
          </p:blipFill>
          <p:spPr>
            <a:xfrm>
              <a:off x="5907924" y="5626100"/>
              <a:ext cx="1816101" cy="1333500"/>
            </a:xfrm>
            <a:prstGeom prst="rect">
              <a:avLst/>
            </a:prstGeom>
            <a:ln w="12700" cap="flat">
              <a:noFill/>
              <a:miter lim="400000"/>
            </a:ln>
            <a:effectLst/>
          </p:spPr>
        </p:pic>
        <p:pic>
          <p:nvPicPr>
            <p:cNvPr id="308" name="imnet_example_13.jpg"/>
            <p:cNvPicPr/>
            <p:nvPr/>
          </p:nvPicPr>
          <p:blipFill>
            <a:blip r:embed="rId16">
              <a:extLst/>
            </a:blip>
            <a:stretch>
              <a:fillRect/>
            </a:stretch>
          </p:blipFill>
          <p:spPr>
            <a:xfrm>
              <a:off x="7647824" y="5486400"/>
              <a:ext cx="1346201" cy="1612900"/>
            </a:xfrm>
            <a:prstGeom prst="rect">
              <a:avLst/>
            </a:prstGeom>
            <a:ln w="12700" cap="flat">
              <a:noFill/>
              <a:miter lim="400000"/>
            </a:ln>
            <a:effectLst/>
          </p:spPr>
        </p:pic>
        <p:sp>
          <p:nvSpPr>
            <p:cNvPr id="309" name="Shape 309"/>
            <p:cNvSpPr/>
            <p:nvPr/>
          </p:nvSpPr>
          <p:spPr>
            <a:xfrm>
              <a:off x="902142" y="4400651"/>
              <a:ext cx="2407921" cy="193019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pPr lvl="0">
                <a:defRPr sz="1800"/>
              </a:pPr>
              <a:r>
                <a:rPr sz="2300"/>
                <a:t>dataset</a:t>
              </a:r>
            </a:p>
            <a:p>
              <a:pPr lvl="0">
                <a:defRPr sz="1800"/>
              </a:pPr>
              <a:r>
                <a:rPr sz="3300" i="1">
                  <a:solidFill>
                    <a:srgbClr val="0433FF"/>
                  </a:solidFill>
                </a:rPr>
                <a:t>B</a:t>
              </a:r>
            </a:p>
          </p:txBody>
        </p:sp>
        <p:sp>
          <p:nvSpPr>
            <p:cNvPr id="310" name="Shape 310"/>
            <p:cNvSpPr/>
            <p:nvPr/>
          </p:nvSpPr>
          <p:spPr>
            <a:xfrm flipH="1">
              <a:off x="0" y="1953107"/>
              <a:ext cx="1450085" cy="713898"/>
            </a:xfrm>
            <a:prstGeom prst="line">
              <a:avLst/>
            </a:prstGeom>
            <a:noFill/>
            <a:ln w="101600" cap="flat">
              <a:solidFill>
                <a:srgbClr val="000000"/>
              </a:solidFill>
              <a:prstDash val="solid"/>
              <a:miter lim="400000"/>
              <a:headEnd type="stealth" w="med" len="med"/>
            </a:ln>
            <a:effectLst/>
          </p:spPr>
          <p:txBody>
            <a:bodyPr wrap="square" lIns="0" tIns="0" rIns="0" bIns="0" numCol="1" anchor="ctr">
              <a:noAutofit/>
            </a:bodyPr>
            <a:lstStyle/>
            <a:p>
              <a:pPr defTabSz="210998">
                <a:defRPr sz="1200">
                  <a:latin typeface="Helvetica"/>
                  <a:ea typeface="Helvetica"/>
                  <a:cs typeface="Helvetica"/>
                  <a:sym typeface="Helvetica"/>
                </a:defRPr>
              </a:pPr>
              <a:endParaRPr sz="1200"/>
            </a:p>
          </p:txBody>
        </p:sp>
        <p:sp>
          <p:nvSpPr>
            <p:cNvPr id="311" name="Shape 311"/>
            <p:cNvSpPr/>
            <p:nvPr/>
          </p:nvSpPr>
          <p:spPr>
            <a:xfrm>
              <a:off x="5014795" y="2568743"/>
              <a:ext cx="2902503" cy="76801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4200"/>
              </a:lvl1pPr>
            </a:lstStyle>
            <a:p>
              <a:pPr lvl="0">
                <a:defRPr sz="1800"/>
              </a:pPr>
              <a:r>
                <a:rPr sz="1900"/>
                <a:t>500 Classes</a:t>
              </a:r>
            </a:p>
          </p:txBody>
        </p:sp>
        <p:sp>
          <p:nvSpPr>
            <p:cNvPr id="312" name="Shape 312"/>
            <p:cNvSpPr/>
            <p:nvPr/>
          </p:nvSpPr>
          <p:spPr>
            <a:xfrm>
              <a:off x="5018909" y="7013742"/>
              <a:ext cx="2902503" cy="76801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4200"/>
              </a:lvl1pPr>
            </a:lstStyle>
            <a:p>
              <a:pPr lvl="0">
                <a:defRPr sz="1800"/>
              </a:pPr>
              <a:r>
                <a:rPr sz="1900"/>
                <a:t>500 Classes</a:t>
              </a:r>
            </a:p>
          </p:txBody>
        </p:sp>
      </p:grpSp>
    </p:spTree>
    <p:extLst>
      <p:ext uri="{BB962C8B-B14F-4D97-AF65-F5344CB8AC3E}">
        <p14:creationId xmlns:p14="http://schemas.microsoft.com/office/powerpoint/2010/main" val="559440227"/>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 grpId="0" animBg="1" advAuto="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Shape 406"/>
          <p:cNvSpPr/>
          <p:nvPr/>
        </p:nvSpPr>
        <p:spPr>
          <a:xfrm>
            <a:off x="8471107" y="1500597"/>
            <a:ext cx="766025" cy="3"/>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sz="1200"/>
          </a:p>
        </p:txBody>
      </p:sp>
      <p:sp>
        <p:nvSpPr>
          <p:cNvPr id="407" name="Shape 407"/>
          <p:cNvSpPr/>
          <p:nvPr/>
        </p:nvSpPr>
        <p:spPr>
          <a:xfrm>
            <a:off x="7793605" y="891955"/>
            <a:ext cx="715858" cy="1218716"/>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FB979A"/>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408" name="Shape 408"/>
          <p:cNvSpPr/>
          <p:nvPr/>
        </p:nvSpPr>
        <p:spPr>
          <a:xfrm flipV="1">
            <a:off x="7746092" y="1499654"/>
            <a:ext cx="146438"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sz="1200"/>
          </a:p>
        </p:txBody>
      </p:sp>
      <p:sp>
        <p:nvSpPr>
          <p:cNvPr id="409" name="Shape 409"/>
          <p:cNvSpPr/>
          <p:nvPr/>
        </p:nvSpPr>
        <p:spPr>
          <a:xfrm>
            <a:off x="7105483" y="891955"/>
            <a:ext cx="715858" cy="1218716"/>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FB979A"/>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410" name="Shape 410"/>
          <p:cNvSpPr/>
          <p:nvPr/>
        </p:nvSpPr>
        <p:spPr>
          <a:xfrm>
            <a:off x="8634642" y="97972"/>
            <a:ext cx="101945" cy="2803370"/>
          </a:xfrm>
          <a:prstGeom prst="rect">
            <a:avLst/>
          </a:prstGeom>
          <a:solidFill>
            <a:srgbClr val="FB979A"/>
          </a:solidFill>
          <a:ln w="25400">
            <a:solidFill/>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200"/>
          </a:p>
        </p:txBody>
      </p:sp>
      <p:sp>
        <p:nvSpPr>
          <p:cNvPr id="411" name="Shape 411"/>
          <p:cNvSpPr/>
          <p:nvPr/>
        </p:nvSpPr>
        <p:spPr>
          <a:xfrm>
            <a:off x="8904799" y="97972"/>
            <a:ext cx="101944" cy="2803370"/>
          </a:xfrm>
          <a:prstGeom prst="rect">
            <a:avLst/>
          </a:prstGeom>
          <a:solidFill>
            <a:srgbClr val="FB979A"/>
          </a:solidFill>
          <a:ln w="25400">
            <a:solidFill/>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200"/>
          </a:p>
        </p:txBody>
      </p:sp>
      <p:sp>
        <p:nvSpPr>
          <p:cNvPr id="412" name="Shape 412"/>
          <p:cNvSpPr/>
          <p:nvPr/>
        </p:nvSpPr>
        <p:spPr>
          <a:xfrm>
            <a:off x="9174514" y="990575"/>
            <a:ext cx="102815" cy="1018162"/>
          </a:xfrm>
          <a:prstGeom prst="rect">
            <a:avLst/>
          </a:prstGeom>
          <a:solidFill>
            <a:srgbClr val="FB979A"/>
          </a:solidFill>
          <a:ln w="25400">
            <a:solidFill/>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200"/>
          </a:p>
        </p:txBody>
      </p:sp>
      <p:sp>
        <p:nvSpPr>
          <p:cNvPr id="413" name="Shape 413"/>
          <p:cNvSpPr/>
          <p:nvPr/>
        </p:nvSpPr>
        <p:spPr>
          <a:xfrm flipV="1">
            <a:off x="7060661" y="1499656"/>
            <a:ext cx="146439" cy="1"/>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sz="1200"/>
          </a:p>
        </p:txBody>
      </p:sp>
      <p:sp>
        <p:nvSpPr>
          <p:cNvPr id="414" name="Shape 414"/>
          <p:cNvSpPr/>
          <p:nvPr/>
        </p:nvSpPr>
        <p:spPr>
          <a:xfrm>
            <a:off x="6413237" y="890074"/>
            <a:ext cx="715858" cy="1218716"/>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FB979A"/>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415" name="Shape 415"/>
          <p:cNvSpPr/>
          <p:nvPr/>
        </p:nvSpPr>
        <p:spPr>
          <a:xfrm flipV="1">
            <a:off x="6375229" y="1499656"/>
            <a:ext cx="146439" cy="1"/>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sz="1200"/>
          </a:p>
        </p:txBody>
      </p:sp>
      <p:sp>
        <p:nvSpPr>
          <p:cNvPr id="416" name="Shape 416"/>
          <p:cNvSpPr/>
          <p:nvPr/>
        </p:nvSpPr>
        <p:spPr>
          <a:xfrm>
            <a:off x="5661703" y="701188"/>
            <a:ext cx="772136" cy="1601611"/>
          </a:xfrm>
          <a:custGeom>
            <a:avLst/>
            <a:gdLst/>
            <a:ahLst/>
            <a:cxnLst>
              <a:cxn ang="0">
                <a:pos x="wd2" y="hd2"/>
              </a:cxn>
              <a:cxn ang="5400000">
                <a:pos x="wd2" y="hd2"/>
              </a:cxn>
              <a:cxn ang="10800000">
                <a:pos x="wd2" y="hd2"/>
              </a:cxn>
              <a:cxn ang="16200000">
                <a:pos x="wd2" y="hd2"/>
              </a:cxn>
            </a:cxnLst>
            <a:rect l="0" t="0" r="r" b="b"/>
            <a:pathLst>
              <a:path w="21600" h="21600" extrusionOk="0">
                <a:moveTo>
                  <a:pt x="6880" y="8174"/>
                </a:moveTo>
                <a:lnTo>
                  <a:pt x="6880" y="21600"/>
                </a:lnTo>
                <a:lnTo>
                  <a:pt x="0" y="13463"/>
                </a:lnTo>
                <a:lnTo>
                  <a:pt x="0" y="25"/>
                </a:lnTo>
                <a:lnTo>
                  <a:pt x="6880" y="8174"/>
                </a:lnTo>
                <a:lnTo>
                  <a:pt x="0" y="0"/>
                </a:lnTo>
                <a:lnTo>
                  <a:pt x="14716" y="24"/>
                </a:lnTo>
                <a:lnTo>
                  <a:pt x="21600" y="8174"/>
                </a:lnTo>
                <a:lnTo>
                  <a:pt x="6880" y="8174"/>
                </a:lnTo>
                <a:lnTo>
                  <a:pt x="21567" y="8174"/>
                </a:lnTo>
                <a:lnTo>
                  <a:pt x="21567" y="21600"/>
                </a:lnTo>
                <a:lnTo>
                  <a:pt x="6880" y="21600"/>
                </a:lnTo>
                <a:lnTo>
                  <a:pt x="6880" y="8174"/>
                </a:lnTo>
                <a:close/>
              </a:path>
            </a:pathLst>
          </a:custGeom>
          <a:solidFill>
            <a:srgbClr val="FB979A"/>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417" name="Shape 417"/>
          <p:cNvSpPr/>
          <p:nvPr/>
        </p:nvSpPr>
        <p:spPr>
          <a:xfrm flipV="1">
            <a:off x="5651717" y="1499656"/>
            <a:ext cx="146439" cy="1"/>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sz="1200"/>
          </a:p>
        </p:txBody>
      </p:sp>
      <p:sp>
        <p:nvSpPr>
          <p:cNvPr id="418" name="Shape 418"/>
          <p:cNvSpPr/>
          <p:nvPr/>
        </p:nvSpPr>
        <p:spPr>
          <a:xfrm>
            <a:off x="5123706" y="429183"/>
            <a:ext cx="622038" cy="2142350"/>
          </a:xfrm>
          <a:custGeom>
            <a:avLst/>
            <a:gdLst/>
            <a:ahLst/>
            <a:cxnLst>
              <a:cxn ang="0">
                <a:pos x="wd2" y="hd2"/>
              </a:cxn>
              <a:cxn ang="5400000">
                <a:pos x="wd2" y="hd2"/>
              </a:cxn>
              <a:cxn ang="10800000">
                <a:pos x="wd2" y="hd2"/>
              </a:cxn>
              <a:cxn ang="16200000">
                <a:pos x="wd2" y="hd2"/>
              </a:cxn>
            </a:cxnLst>
            <a:rect l="0" t="0" r="r" b="b"/>
            <a:pathLst>
              <a:path w="21600" h="21600" extrusionOk="0">
                <a:moveTo>
                  <a:pt x="11292" y="8176"/>
                </a:moveTo>
                <a:lnTo>
                  <a:pt x="11390" y="21600"/>
                </a:lnTo>
                <a:lnTo>
                  <a:pt x="0" y="13424"/>
                </a:lnTo>
                <a:lnTo>
                  <a:pt x="0" y="25"/>
                </a:lnTo>
                <a:lnTo>
                  <a:pt x="11292" y="8176"/>
                </a:lnTo>
                <a:lnTo>
                  <a:pt x="0" y="0"/>
                </a:lnTo>
                <a:lnTo>
                  <a:pt x="10262" y="1"/>
                </a:lnTo>
                <a:lnTo>
                  <a:pt x="21558" y="8176"/>
                </a:lnTo>
                <a:lnTo>
                  <a:pt x="11292" y="8176"/>
                </a:lnTo>
                <a:lnTo>
                  <a:pt x="21600" y="8176"/>
                </a:lnTo>
                <a:lnTo>
                  <a:pt x="21558" y="21600"/>
                </a:lnTo>
                <a:lnTo>
                  <a:pt x="11390" y="21600"/>
                </a:lnTo>
                <a:lnTo>
                  <a:pt x="11292" y="8176"/>
                </a:lnTo>
                <a:close/>
              </a:path>
            </a:pathLst>
          </a:custGeom>
          <a:solidFill>
            <a:srgbClr val="FB979A"/>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419" name="Shape 419"/>
          <p:cNvSpPr/>
          <p:nvPr/>
        </p:nvSpPr>
        <p:spPr>
          <a:xfrm flipV="1">
            <a:off x="5194763" y="1499656"/>
            <a:ext cx="146439" cy="1"/>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sz="1200"/>
          </a:p>
        </p:txBody>
      </p:sp>
      <p:sp>
        <p:nvSpPr>
          <p:cNvPr id="420" name="Shape 420"/>
          <p:cNvSpPr/>
          <p:nvPr/>
        </p:nvSpPr>
        <p:spPr>
          <a:xfrm>
            <a:off x="4730192" y="116295"/>
            <a:ext cx="526381" cy="2766719"/>
          </a:xfrm>
          <a:custGeom>
            <a:avLst/>
            <a:gdLst/>
            <a:ahLst/>
            <a:cxnLst>
              <a:cxn ang="0">
                <a:pos x="wd2" y="hd2"/>
              </a:cxn>
              <a:cxn ang="5400000">
                <a:pos x="wd2" y="hd2"/>
              </a:cxn>
              <a:cxn ang="10800000">
                <a:pos x="wd2" y="hd2"/>
              </a:cxn>
              <a:cxn ang="16200000">
                <a:pos x="wd2" y="hd2"/>
              </a:cxn>
            </a:cxnLst>
            <a:rect l="0" t="0" r="r" b="b"/>
            <a:pathLst>
              <a:path w="21600" h="21600" extrusionOk="0">
                <a:moveTo>
                  <a:pt x="17361" y="8201"/>
                </a:moveTo>
                <a:lnTo>
                  <a:pt x="17361" y="21600"/>
                </a:lnTo>
                <a:lnTo>
                  <a:pt x="0" y="13424"/>
                </a:lnTo>
                <a:lnTo>
                  <a:pt x="0" y="25"/>
                </a:lnTo>
                <a:lnTo>
                  <a:pt x="17361" y="8201"/>
                </a:lnTo>
                <a:lnTo>
                  <a:pt x="0" y="0"/>
                </a:lnTo>
                <a:lnTo>
                  <a:pt x="4174" y="0"/>
                </a:lnTo>
                <a:lnTo>
                  <a:pt x="21600" y="8201"/>
                </a:lnTo>
                <a:lnTo>
                  <a:pt x="17361" y="8201"/>
                </a:lnTo>
                <a:lnTo>
                  <a:pt x="21544" y="8201"/>
                </a:lnTo>
                <a:lnTo>
                  <a:pt x="21544" y="21600"/>
                </a:lnTo>
                <a:lnTo>
                  <a:pt x="17361" y="21600"/>
                </a:lnTo>
                <a:lnTo>
                  <a:pt x="17361" y="8201"/>
                </a:lnTo>
                <a:close/>
              </a:path>
            </a:pathLst>
          </a:custGeom>
          <a:solidFill>
            <a:srgbClr val="FB979A"/>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421" name="Shape 421"/>
          <p:cNvSpPr/>
          <p:nvPr/>
        </p:nvSpPr>
        <p:spPr>
          <a:xfrm>
            <a:off x="2325367" y="2381524"/>
            <a:ext cx="1621972" cy="574766"/>
          </a:xfrm>
          <a:prstGeom prst="rect">
            <a:avLst/>
          </a:prstGeom>
          <a:ln w="12700">
            <a:miter lim="400000"/>
          </a:ln>
          <a:extLst>
            <a:ext uri="{C572A759-6A51-4108-AA02-DFA0A04FC94B}">
              <ma14:wrappingTextBoxFlag xmlns:ma14="http://schemas.microsoft.com/office/mac/drawingml/2011/main" xmlns="" val="1"/>
            </a:ext>
          </a:extLst>
        </p:spPr>
        <p:txBody>
          <a:bodyPr lIns="23444" tIns="23444" rIns="23444" bIns="23444" anchor="ctr"/>
          <a:lstStyle/>
          <a:p>
            <a:pPr lvl="0">
              <a:defRPr sz="1800"/>
            </a:pPr>
            <a:r>
              <a:rPr sz="3200">
                <a:solidFill>
                  <a:srgbClr val="FF2600"/>
                </a:solidFill>
                <a:latin typeface="Helvetica"/>
                <a:ea typeface="Helvetica"/>
                <a:cs typeface="Helvetica"/>
                <a:sym typeface="Helvetica"/>
              </a:rPr>
              <a:t>A</a:t>
            </a:r>
            <a:r>
              <a:rPr sz="2800">
                <a:solidFill>
                  <a:srgbClr val="FF2600"/>
                </a:solidFill>
              </a:rPr>
              <a:t> Images</a:t>
            </a:r>
          </a:p>
        </p:txBody>
      </p:sp>
      <p:sp>
        <p:nvSpPr>
          <p:cNvPr id="422" name="Shape 422"/>
          <p:cNvSpPr/>
          <p:nvPr/>
        </p:nvSpPr>
        <p:spPr>
          <a:xfrm>
            <a:off x="8471445" y="4896940"/>
            <a:ext cx="766026" cy="3"/>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sz="1200"/>
          </a:p>
        </p:txBody>
      </p:sp>
      <p:sp>
        <p:nvSpPr>
          <p:cNvPr id="423" name="Shape 423"/>
          <p:cNvSpPr/>
          <p:nvPr/>
        </p:nvSpPr>
        <p:spPr>
          <a:xfrm>
            <a:off x="7793944" y="4288297"/>
            <a:ext cx="715858" cy="1218716"/>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9D99FE"/>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424" name="Shape 424"/>
          <p:cNvSpPr/>
          <p:nvPr/>
        </p:nvSpPr>
        <p:spPr>
          <a:xfrm flipV="1">
            <a:off x="7746432" y="4895997"/>
            <a:ext cx="146439"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sz="1200"/>
          </a:p>
        </p:txBody>
      </p:sp>
      <p:sp>
        <p:nvSpPr>
          <p:cNvPr id="425" name="Shape 425"/>
          <p:cNvSpPr/>
          <p:nvPr/>
        </p:nvSpPr>
        <p:spPr>
          <a:xfrm>
            <a:off x="7105821" y="4288297"/>
            <a:ext cx="715858" cy="1218716"/>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9D99FE"/>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426" name="Shape 426"/>
          <p:cNvSpPr/>
          <p:nvPr/>
        </p:nvSpPr>
        <p:spPr>
          <a:xfrm>
            <a:off x="8634980" y="3494314"/>
            <a:ext cx="101944" cy="2803370"/>
          </a:xfrm>
          <a:prstGeom prst="rect">
            <a:avLst/>
          </a:prstGeom>
          <a:solidFill>
            <a:srgbClr val="9D99FE"/>
          </a:solidFill>
          <a:ln w="25400">
            <a:solidFill/>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200"/>
          </a:p>
        </p:txBody>
      </p:sp>
      <p:sp>
        <p:nvSpPr>
          <p:cNvPr id="427" name="Shape 427"/>
          <p:cNvSpPr/>
          <p:nvPr/>
        </p:nvSpPr>
        <p:spPr>
          <a:xfrm>
            <a:off x="8905138" y="3494314"/>
            <a:ext cx="101944" cy="2803370"/>
          </a:xfrm>
          <a:prstGeom prst="rect">
            <a:avLst/>
          </a:prstGeom>
          <a:solidFill>
            <a:srgbClr val="9D99FE"/>
          </a:solidFill>
          <a:ln w="25400">
            <a:solidFill/>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200"/>
          </a:p>
        </p:txBody>
      </p:sp>
      <p:sp>
        <p:nvSpPr>
          <p:cNvPr id="428" name="Shape 428"/>
          <p:cNvSpPr/>
          <p:nvPr/>
        </p:nvSpPr>
        <p:spPr>
          <a:xfrm>
            <a:off x="9174854" y="4386918"/>
            <a:ext cx="102815" cy="1018162"/>
          </a:xfrm>
          <a:prstGeom prst="rect">
            <a:avLst/>
          </a:prstGeom>
          <a:solidFill>
            <a:srgbClr val="9D99FE"/>
          </a:solidFill>
          <a:ln w="25400">
            <a:solidFill/>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200"/>
          </a:p>
        </p:txBody>
      </p:sp>
      <p:sp>
        <p:nvSpPr>
          <p:cNvPr id="429" name="Shape 429"/>
          <p:cNvSpPr/>
          <p:nvPr/>
        </p:nvSpPr>
        <p:spPr>
          <a:xfrm flipV="1">
            <a:off x="7060999" y="4895997"/>
            <a:ext cx="146438"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sz="1200"/>
          </a:p>
        </p:txBody>
      </p:sp>
      <p:sp>
        <p:nvSpPr>
          <p:cNvPr id="430" name="Shape 430"/>
          <p:cNvSpPr/>
          <p:nvPr/>
        </p:nvSpPr>
        <p:spPr>
          <a:xfrm>
            <a:off x="6413575" y="4286417"/>
            <a:ext cx="715858" cy="1218716"/>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9D99FE"/>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431" name="Shape 431"/>
          <p:cNvSpPr/>
          <p:nvPr/>
        </p:nvSpPr>
        <p:spPr>
          <a:xfrm flipV="1">
            <a:off x="6375567" y="4895997"/>
            <a:ext cx="146439"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sz="1200"/>
          </a:p>
        </p:txBody>
      </p:sp>
      <p:sp>
        <p:nvSpPr>
          <p:cNvPr id="432" name="Shape 432"/>
          <p:cNvSpPr/>
          <p:nvPr/>
        </p:nvSpPr>
        <p:spPr>
          <a:xfrm>
            <a:off x="5662042" y="4097531"/>
            <a:ext cx="772136" cy="1601611"/>
          </a:xfrm>
          <a:custGeom>
            <a:avLst/>
            <a:gdLst/>
            <a:ahLst/>
            <a:cxnLst>
              <a:cxn ang="0">
                <a:pos x="wd2" y="hd2"/>
              </a:cxn>
              <a:cxn ang="5400000">
                <a:pos x="wd2" y="hd2"/>
              </a:cxn>
              <a:cxn ang="10800000">
                <a:pos x="wd2" y="hd2"/>
              </a:cxn>
              <a:cxn ang="16200000">
                <a:pos x="wd2" y="hd2"/>
              </a:cxn>
            </a:cxnLst>
            <a:rect l="0" t="0" r="r" b="b"/>
            <a:pathLst>
              <a:path w="21600" h="21600" extrusionOk="0">
                <a:moveTo>
                  <a:pt x="6880" y="8174"/>
                </a:moveTo>
                <a:lnTo>
                  <a:pt x="6880" y="21600"/>
                </a:lnTo>
                <a:lnTo>
                  <a:pt x="0" y="13463"/>
                </a:lnTo>
                <a:lnTo>
                  <a:pt x="0" y="25"/>
                </a:lnTo>
                <a:lnTo>
                  <a:pt x="6880" y="8174"/>
                </a:lnTo>
                <a:lnTo>
                  <a:pt x="0" y="0"/>
                </a:lnTo>
                <a:lnTo>
                  <a:pt x="14716" y="24"/>
                </a:lnTo>
                <a:lnTo>
                  <a:pt x="21600" y="8174"/>
                </a:lnTo>
                <a:lnTo>
                  <a:pt x="6880" y="8174"/>
                </a:lnTo>
                <a:lnTo>
                  <a:pt x="21567" y="8174"/>
                </a:lnTo>
                <a:lnTo>
                  <a:pt x="21567" y="21600"/>
                </a:lnTo>
                <a:lnTo>
                  <a:pt x="6880" y="21600"/>
                </a:lnTo>
                <a:lnTo>
                  <a:pt x="6880" y="8174"/>
                </a:lnTo>
                <a:close/>
              </a:path>
            </a:pathLst>
          </a:custGeom>
          <a:solidFill>
            <a:srgbClr val="9D99FE"/>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433" name="Shape 433"/>
          <p:cNvSpPr/>
          <p:nvPr/>
        </p:nvSpPr>
        <p:spPr>
          <a:xfrm flipV="1">
            <a:off x="5652056" y="4895997"/>
            <a:ext cx="146439"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sz="1200"/>
          </a:p>
        </p:txBody>
      </p:sp>
      <p:sp>
        <p:nvSpPr>
          <p:cNvPr id="434" name="Shape 434"/>
          <p:cNvSpPr/>
          <p:nvPr/>
        </p:nvSpPr>
        <p:spPr>
          <a:xfrm>
            <a:off x="5124045" y="3825525"/>
            <a:ext cx="622038" cy="2142350"/>
          </a:xfrm>
          <a:custGeom>
            <a:avLst/>
            <a:gdLst/>
            <a:ahLst/>
            <a:cxnLst>
              <a:cxn ang="0">
                <a:pos x="wd2" y="hd2"/>
              </a:cxn>
              <a:cxn ang="5400000">
                <a:pos x="wd2" y="hd2"/>
              </a:cxn>
              <a:cxn ang="10800000">
                <a:pos x="wd2" y="hd2"/>
              </a:cxn>
              <a:cxn ang="16200000">
                <a:pos x="wd2" y="hd2"/>
              </a:cxn>
            </a:cxnLst>
            <a:rect l="0" t="0" r="r" b="b"/>
            <a:pathLst>
              <a:path w="21600" h="21600" extrusionOk="0">
                <a:moveTo>
                  <a:pt x="11292" y="8176"/>
                </a:moveTo>
                <a:lnTo>
                  <a:pt x="11390" y="21600"/>
                </a:lnTo>
                <a:lnTo>
                  <a:pt x="0" y="13424"/>
                </a:lnTo>
                <a:lnTo>
                  <a:pt x="0" y="25"/>
                </a:lnTo>
                <a:lnTo>
                  <a:pt x="11292" y="8176"/>
                </a:lnTo>
                <a:lnTo>
                  <a:pt x="0" y="0"/>
                </a:lnTo>
                <a:lnTo>
                  <a:pt x="10262" y="1"/>
                </a:lnTo>
                <a:lnTo>
                  <a:pt x="21558" y="8176"/>
                </a:lnTo>
                <a:lnTo>
                  <a:pt x="11292" y="8176"/>
                </a:lnTo>
                <a:lnTo>
                  <a:pt x="21600" y="8176"/>
                </a:lnTo>
                <a:lnTo>
                  <a:pt x="21558" y="21600"/>
                </a:lnTo>
                <a:lnTo>
                  <a:pt x="11390" y="21600"/>
                </a:lnTo>
                <a:lnTo>
                  <a:pt x="11292" y="8176"/>
                </a:lnTo>
                <a:close/>
              </a:path>
            </a:pathLst>
          </a:custGeom>
          <a:solidFill>
            <a:srgbClr val="9D99FE"/>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435" name="Shape 435"/>
          <p:cNvSpPr/>
          <p:nvPr/>
        </p:nvSpPr>
        <p:spPr>
          <a:xfrm flipV="1">
            <a:off x="5195101" y="4895997"/>
            <a:ext cx="146438"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sz="1200"/>
          </a:p>
        </p:txBody>
      </p:sp>
      <p:sp>
        <p:nvSpPr>
          <p:cNvPr id="436" name="Shape 436"/>
          <p:cNvSpPr/>
          <p:nvPr/>
        </p:nvSpPr>
        <p:spPr>
          <a:xfrm>
            <a:off x="4730531" y="3512638"/>
            <a:ext cx="526381" cy="2766719"/>
          </a:xfrm>
          <a:custGeom>
            <a:avLst/>
            <a:gdLst/>
            <a:ahLst/>
            <a:cxnLst>
              <a:cxn ang="0">
                <a:pos x="wd2" y="hd2"/>
              </a:cxn>
              <a:cxn ang="5400000">
                <a:pos x="wd2" y="hd2"/>
              </a:cxn>
              <a:cxn ang="10800000">
                <a:pos x="wd2" y="hd2"/>
              </a:cxn>
              <a:cxn ang="16200000">
                <a:pos x="wd2" y="hd2"/>
              </a:cxn>
            </a:cxnLst>
            <a:rect l="0" t="0" r="r" b="b"/>
            <a:pathLst>
              <a:path w="21600" h="21600" extrusionOk="0">
                <a:moveTo>
                  <a:pt x="17361" y="8201"/>
                </a:moveTo>
                <a:lnTo>
                  <a:pt x="17361" y="21600"/>
                </a:lnTo>
                <a:lnTo>
                  <a:pt x="0" y="13424"/>
                </a:lnTo>
                <a:lnTo>
                  <a:pt x="0" y="25"/>
                </a:lnTo>
                <a:lnTo>
                  <a:pt x="17361" y="8201"/>
                </a:lnTo>
                <a:lnTo>
                  <a:pt x="0" y="0"/>
                </a:lnTo>
                <a:lnTo>
                  <a:pt x="4174" y="0"/>
                </a:lnTo>
                <a:lnTo>
                  <a:pt x="21600" y="8201"/>
                </a:lnTo>
                <a:lnTo>
                  <a:pt x="17361" y="8201"/>
                </a:lnTo>
                <a:lnTo>
                  <a:pt x="21544" y="8201"/>
                </a:lnTo>
                <a:lnTo>
                  <a:pt x="21544" y="21600"/>
                </a:lnTo>
                <a:lnTo>
                  <a:pt x="17361" y="21600"/>
                </a:lnTo>
                <a:lnTo>
                  <a:pt x="17361" y="8201"/>
                </a:lnTo>
                <a:close/>
              </a:path>
            </a:pathLst>
          </a:custGeom>
          <a:solidFill>
            <a:srgbClr val="9D99FE"/>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437" name="Shape 437"/>
          <p:cNvSpPr/>
          <p:nvPr/>
        </p:nvSpPr>
        <p:spPr>
          <a:xfrm>
            <a:off x="2324101" y="5669281"/>
            <a:ext cx="1621971" cy="587829"/>
          </a:xfrm>
          <a:prstGeom prst="rect">
            <a:avLst/>
          </a:prstGeom>
          <a:ln w="12700">
            <a:miter lim="400000"/>
          </a:ln>
          <a:extLst>
            <a:ext uri="{C572A759-6A51-4108-AA02-DFA0A04FC94B}">
              <ma14:wrappingTextBoxFlag xmlns:ma14="http://schemas.microsoft.com/office/mac/drawingml/2011/main" xmlns="" val="1"/>
            </a:ext>
          </a:extLst>
        </p:spPr>
        <p:txBody>
          <a:bodyPr lIns="23444" tIns="23444" rIns="23444" bIns="23444" anchor="ctr"/>
          <a:lstStyle/>
          <a:p>
            <a:pPr lvl="0">
              <a:defRPr sz="1800"/>
            </a:pPr>
            <a:r>
              <a:rPr sz="3200">
                <a:solidFill>
                  <a:srgbClr val="0433FF"/>
                </a:solidFill>
                <a:latin typeface="Helvetica"/>
                <a:ea typeface="Helvetica"/>
                <a:cs typeface="Helvetica"/>
                <a:sym typeface="Helvetica"/>
              </a:rPr>
              <a:t>B</a:t>
            </a:r>
            <a:r>
              <a:rPr sz="2800">
                <a:solidFill>
                  <a:srgbClr val="0433FF"/>
                </a:solidFill>
              </a:rPr>
              <a:t> Images</a:t>
            </a:r>
          </a:p>
        </p:txBody>
      </p:sp>
      <p:grpSp>
        <p:nvGrpSpPr>
          <p:cNvPr id="445" name="Group 445"/>
          <p:cNvGrpSpPr/>
          <p:nvPr/>
        </p:nvGrpSpPr>
        <p:grpSpPr>
          <a:xfrm>
            <a:off x="1964872" y="1314594"/>
            <a:ext cx="2144487" cy="1058449"/>
            <a:chOff x="0" y="0"/>
            <a:chExt cx="5003801" cy="2058093"/>
          </a:xfrm>
        </p:grpSpPr>
        <p:pic>
          <p:nvPicPr>
            <p:cNvPr id="438" name="imnet_example_00.jpg"/>
            <p:cNvPicPr/>
            <p:nvPr/>
          </p:nvPicPr>
          <p:blipFill>
            <a:blip r:embed="rId2">
              <a:extLst/>
            </a:blip>
            <a:stretch>
              <a:fillRect/>
            </a:stretch>
          </p:blipFill>
          <p:spPr>
            <a:xfrm>
              <a:off x="0" y="146309"/>
              <a:ext cx="1072941" cy="790075"/>
            </a:xfrm>
            <a:prstGeom prst="rect">
              <a:avLst/>
            </a:prstGeom>
            <a:ln w="12700" cap="flat">
              <a:noFill/>
              <a:miter lim="400000"/>
            </a:ln>
            <a:effectLst/>
          </p:spPr>
        </p:pic>
        <p:pic>
          <p:nvPicPr>
            <p:cNvPr id="439" name="imnet_example_01.jpg"/>
            <p:cNvPicPr/>
            <p:nvPr/>
          </p:nvPicPr>
          <p:blipFill>
            <a:blip r:embed="rId3">
              <a:extLst/>
            </a:blip>
            <a:stretch>
              <a:fillRect/>
            </a:stretch>
          </p:blipFill>
          <p:spPr>
            <a:xfrm>
              <a:off x="1180233" y="29261"/>
              <a:ext cx="1092449" cy="887615"/>
            </a:xfrm>
            <a:prstGeom prst="rect">
              <a:avLst/>
            </a:prstGeom>
            <a:ln w="12700" cap="flat">
              <a:noFill/>
              <a:miter lim="400000"/>
            </a:ln>
            <a:effectLst/>
          </p:spPr>
        </p:pic>
        <p:pic>
          <p:nvPicPr>
            <p:cNvPr id="440" name="imnet_example_02.jpg"/>
            <p:cNvPicPr/>
            <p:nvPr/>
          </p:nvPicPr>
          <p:blipFill>
            <a:blip r:embed="rId4">
              <a:extLst/>
            </a:blip>
            <a:stretch>
              <a:fillRect/>
            </a:stretch>
          </p:blipFill>
          <p:spPr>
            <a:xfrm>
              <a:off x="2340958" y="39015"/>
              <a:ext cx="1180235" cy="829091"/>
            </a:xfrm>
            <a:prstGeom prst="rect">
              <a:avLst/>
            </a:prstGeom>
            <a:ln w="12700" cap="flat">
              <a:noFill/>
              <a:miter lim="400000"/>
            </a:ln>
            <a:effectLst/>
          </p:spPr>
        </p:pic>
        <p:pic>
          <p:nvPicPr>
            <p:cNvPr id="441" name="imnet_example_03.jpg"/>
            <p:cNvPicPr/>
            <p:nvPr/>
          </p:nvPicPr>
          <p:blipFill>
            <a:blip r:embed="rId5">
              <a:extLst/>
            </a:blip>
            <a:stretch>
              <a:fillRect/>
            </a:stretch>
          </p:blipFill>
          <p:spPr>
            <a:xfrm>
              <a:off x="3589471" y="0"/>
              <a:ext cx="1414331" cy="965647"/>
            </a:xfrm>
            <a:prstGeom prst="rect">
              <a:avLst/>
            </a:prstGeom>
            <a:ln w="12700" cap="flat">
              <a:noFill/>
              <a:miter lim="400000"/>
            </a:ln>
            <a:effectLst/>
          </p:spPr>
        </p:pic>
        <p:pic>
          <p:nvPicPr>
            <p:cNvPr id="442" name="imnet_example_04.jpg"/>
            <p:cNvPicPr/>
            <p:nvPr/>
          </p:nvPicPr>
          <p:blipFill>
            <a:blip r:embed="rId6">
              <a:extLst/>
            </a:blip>
            <a:stretch>
              <a:fillRect/>
            </a:stretch>
          </p:blipFill>
          <p:spPr>
            <a:xfrm>
              <a:off x="507207" y="1072939"/>
              <a:ext cx="1141219" cy="848599"/>
            </a:xfrm>
            <a:prstGeom prst="rect">
              <a:avLst/>
            </a:prstGeom>
            <a:ln w="12700" cap="flat">
              <a:noFill/>
              <a:miter lim="400000"/>
            </a:ln>
            <a:effectLst/>
          </p:spPr>
        </p:pic>
        <p:pic>
          <p:nvPicPr>
            <p:cNvPr id="443" name="imnet_example_05.jpg"/>
            <p:cNvPicPr/>
            <p:nvPr/>
          </p:nvPicPr>
          <p:blipFill>
            <a:blip r:embed="rId7">
              <a:extLst/>
            </a:blip>
            <a:stretch>
              <a:fillRect/>
            </a:stretch>
          </p:blipFill>
          <p:spPr>
            <a:xfrm>
              <a:off x="1872767" y="1004661"/>
              <a:ext cx="1307037" cy="975401"/>
            </a:xfrm>
            <a:prstGeom prst="rect">
              <a:avLst/>
            </a:prstGeom>
            <a:ln w="12700" cap="flat">
              <a:noFill/>
              <a:miter lim="400000"/>
            </a:ln>
            <a:effectLst/>
          </p:spPr>
        </p:pic>
        <p:pic>
          <p:nvPicPr>
            <p:cNvPr id="444" name="imnet_example_06.jpg"/>
            <p:cNvPicPr/>
            <p:nvPr/>
          </p:nvPicPr>
          <p:blipFill>
            <a:blip r:embed="rId8">
              <a:extLst/>
            </a:blip>
            <a:stretch>
              <a:fillRect/>
            </a:stretch>
          </p:blipFill>
          <p:spPr>
            <a:xfrm>
              <a:off x="3404144" y="916875"/>
              <a:ext cx="1160727" cy="1141219"/>
            </a:xfrm>
            <a:prstGeom prst="rect">
              <a:avLst/>
            </a:prstGeom>
            <a:ln w="12700" cap="flat">
              <a:noFill/>
              <a:miter lim="400000"/>
            </a:ln>
            <a:effectLst/>
          </p:spPr>
        </p:pic>
      </p:grpSp>
      <p:grpSp>
        <p:nvGrpSpPr>
          <p:cNvPr id="453" name="Group 453"/>
          <p:cNvGrpSpPr/>
          <p:nvPr/>
        </p:nvGrpSpPr>
        <p:grpSpPr>
          <a:xfrm>
            <a:off x="2051957" y="4413508"/>
            <a:ext cx="2166256" cy="1240450"/>
            <a:chOff x="0" y="0"/>
            <a:chExt cx="5054597" cy="2411985"/>
          </a:xfrm>
        </p:grpSpPr>
        <p:pic>
          <p:nvPicPr>
            <p:cNvPr id="446" name="imnet_example_07.jpg"/>
            <p:cNvPicPr/>
            <p:nvPr/>
          </p:nvPicPr>
          <p:blipFill>
            <a:blip r:embed="rId9">
              <a:extLst/>
            </a:blip>
            <a:stretch>
              <a:fillRect/>
            </a:stretch>
          </p:blipFill>
          <p:spPr>
            <a:xfrm>
              <a:off x="0" y="0"/>
              <a:ext cx="1268458" cy="1220410"/>
            </a:xfrm>
            <a:prstGeom prst="rect">
              <a:avLst/>
            </a:prstGeom>
            <a:ln w="12700" cap="flat">
              <a:noFill/>
              <a:miter lim="400000"/>
            </a:ln>
            <a:effectLst/>
          </p:spPr>
        </p:pic>
        <p:pic>
          <p:nvPicPr>
            <p:cNvPr id="447" name="imnet_example_08.jpg"/>
            <p:cNvPicPr/>
            <p:nvPr/>
          </p:nvPicPr>
          <p:blipFill>
            <a:blip r:embed="rId10">
              <a:extLst/>
            </a:blip>
            <a:stretch>
              <a:fillRect/>
            </a:stretch>
          </p:blipFill>
          <p:spPr>
            <a:xfrm>
              <a:off x="1249233" y="124923"/>
              <a:ext cx="1499086" cy="999391"/>
            </a:xfrm>
            <a:prstGeom prst="rect">
              <a:avLst/>
            </a:prstGeom>
            <a:ln w="12700" cap="flat">
              <a:noFill/>
              <a:miter lim="400000"/>
            </a:ln>
            <a:effectLst/>
          </p:spPr>
        </p:pic>
        <p:pic>
          <p:nvPicPr>
            <p:cNvPr id="448" name="imnet_example_09.jpg"/>
            <p:cNvPicPr/>
            <p:nvPr/>
          </p:nvPicPr>
          <p:blipFill>
            <a:blip r:embed="rId11">
              <a:extLst/>
            </a:blip>
            <a:stretch>
              <a:fillRect/>
            </a:stretch>
          </p:blipFill>
          <p:spPr>
            <a:xfrm>
              <a:off x="2623395" y="76876"/>
              <a:ext cx="1114704" cy="1008999"/>
            </a:xfrm>
            <a:prstGeom prst="rect">
              <a:avLst/>
            </a:prstGeom>
            <a:ln w="12700" cap="flat">
              <a:noFill/>
              <a:miter lim="400000"/>
            </a:ln>
            <a:effectLst/>
          </p:spPr>
        </p:pic>
        <p:pic>
          <p:nvPicPr>
            <p:cNvPr id="449" name="imnet_example_10.jpg"/>
            <p:cNvPicPr/>
            <p:nvPr/>
          </p:nvPicPr>
          <p:blipFill>
            <a:blip r:embed="rId12">
              <a:extLst/>
            </a:blip>
            <a:stretch>
              <a:fillRect/>
            </a:stretch>
          </p:blipFill>
          <p:spPr>
            <a:xfrm>
              <a:off x="3776531" y="115314"/>
              <a:ext cx="1278067" cy="893686"/>
            </a:xfrm>
            <a:prstGeom prst="rect">
              <a:avLst/>
            </a:prstGeom>
            <a:ln w="12700" cap="flat">
              <a:noFill/>
              <a:miter lim="400000"/>
            </a:ln>
            <a:effectLst/>
          </p:spPr>
        </p:pic>
        <p:pic>
          <p:nvPicPr>
            <p:cNvPr id="450" name="imnet_example_11.jpg"/>
            <p:cNvPicPr/>
            <p:nvPr/>
          </p:nvPicPr>
          <p:blipFill>
            <a:blip r:embed="rId13">
              <a:extLst/>
            </a:blip>
            <a:stretch>
              <a:fillRect/>
            </a:stretch>
          </p:blipFill>
          <p:spPr>
            <a:xfrm>
              <a:off x="326723" y="1412599"/>
              <a:ext cx="1278066" cy="980171"/>
            </a:xfrm>
            <a:prstGeom prst="rect">
              <a:avLst/>
            </a:prstGeom>
            <a:ln w="12700" cap="flat">
              <a:noFill/>
              <a:miter lim="400000"/>
            </a:ln>
            <a:effectLst/>
          </p:spPr>
        </p:pic>
        <p:pic>
          <p:nvPicPr>
            <p:cNvPr id="451" name="imnet_example_12.jpg"/>
            <p:cNvPicPr/>
            <p:nvPr/>
          </p:nvPicPr>
          <p:blipFill>
            <a:blip r:embed="rId14">
              <a:extLst/>
            </a:blip>
            <a:stretch>
              <a:fillRect/>
            </a:stretch>
          </p:blipFill>
          <p:spPr>
            <a:xfrm>
              <a:off x="1883463" y="1297283"/>
              <a:ext cx="1374162" cy="1008999"/>
            </a:xfrm>
            <a:prstGeom prst="rect">
              <a:avLst/>
            </a:prstGeom>
            <a:ln w="12700" cap="flat">
              <a:noFill/>
              <a:miter lim="400000"/>
            </a:ln>
            <a:effectLst/>
          </p:spPr>
        </p:pic>
        <p:pic>
          <p:nvPicPr>
            <p:cNvPr id="452" name="imnet_example_13.jpg"/>
            <p:cNvPicPr/>
            <p:nvPr/>
          </p:nvPicPr>
          <p:blipFill>
            <a:blip r:embed="rId15">
              <a:extLst/>
            </a:blip>
            <a:stretch>
              <a:fillRect/>
            </a:stretch>
          </p:blipFill>
          <p:spPr>
            <a:xfrm>
              <a:off x="3199964" y="1191578"/>
              <a:ext cx="1018609" cy="1220408"/>
            </a:xfrm>
            <a:prstGeom prst="rect">
              <a:avLst/>
            </a:prstGeom>
            <a:ln w="12700" cap="flat">
              <a:noFill/>
              <a:miter lim="400000"/>
            </a:ln>
            <a:effectLst/>
          </p:spPr>
        </p:pic>
      </p:grpSp>
      <p:sp>
        <p:nvSpPr>
          <p:cNvPr id="454" name="Shape 454"/>
          <p:cNvSpPr/>
          <p:nvPr/>
        </p:nvSpPr>
        <p:spPr>
          <a:xfrm>
            <a:off x="9507708" y="1327488"/>
            <a:ext cx="1045029" cy="447455"/>
          </a:xfrm>
          <a:prstGeom prst="rect">
            <a:avLst/>
          </a:prstGeom>
          <a:ln w="12700">
            <a:miter lim="400000"/>
          </a:ln>
          <a:extLst>
            <a:ext uri="{C572A759-6A51-4108-AA02-DFA0A04FC94B}">
              <ma14:wrappingTextBoxFlag xmlns:ma14="http://schemas.microsoft.com/office/mac/drawingml/2011/main" xmlns="" val="1"/>
            </a:ext>
          </a:extLst>
        </p:spPr>
        <p:txBody>
          <a:bodyPr lIns="23444" tIns="23444" rIns="23444" bIns="23444" anchor="ctr">
            <a:spAutoFit/>
          </a:bodyPr>
          <a:lstStyle/>
          <a:p>
            <a:pPr lvl="0">
              <a:defRPr sz="1800"/>
            </a:pPr>
            <a:r>
              <a:rPr sz="2600"/>
              <a:t>baseA</a:t>
            </a:r>
          </a:p>
        </p:txBody>
      </p:sp>
      <p:sp>
        <p:nvSpPr>
          <p:cNvPr id="455" name="Shape 455"/>
          <p:cNvSpPr/>
          <p:nvPr/>
        </p:nvSpPr>
        <p:spPr>
          <a:xfrm>
            <a:off x="9508672" y="4651985"/>
            <a:ext cx="1045029" cy="447455"/>
          </a:xfrm>
          <a:prstGeom prst="rect">
            <a:avLst/>
          </a:prstGeom>
          <a:ln w="12700">
            <a:miter lim="400000"/>
          </a:ln>
          <a:extLst>
            <a:ext uri="{C572A759-6A51-4108-AA02-DFA0A04FC94B}">
              <ma14:wrappingTextBoxFlag xmlns:ma14="http://schemas.microsoft.com/office/mac/drawingml/2011/main" xmlns="" val="1"/>
            </a:ext>
          </a:extLst>
        </p:spPr>
        <p:txBody>
          <a:bodyPr lIns="23444" tIns="23444" rIns="23444" bIns="23444" anchor="ctr">
            <a:spAutoFit/>
          </a:bodyPr>
          <a:lstStyle/>
          <a:p>
            <a:pPr lvl="0">
              <a:defRPr sz="1800"/>
            </a:pPr>
            <a:r>
              <a:rPr sz="2600"/>
              <a:t>baseB</a:t>
            </a:r>
          </a:p>
        </p:txBody>
      </p:sp>
    </p:spTree>
    <p:extLst>
      <p:ext uri="{BB962C8B-B14F-4D97-AF65-F5344CB8AC3E}">
        <p14:creationId xmlns:p14="http://schemas.microsoft.com/office/powerpoint/2010/main" val="339417765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7" name="Group 507"/>
          <p:cNvGrpSpPr/>
          <p:nvPr/>
        </p:nvGrpSpPr>
        <p:grpSpPr>
          <a:xfrm>
            <a:off x="2351139" y="424543"/>
            <a:ext cx="7733974" cy="4761412"/>
            <a:chOff x="44252" y="0"/>
            <a:chExt cx="18045938" cy="9258300"/>
          </a:xfrm>
        </p:grpSpPr>
        <p:sp>
          <p:nvSpPr>
            <p:cNvPr id="491" name="Shape 491"/>
            <p:cNvSpPr/>
            <p:nvPr/>
          </p:nvSpPr>
          <p:spPr>
            <a:xfrm flipH="1">
              <a:off x="1949662" y="6383119"/>
              <a:ext cx="1" cy="1563529"/>
            </a:xfrm>
            <a:prstGeom prst="line">
              <a:avLst/>
            </a:prstGeom>
            <a:noFill/>
            <a:ln w="38100" cap="flat">
              <a:solidFill>
                <a:srgbClr val="000000"/>
              </a:solidFill>
              <a:custDash>
                <a:ds d="200000" sp="200000"/>
              </a:custDash>
              <a:miter lim="400000"/>
            </a:ln>
            <a:effectLst/>
          </p:spPr>
          <p:txBody>
            <a:bodyPr wrap="square" lIns="0" tIns="0" rIns="0" bIns="0" numCol="1" anchor="ctr">
              <a:noAutofit/>
            </a:bodyPr>
            <a:lstStyle/>
            <a:p>
              <a:pPr defTabSz="210998">
                <a:defRPr sz="1200">
                  <a:latin typeface="Helvetica"/>
                  <a:ea typeface="Helvetica"/>
                  <a:cs typeface="Helvetica"/>
                  <a:sym typeface="Helvetica"/>
                </a:defRPr>
              </a:pPr>
              <a:endParaRPr sz="1200"/>
            </a:p>
          </p:txBody>
        </p:sp>
        <p:sp>
          <p:nvSpPr>
            <p:cNvPr id="492" name="Shape 492"/>
            <p:cNvSpPr/>
            <p:nvPr/>
          </p:nvSpPr>
          <p:spPr>
            <a:xfrm>
              <a:off x="16189249" y="5181598"/>
              <a:ext cx="1" cy="3060975"/>
            </a:xfrm>
            <a:prstGeom prst="line">
              <a:avLst/>
            </a:prstGeom>
            <a:noFill/>
            <a:ln w="38100" cap="flat">
              <a:solidFill>
                <a:srgbClr val="000000"/>
              </a:solidFill>
              <a:custDash>
                <a:ds d="200000" sp="200000"/>
              </a:custDash>
              <a:miter lim="400000"/>
            </a:ln>
            <a:effectLst/>
          </p:spPr>
          <p:txBody>
            <a:bodyPr wrap="square" lIns="0" tIns="0" rIns="0" bIns="0" numCol="1" anchor="ctr">
              <a:noAutofit/>
            </a:bodyPr>
            <a:lstStyle/>
            <a:p>
              <a:pPr defTabSz="210998">
                <a:defRPr sz="1200">
                  <a:latin typeface="Helvetica"/>
                  <a:ea typeface="Helvetica"/>
                  <a:cs typeface="Helvetica"/>
                  <a:sym typeface="Helvetica"/>
                </a:defRPr>
              </a:pPr>
              <a:endParaRPr sz="1200"/>
            </a:p>
          </p:txBody>
        </p:sp>
        <p:sp>
          <p:nvSpPr>
            <p:cNvPr id="493" name="Shape 493"/>
            <p:cNvSpPr/>
            <p:nvPr/>
          </p:nvSpPr>
          <p:spPr>
            <a:xfrm>
              <a:off x="13676774" y="3901518"/>
              <a:ext cx="2554788" cy="8"/>
            </a:xfrm>
            <a:prstGeom prst="lin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defTabSz="210998">
                <a:defRPr sz="1200">
                  <a:latin typeface="Helvetica"/>
                  <a:ea typeface="Helvetica"/>
                  <a:cs typeface="Helvetica"/>
                  <a:sym typeface="Helvetica"/>
                </a:defRPr>
              </a:pPr>
              <a:endParaRPr sz="1200"/>
            </a:p>
          </p:txBody>
        </p:sp>
        <p:sp>
          <p:nvSpPr>
            <p:cNvPr id="494" name="Shape 494"/>
            <p:cNvSpPr/>
            <p:nvPr/>
          </p:nvSpPr>
          <p:spPr>
            <a:xfrm>
              <a:off x="11417224" y="2208530"/>
              <a:ext cx="2387473" cy="3389958"/>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FB979A"/>
            </a:solidFill>
            <a:ln w="25400" cap="flat">
              <a:solidFill>
                <a:srgbClr val="000000"/>
              </a:solidFill>
              <a:prstDash val="solid"/>
              <a:miter lim="400000"/>
            </a:ln>
            <a:effectLst/>
          </p:spPr>
          <p:txBody>
            <a:bodyPr wrap="square" lIns="0" tIns="0" rIns="0" bIns="0" numCol="1" anchor="ctr">
              <a:noAutofit/>
            </a:bodyPr>
            <a:lstStyle/>
            <a:p>
              <a:pPr lvl="0">
                <a:defRPr>
                  <a:latin typeface="Gill Sans"/>
                  <a:ea typeface="Gill Sans"/>
                  <a:cs typeface="Gill Sans"/>
                  <a:sym typeface="Gill Sans"/>
                </a:defRPr>
              </a:pPr>
              <a:endParaRPr/>
            </a:p>
          </p:txBody>
        </p:sp>
        <p:sp>
          <p:nvSpPr>
            <p:cNvPr id="495" name="Shape 495"/>
            <p:cNvSpPr/>
            <p:nvPr/>
          </p:nvSpPr>
          <p:spPr>
            <a:xfrm flipV="1">
              <a:off x="11258762" y="3898896"/>
              <a:ext cx="488390" cy="4"/>
            </a:xfrm>
            <a:prstGeom prst="lin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defTabSz="210998">
                <a:defRPr sz="1200">
                  <a:latin typeface="Helvetica"/>
                  <a:ea typeface="Helvetica"/>
                  <a:cs typeface="Helvetica"/>
                  <a:sym typeface="Helvetica"/>
                </a:defRPr>
              </a:pPr>
              <a:endParaRPr sz="1200"/>
            </a:p>
          </p:txBody>
        </p:sp>
        <p:sp>
          <p:nvSpPr>
            <p:cNvPr id="496" name="Shape 496"/>
            <p:cNvSpPr/>
            <p:nvPr/>
          </p:nvSpPr>
          <p:spPr>
            <a:xfrm>
              <a:off x="9122254" y="2208530"/>
              <a:ext cx="2387473" cy="3389958"/>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FB979A"/>
            </a:solidFill>
            <a:ln w="25400" cap="flat">
              <a:solidFill>
                <a:srgbClr val="000000"/>
              </a:solidFill>
              <a:prstDash val="solid"/>
              <a:miter lim="400000"/>
            </a:ln>
            <a:effectLst/>
          </p:spPr>
          <p:txBody>
            <a:bodyPr wrap="square" lIns="0" tIns="0" rIns="0" bIns="0" numCol="1" anchor="ctr">
              <a:noAutofit/>
            </a:bodyPr>
            <a:lstStyle/>
            <a:p>
              <a:pPr lvl="0">
                <a:defRPr>
                  <a:latin typeface="Gill Sans"/>
                  <a:ea typeface="Gill Sans"/>
                  <a:cs typeface="Gill Sans"/>
                  <a:sym typeface="Gill Sans"/>
                </a:defRPr>
              </a:pPr>
              <a:endParaRPr/>
            </a:p>
          </p:txBody>
        </p:sp>
        <p:sp>
          <p:nvSpPr>
            <p:cNvPr id="497" name="Shape 497"/>
            <p:cNvSpPr/>
            <p:nvPr/>
          </p:nvSpPr>
          <p:spPr>
            <a:xfrm>
              <a:off x="14222181" y="0"/>
              <a:ext cx="339997" cy="7797807"/>
            </a:xfrm>
            <a:prstGeom prst="rect">
              <a:avLst/>
            </a:prstGeom>
            <a:solidFill>
              <a:srgbClr val="FB979A"/>
            </a:solidFill>
            <a:ln w="25400" cap="flat">
              <a:solidFill>
                <a:srgbClr val="000000"/>
              </a:solidFill>
              <a:prstDash val="solid"/>
              <a:miter lim="400000"/>
            </a:ln>
            <a:effectLst/>
          </p:spPr>
          <p:txBody>
            <a:bodyPr wrap="square" lIns="0" tIns="0" rIns="0" bIns="0" numCol="1" anchor="ctr">
              <a:noAutofit/>
            </a:bodyP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200"/>
            </a:p>
          </p:txBody>
        </p:sp>
        <p:sp>
          <p:nvSpPr>
            <p:cNvPr id="498" name="Shape 498"/>
            <p:cNvSpPr/>
            <p:nvPr/>
          </p:nvSpPr>
          <p:spPr>
            <a:xfrm>
              <a:off x="15123191" y="0"/>
              <a:ext cx="339997" cy="7797807"/>
            </a:xfrm>
            <a:prstGeom prst="rect">
              <a:avLst/>
            </a:prstGeom>
            <a:solidFill>
              <a:srgbClr val="FB979A"/>
            </a:solidFill>
            <a:ln w="25400" cap="flat">
              <a:solidFill>
                <a:srgbClr val="000000"/>
              </a:solidFill>
              <a:prstDash val="solid"/>
              <a:miter lim="400000"/>
            </a:ln>
            <a:effectLst/>
          </p:spPr>
          <p:txBody>
            <a:bodyPr wrap="square" lIns="0" tIns="0" rIns="0" bIns="0" numCol="1" anchor="ctr">
              <a:noAutofit/>
            </a:bodyP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200"/>
            </a:p>
          </p:txBody>
        </p:sp>
        <p:sp>
          <p:nvSpPr>
            <p:cNvPr id="499" name="Shape 499"/>
            <p:cNvSpPr/>
            <p:nvPr/>
          </p:nvSpPr>
          <p:spPr>
            <a:xfrm>
              <a:off x="16022722" y="2482850"/>
              <a:ext cx="342901" cy="2832100"/>
            </a:xfrm>
            <a:prstGeom prst="rect">
              <a:avLst/>
            </a:prstGeom>
            <a:solidFill>
              <a:srgbClr val="FB979A"/>
            </a:solidFill>
            <a:ln w="25400" cap="flat">
              <a:solidFill>
                <a:srgbClr val="000000"/>
              </a:solidFill>
              <a:prstDash val="solid"/>
              <a:miter lim="400000"/>
            </a:ln>
            <a:effectLst/>
          </p:spPr>
          <p:txBody>
            <a:bodyPr wrap="square" lIns="0" tIns="0" rIns="0" bIns="0" numCol="1" anchor="ctr">
              <a:noAutofit/>
            </a:bodyP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200"/>
            </a:p>
          </p:txBody>
        </p:sp>
        <p:sp>
          <p:nvSpPr>
            <p:cNvPr id="500" name="Shape 500"/>
            <p:cNvSpPr/>
            <p:nvPr/>
          </p:nvSpPr>
          <p:spPr>
            <a:xfrm flipV="1">
              <a:off x="8972762" y="3898900"/>
              <a:ext cx="488390" cy="3"/>
            </a:xfrm>
            <a:prstGeom prst="lin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defTabSz="210998">
                <a:defRPr sz="1200">
                  <a:latin typeface="Helvetica"/>
                  <a:ea typeface="Helvetica"/>
                  <a:cs typeface="Helvetica"/>
                  <a:sym typeface="Helvetica"/>
                </a:defRPr>
              </a:pPr>
              <a:endParaRPr sz="1200"/>
            </a:p>
          </p:txBody>
        </p:sp>
        <p:sp>
          <p:nvSpPr>
            <p:cNvPr id="501" name="Shape 501"/>
            <p:cNvSpPr/>
            <p:nvPr/>
          </p:nvSpPr>
          <p:spPr>
            <a:xfrm>
              <a:off x="6813525" y="2203298"/>
              <a:ext cx="2387474" cy="3389958"/>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FB979A"/>
            </a:solidFill>
            <a:ln w="25400" cap="flat">
              <a:solidFill>
                <a:srgbClr val="000000"/>
              </a:solidFill>
              <a:prstDash val="solid"/>
              <a:miter lim="400000"/>
            </a:ln>
            <a:effectLst/>
          </p:spPr>
          <p:txBody>
            <a:bodyPr wrap="square" lIns="0" tIns="0" rIns="0" bIns="0" numCol="1" anchor="ctr">
              <a:noAutofit/>
            </a:bodyPr>
            <a:lstStyle/>
            <a:p>
              <a:pPr lvl="0">
                <a:defRPr>
                  <a:latin typeface="Gill Sans"/>
                  <a:ea typeface="Gill Sans"/>
                  <a:cs typeface="Gill Sans"/>
                  <a:sym typeface="Gill Sans"/>
                </a:defRPr>
              </a:pPr>
              <a:endParaRPr/>
            </a:p>
          </p:txBody>
        </p:sp>
        <p:sp>
          <p:nvSpPr>
            <p:cNvPr id="502" name="Shape 502"/>
            <p:cNvSpPr/>
            <p:nvPr/>
          </p:nvSpPr>
          <p:spPr>
            <a:xfrm flipV="1">
              <a:off x="6686762" y="3898900"/>
              <a:ext cx="488390" cy="3"/>
            </a:xfrm>
            <a:prstGeom prst="lin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defTabSz="210998">
                <a:defRPr sz="1200">
                  <a:latin typeface="Helvetica"/>
                  <a:ea typeface="Helvetica"/>
                  <a:cs typeface="Helvetica"/>
                  <a:sym typeface="Helvetica"/>
                </a:defRPr>
              </a:pPr>
              <a:endParaRPr sz="1200"/>
            </a:p>
          </p:txBody>
        </p:sp>
        <p:sp>
          <p:nvSpPr>
            <p:cNvPr id="503" name="Shape 503"/>
            <p:cNvSpPr/>
            <p:nvPr/>
          </p:nvSpPr>
          <p:spPr>
            <a:xfrm>
              <a:off x="4307068" y="1677894"/>
              <a:ext cx="2575168" cy="4455013"/>
            </a:xfrm>
            <a:custGeom>
              <a:avLst/>
              <a:gdLst/>
              <a:ahLst/>
              <a:cxnLst>
                <a:cxn ang="0">
                  <a:pos x="wd2" y="hd2"/>
                </a:cxn>
                <a:cxn ang="5400000">
                  <a:pos x="wd2" y="hd2"/>
                </a:cxn>
                <a:cxn ang="10800000">
                  <a:pos x="wd2" y="hd2"/>
                </a:cxn>
                <a:cxn ang="16200000">
                  <a:pos x="wd2" y="hd2"/>
                </a:cxn>
              </a:cxnLst>
              <a:rect l="0" t="0" r="r" b="b"/>
              <a:pathLst>
                <a:path w="21600" h="21600" extrusionOk="0">
                  <a:moveTo>
                    <a:pt x="6880" y="8174"/>
                  </a:moveTo>
                  <a:lnTo>
                    <a:pt x="6880" y="21600"/>
                  </a:lnTo>
                  <a:lnTo>
                    <a:pt x="0" y="13463"/>
                  </a:lnTo>
                  <a:lnTo>
                    <a:pt x="0" y="25"/>
                  </a:lnTo>
                  <a:lnTo>
                    <a:pt x="6880" y="8174"/>
                  </a:lnTo>
                  <a:lnTo>
                    <a:pt x="0" y="0"/>
                  </a:lnTo>
                  <a:lnTo>
                    <a:pt x="14716" y="24"/>
                  </a:lnTo>
                  <a:lnTo>
                    <a:pt x="21600" y="8174"/>
                  </a:lnTo>
                  <a:lnTo>
                    <a:pt x="6880" y="8174"/>
                  </a:lnTo>
                  <a:lnTo>
                    <a:pt x="21567" y="8174"/>
                  </a:lnTo>
                  <a:lnTo>
                    <a:pt x="21567" y="21600"/>
                  </a:lnTo>
                  <a:lnTo>
                    <a:pt x="6880" y="21600"/>
                  </a:lnTo>
                  <a:lnTo>
                    <a:pt x="6880" y="8174"/>
                  </a:lnTo>
                  <a:close/>
                </a:path>
              </a:pathLst>
            </a:custGeom>
            <a:solidFill>
              <a:srgbClr val="FB979A"/>
            </a:solidFill>
            <a:ln w="25400" cap="flat">
              <a:solidFill>
                <a:srgbClr val="000000"/>
              </a:solidFill>
              <a:prstDash val="solid"/>
              <a:miter lim="400000"/>
            </a:ln>
            <a:effectLst/>
          </p:spPr>
          <p:txBody>
            <a:bodyPr wrap="square" lIns="0" tIns="0" rIns="0" bIns="0" numCol="1" anchor="ctr">
              <a:noAutofit/>
            </a:bodyPr>
            <a:lstStyle/>
            <a:p>
              <a:pPr lvl="0">
                <a:defRPr>
                  <a:latin typeface="Gill Sans"/>
                  <a:ea typeface="Gill Sans"/>
                  <a:cs typeface="Gill Sans"/>
                  <a:sym typeface="Gill Sans"/>
                </a:defRPr>
              </a:pPr>
              <a:endParaRPr/>
            </a:p>
          </p:txBody>
        </p:sp>
        <p:sp>
          <p:nvSpPr>
            <p:cNvPr id="504" name="Shape 504"/>
            <p:cNvSpPr/>
            <p:nvPr/>
          </p:nvSpPr>
          <p:spPr>
            <a:xfrm>
              <a:off x="44252" y="7594600"/>
              <a:ext cx="4060996" cy="13843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pPr lvl="0">
                <a:defRPr sz="1800"/>
              </a:pPr>
              <a:r>
                <a:rPr sz="3900">
                  <a:solidFill>
                    <a:srgbClr val="FF2600"/>
                  </a:solidFill>
                  <a:latin typeface="Helvetica"/>
                  <a:ea typeface="Helvetica"/>
                  <a:cs typeface="Helvetica"/>
                  <a:sym typeface="Helvetica"/>
                </a:rPr>
                <a:t>A</a:t>
              </a:r>
              <a:r>
                <a:rPr sz="3300">
                  <a:solidFill>
                    <a:srgbClr val="FF2600"/>
                  </a:solidFill>
                </a:rPr>
                <a:t> Images</a:t>
              </a:r>
            </a:p>
          </p:txBody>
        </p:sp>
        <p:sp>
          <p:nvSpPr>
            <p:cNvPr id="505" name="Shape 505"/>
            <p:cNvSpPr/>
            <p:nvPr/>
          </p:nvSpPr>
          <p:spPr>
            <a:xfrm>
              <a:off x="14317233" y="7874000"/>
              <a:ext cx="3772959" cy="13843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pPr lvl="0">
                <a:defRPr sz="1800"/>
              </a:pPr>
              <a:r>
                <a:rPr sz="3900">
                  <a:solidFill>
                    <a:srgbClr val="FF2600"/>
                  </a:solidFill>
                  <a:latin typeface="Helvetica"/>
                  <a:ea typeface="Helvetica"/>
                  <a:cs typeface="Helvetica"/>
                  <a:sym typeface="Helvetica"/>
                </a:rPr>
                <a:t>A</a:t>
              </a:r>
              <a:r>
                <a:rPr sz="3300">
                  <a:solidFill>
                    <a:srgbClr val="FF2600"/>
                  </a:solidFill>
                </a:rPr>
                <a:t> Labels</a:t>
              </a:r>
            </a:p>
          </p:txBody>
        </p:sp>
        <p:sp>
          <p:nvSpPr>
            <p:cNvPr id="506" name="Shape 506"/>
            <p:cNvSpPr/>
            <p:nvPr/>
          </p:nvSpPr>
          <p:spPr>
            <a:xfrm flipV="1">
              <a:off x="4273762" y="3898900"/>
              <a:ext cx="488390" cy="3"/>
            </a:xfrm>
            <a:prstGeom prst="lin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defTabSz="210998">
                <a:defRPr sz="1200">
                  <a:latin typeface="Helvetica"/>
                  <a:ea typeface="Helvetica"/>
                  <a:cs typeface="Helvetica"/>
                  <a:sym typeface="Helvetica"/>
                </a:defRPr>
              </a:pPr>
              <a:endParaRPr sz="1200"/>
            </a:p>
          </p:txBody>
        </p:sp>
      </p:grpSp>
      <p:sp>
        <p:nvSpPr>
          <p:cNvPr id="508" name="Shape 508"/>
          <p:cNvSpPr/>
          <p:nvPr/>
        </p:nvSpPr>
        <p:spPr>
          <a:xfrm>
            <a:off x="3409081" y="898350"/>
            <a:ext cx="889102" cy="3064692"/>
          </a:xfrm>
          <a:custGeom>
            <a:avLst/>
            <a:gdLst/>
            <a:ahLst/>
            <a:cxnLst>
              <a:cxn ang="0">
                <a:pos x="wd2" y="hd2"/>
              </a:cxn>
              <a:cxn ang="5400000">
                <a:pos x="wd2" y="hd2"/>
              </a:cxn>
              <a:cxn ang="10800000">
                <a:pos x="wd2" y="hd2"/>
              </a:cxn>
              <a:cxn ang="16200000">
                <a:pos x="wd2" y="hd2"/>
              </a:cxn>
            </a:cxnLst>
            <a:rect l="0" t="0" r="r" b="b"/>
            <a:pathLst>
              <a:path w="21600" h="21600" extrusionOk="0">
                <a:moveTo>
                  <a:pt x="11292" y="8176"/>
                </a:moveTo>
                <a:lnTo>
                  <a:pt x="11390" y="21600"/>
                </a:lnTo>
                <a:lnTo>
                  <a:pt x="0" y="13424"/>
                </a:lnTo>
                <a:lnTo>
                  <a:pt x="0" y="25"/>
                </a:lnTo>
                <a:lnTo>
                  <a:pt x="11292" y="8176"/>
                </a:lnTo>
                <a:lnTo>
                  <a:pt x="0" y="0"/>
                </a:lnTo>
                <a:lnTo>
                  <a:pt x="10262" y="1"/>
                </a:lnTo>
                <a:lnTo>
                  <a:pt x="21558" y="8176"/>
                </a:lnTo>
                <a:lnTo>
                  <a:pt x="11292" y="8176"/>
                </a:lnTo>
                <a:lnTo>
                  <a:pt x="21600" y="8176"/>
                </a:lnTo>
                <a:lnTo>
                  <a:pt x="21558" y="21600"/>
                </a:lnTo>
                <a:lnTo>
                  <a:pt x="11390" y="21600"/>
                </a:lnTo>
                <a:lnTo>
                  <a:pt x="11292" y="8176"/>
                </a:lnTo>
                <a:close/>
              </a:path>
            </a:pathLst>
          </a:custGeom>
          <a:solidFill>
            <a:srgbClr val="FB979A"/>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509" name="Shape 509"/>
          <p:cNvSpPr/>
          <p:nvPr/>
        </p:nvSpPr>
        <p:spPr>
          <a:xfrm flipV="1">
            <a:off x="3510643" y="2429691"/>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sz="1200"/>
          </a:p>
        </p:txBody>
      </p:sp>
      <p:sp>
        <p:nvSpPr>
          <p:cNvPr id="510" name="Shape 510"/>
          <p:cNvSpPr/>
          <p:nvPr/>
        </p:nvSpPr>
        <p:spPr>
          <a:xfrm>
            <a:off x="2846614" y="450754"/>
            <a:ext cx="752376" cy="3957871"/>
          </a:xfrm>
          <a:custGeom>
            <a:avLst/>
            <a:gdLst/>
            <a:ahLst/>
            <a:cxnLst>
              <a:cxn ang="0">
                <a:pos x="wd2" y="hd2"/>
              </a:cxn>
              <a:cxn ang="5400000">
                <a:pos x="wd2" y="hd2"/>
              </a:cxn>
              <a:cxn ang="10800000">
                <a:pos x="wd2" y="hd2"/>
              </a:cxn>
              <a:cxn ang="16200000">
                <a:pos x="wd2" y="hd2"/>
              </a:cxn>
            </a:cxnLst>
            <a:rect l="0" t="0" r="r" b="b"/>
            <a:pathLst>
              <a:path w="21600" h="21600" extrusionOk="0">
                <a:moveTo>
                  <a:pt x="17361" y="8201"/>
                </a:moveTo>
                <a:lnTo>
                  <a:pt x="17361" y="21600"/>
                </a:lnTo>
                <a:lnTo>
                  <a:pt x="0" y="13424"/>
                </a:lnTo>
                <a:lnTo>
                  <a:pt x="0" y="25"/>
                </a:lnTo>
                <a:lnTo>
                  <a:pt x="17361" y="8201"/>
                </a:lnTo>
                <a:lnTo>
                  <a:pt x="0" y="0"/>
                </a:lnTo>
                <a:lnTo>
                  <a:pt x="4174" y="0"/>
                </a:lnTo>
                <a:lnTo>
                  <a:pt x="21600" y="8201"/>
                </a:lnTo>
                <a:lnTo>
                  <a:pt x="17361" y="8201"/>
                </a:lnTo>
                <a:lnTo>
                  <a:pt x="21544" y="8201"/>
                </a:lnTo>
                <a:lnTo>
                  <a:pt x="21544" y="21600"/>
                </a:lnTo>
                <a:lnTo>
                  <a:pt x="17361" y="21600"/>
                </a:lnTo>
                <a:lnTo>
                  <a:pt x="17361" y="8201"/>
                </a:lnTo>
                <a:close/>
              </a:path>
            </a:pathLst>
          </a:custGeom>
          <a:solidFill>
            <a:srgbClr val="FB979A"/>
          </a:solidFill>
          <a:ln w="25400">
            <a:solidFill/>
            <a:miter lim="400000"/>
          </a:ln>
        </p:spPr>
        <p:txBody>
          <a:bodyPr lIns="0" tIns="0" rIns="0" bIns="0" anchor="ctr"/>
          <a:lstStyle/>
          <a:p>
            <a:pPr lvl="0">
              <a:defRPr>
                <a:latin typeface="Gill Sans"/>
                <a:ea typeface="Gill Sans"/>
                <a:cs typeface="Gill Sans"/>
                <a:sym typeface="Gill Sans"/>
              </a:defRPr>
            </a:pPr>
            <a:endParaRPr/>
          </a:p>
        </p:txBody>
      </p:sp>
    </p:spTree>
    <p:extLst>
      <p:ext uri="{BB962C8B-B14F-4D97-AF65-F5344CB8AC3E}">
        <p14:creationId xmlns:p14="http://schemas.microsoft.com/office/powerpoint/2010/main" val="1851767583"/>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iterate>
                                    <p:tmAbs val="0"/>
                                  </p:iterate>
                                  <p:childTnLst>
                                    <p:animEffect transition="out" filter="wipe(left)">
                                      <p:cBhvr>
                                        <p:cTn id="6" dur="1000" fill="hold"/>
                                        <p:tgtEl>
                                          <p:spTgt spid="507"/>
                                        </p:tgtEl>
                                      </p:cBhvr>
                                    </p:animEffect>
                                    <p:set>
                                      <p:cBhvr>
                                        <p:cTn id="7" fill="hold">
                                          <p:stCondLst>
                                            <p:cond delay="999"/>
                                          </p:stCondLst>
                                        </p:cTn>
                                        <p:tgtEl>
                                          <p:spTgt spid="50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7" grpId="0"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39" y="2381251"/>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91" name="TextBox 1"/>
          <p:cNvSpPr txBox="1">
            <a:spLocks noChangeArrowheads="1"/>
          </p:cNvSpPr>
          <p:nvPr/>
        </p:nvSpPr>
        <p:spPr bwMode="auto">
          <a:xfrm>
            <a:off x="2082801" y="703264"/>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cs typeface="Arial" charset="0"/>
              </a:defRPr>
            </a:lvl1pPr>
            <a:lvl2pPr marL="742950" indent="-285750" eaLnBrk="0" hangingPunct="0">
              <a:defRPr sz="2400">
                <a:solidFill>
                  <a:schemeClr val="tx1"/>
                </a:solidFill>
                <a:latin typeface="Times New Roman" charset="0"/>
                <a:cs typeface="Arial" charset="0"/>
              </a:defRPr>
            </a:lvl2pPr>
            <a:lvl3pPr marL="1143000" indent="-228600" eaLnBrk="0" hangingPunct="0">
              <a:defRPr sz="2400">
                <a:solidFill>
                  <a:schemeClr val="tx1"/>
                </a:solidFill>
                <a:latin typeface="Times New Roman" charset="0"/>
                <a:cs typeface="Arial" charset="0"/>
              </a:defRPr>
            </a:lvl3pPr>
            <a:lvl4pPr marL="1600200" indent="-228600" eaLnBrk="0" hangingPunct="0">
              <a:defRPr sz="2400">
                <a:solidFill>
                  <a:schemeClr val="tx1"/>
                </a:solidFill>
                <a:latin typeface="Times New Roman" charset="0"/>
                <a:cs typeface="Arial" charset="0"/>
              </a:defRPr>
            </a:lvl4pPr>
            <a:lvl5pPr marL="2057400" indent="-228600" eaLnBrk="0" hangingPunct="0">
              <a:defRPr sz="2400">
                <a:solidFill>
                  <a:schemeClr val="tx1"/>
                </a:solidFill>
                <a:latin typeface="Times New Roman" charset="0"/>
                <a:cs typeface="Arial" charset="0"/>
              </a:defRPr>
            </a:lvl5pPr>
            <a:lvl6pPr marL="2514600" indent="-228600" eaLnBrk="0" fontAlgn="base" hangingPunct="0">
              <a:spcBef>
                <a:spcPct val="0"/>
              </a:spcBef>
              <a:spcAft>
                <a:spcPct val="0"/>
              </a:spcAft>
              <a:defRPr sz="2400">
                <a:solidFill>
                  <a:schemeClr val="tx1"/>
                </a:solidFill>
                <a:latin typeface="Times New Roman" charset="0"/>
                <a:cs typeface="Arial" charset="0"/>
              </a:defRPr>
            </a:lvl6pPr>
            <a:lvl7pPr marL="2971800" indent="-228600" eaLnBrk="0" fontAlgn="base" hangingPunct="0">
              <a:spcBef>
                <a:spcPct val="0"/>
              </a:spcBef>
              <a:spcAft>
                <a:spcPct val="0"/>
              </a:spcAft>
              <a:defRPr sz="2400">
                <a:solidFill>
                  <a:schemeClr val="tx1"/>
                </a:solidFill>
                <a:latin typeface="Times New Roman" charset="0"/>
                <a:cs typeface="Arial" charset="0"/>
              </a:defRPr>
            </a:lvl7pPr>
            <a:lvl8pPr marL="3429000" indent="-228600" eaLnBrk="0" fontAlgn="base" hangingPunct="0">
              <a:spcBef>
                <a:spcPct val="0"/>
              </a:spcBef>
              <a:spcAft>
                <a:spcPct val="0"/>
              </a:spcAft>
              <a:defRPr sz="2400">
                <a:solidFill>
                  <a:schemeClr val="tx1"/>
                </a:solidFill>
                <a:latin typeface="Times New Roman" charset="0"/>
                <a:cs typeface="Arial" charset="0"/>
              </a:defRPr>
            </a:lvl8pPr>
            <a:lvl9pPr marL="3886200" indent="-228600" eaLnBrk="0" fontAlgn="base" hangingPunct="0">
              <a:spcBef>
                <a:spcPct val="0"/>
              </a:spcBef>
              <a:spcAft>
                <a:spcPct val="0"/>
              </a:spcAft>
              <a:defRPr sz="2400">
                <a:solidFill>
                  <a:schemeClr val="tx1"/>
                </a:solidFill>
                <a:latin typeface="Times New Roman" charset="0"/>
                <a:cs typeface="Arial" charset="0"/>
              </a:defRPr>
            </a:lvl9pPr>
          </a:lstStyle>
          <a:p>
            <a:pPr eaLnBrk="1" hangingPunct="1">
              <a:defRPr/>
            </a:pPr>
            <a:r>
              <a:rPr lang="en-GB" altLang="en-US" i="1" dirty="0">
                <a:solidFill>
                  <a:schemeClr val="accent2">
                    <a:lumMod val="75000"/>
                  </a:schemeClr>
                </a:solidFill>
              </a:rPr>
              <a:t>A  dataset</a:t>
            </a:r>
          </a:p>
          <a:p>
            <a:pPr eaLnBrk="1" hangingPunct="1">
              <a:defRPr/>
            </a:pPr>
            <a:r>
              <a:rPr lang="en-GB" altLang="en-US" b="1" i="1" dirty="0"/>
              <a:t>Fields               class</a:t>
            </a:r>
          </a:p>
          <a:p>
            <a:pPr eaLnBrk="1" hangingPunct="1">
              <a:defRPr/>
            </a:pPr>
            <a:r>
              <a:rPr lang="en-GB" altLang="en-US" dirty="0"/>
              <a:t>1.4  2.7   1.9         0</a:t>
            </a:r>
          </a:p>
          <a:p>
            <a:pPr eaLnBrk="1" hangingPunct="1">
              <a:defRPr/>
            </a:pPr>
            <a:r>
              <a:rPr lang="en-GB" altLang="en-US" dirty="0"/>
              <a:t>3.8  3.4   3.2         0</a:t>
            </a:r>
          </a:p>
          <a:p>
            <a:pPr eaLnBrk="1" hangingPunct="1">
              <a:defRPr/>
            </a:pPr>
            <a:r>
              <a:rPr lang="en-GB" altLang="en-US" dirty="0"/>
              <a:t>6.4  2.8   1.7         1</a:t>
            </a:r>
          </a:p>
          <a:p>
            <a:pPr eaLnBrk="1" hangingPunct="1">
              <a:defRPr/>
            </a:pPr>
            <a:r>
              <a:rPr lang="en-GB" altLang="en-US" dirty="0"/>
              <a:t>4.1  0.1   0.2         0</a:t>
            </a:r>
          </a:p>
          <a:p>
            <a:pPr eaLnBrk="1" hangingPunct="1">
              <a:defRPr/>
            </a:pPr>
            <a:r>
              <a:rPr lang="en-GB" altLang="en-US" dirty="0" err="1"/>
              <a:t>etc</a:t>
            </a:r>
            <a:r>
              <a:rPr lang="en-GB" altLang="en-US" dirty="0"/>
              <a:t> …</a:t>
            </a:r>
          </a:p>
        </p:txBody>
      </p:sp>
    </p:spTree>
    <p:extLst>
      <p:ext uri="{BB962C8B-B14F-4D97-AF65-F5344CB8AC3E}">
        <p14:creationId xmlns:p14="http://schemas.microsoft.com/office/powerpoint/2010/main" val="35421874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6" name="Group 516"/>
          <p:cNvGrpSpPr/>
          <p:nvPr/>
        </p:nvGrpSpPr>
        <p:grpSpPr>
          <a:xfrm>
            <a:off x="2351139" y="3089365"/>
            <a:ext cx="7733974" cy="2096590"/>
            <a:chOff x="21850" y="0"/>
            <a:chExt cx="18045938" cy="4076701"/>
          </a:xfrm>
        </p:grpSpPr>
        <p:sp>
          <p:nvSpPr>
            <p:cNvPr id="512" name="Shape 512"/>
            <p:cNvSpPr/>
            <p:nvPr/>
          </p:nvSpPr>
          <p:spPr>
            <a:xfrm flipH="1">
              <a:off x="1927259" y="1201521"/>
              <a:ext cx="1" cy="1563529"/>
            </a:xfrm>
            <a:prstGeom prst="line">
              <a:avLst/>
            </a:prstGeom>
            <a:noFill/>
            <a:ln w="38100" cap="flat">
              <a:solidFill>
                <a:srgbClr val="000000"/>
              </a:solidFill>
              <a:custDash>
                <a:ds d="200000" sp="200000"/>
              </a:custDash>
              <a:miter lim="400000"/>
            </a:ln>
            <a:effectLst/>
          </p:spPr>
          <p:txBody>
            <a:bodyPr wrap="square" lIns="0" tIns="0" rIns="0" bIns="0" numCol="1" anchor="ctr">
              <a:noAutofit/>
            </a:bodyPr>
            <a:lstStyle/>
            <a:p>
              <a:pPr defTabSz="210998">
                <a:defRPr sz="1200">
                  <a:latin typeface="Helvetica"/>
                  <a:ea typeface="Helvetica"/>
                  <a:cs typeface="Helvetica"/>
                  <a:sym typeface="Helvetica"/>
                </a:defRPr>
              </a:pPr>
              <a:endParaRPr sz="1200"/>
            </a:p>
          </p:txBody>
        </p:sp>
        <p:sp>
          <p:nvSpPr>
            <p:cNvPr id="513" name="Shape 513"/>
            <p:cNvSpPr/>
            <p:nvPr/>
          </p:nvSpPr>
          <p:spPr>
            <a:xfrm>
              <a:off x="16166845" y="0"/>
              <a:ext cx="1" cy="3060975"/>
            </a:xfrm>
            <a:prstGeom prst="line">
              <a:avLst/>
            </a:prstGeom>
            <a:noFill/>
            <a:ln w="38100" cap="flat">
              <a:solidFill>
                <a:srgbClr val="000000"/>
              </a:solidFill>
              <a:custDash>
                <a:ds d="200000" sp="200000"/>
              </a:custDash>
              <a:miter lim="400000"/>
            </a:ln>
            <a:effectLst/>
          </p:spPr>
          <p:txBody>
            <a:bodyPr wrap="square" lIns="0" tIns="0" rIns="0" bIns="0" numCol="1" anchor="ctr">
              <a:noAutofit/>
            </a:bodyPr>
            <a:lstStyle/>
            <a:p>
              <a:pPr defTabSz="210998">
                <a:defRPr sz="1200">
                  <a:latin typeface="Helvetica"/>
                  <a:ea typeface="Helvetica"/>
                  <a:cs typeface="Helvetica"/>
                  <a:sym typeface="Helvetica"/>
                </a:defRPr>
              </a:pPr>
              <a:endParaRPr sz="1200"/>
            </a:p>
          </p:txBody>
        </p:sp>
        <p:sp>
          <p:nvSpPr>
            <p:cNvPr id="514" name="Shape 514"/>
            <p:cNvSpPr/>
            <p:nvPr/>
          </p:nvSpPr>
          <p:spPr>
            <a:xfrm>
              <a:off x="21849" y="2413001"/>
              <a:ext cx="4060996" cy="13843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pPr lvl="0">
                <a:defRPr sz="1800"/>
              </a:pPr>
              <a:r>
                <a:rPr sz="3900">
                  <a:solidFill>
                    <a:srgbClr val="0433FF"/>
                  </a:solidFill>
                  <a:latin typeface="Helvetica"/>
                  <a:ea typeface="Helvetica"/>
                  <a:cs typeface="Helvetica"/>
                  <a:sym typeface="Helvetica"/>
                </a:rPr>
                <a:t>B</a:t>
              </a:r>
              <a:r>
                <a:rPr sz="3300">
                  <a:solidFill>
                    <a:srgbClr val="0433FF"/>
                  </a:solidFill>
                </a:rPr>
                <a:t> Images</a:t>
              </a:r>
            </a:p>
          </p:txBody>
        </p:sp>
        <p:sp>
          <p:nvSpPr>
            <p:cNvPr id="515" name="Shape 515"/>
            <p:cNvSpPr/>
            <p:nvPr/>
          </p:nvSpPr>
          <p:spPr>
            <a:xfrm>
              <a:off x="14294830" y="2692401"/>
              <a:ext cx="3772959" cy="13843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pPr lvl="0">
                <a:defRPr sz="1800"/>
              </a:pPr>
              <a:r>
                <a:rPr sz="3900">
                  <a:solidFill>
                    <a:srgbClr val="0433FF"/>
                  </a:solidFill>
                  <a:latin typeface="Helvetica"/>
                  <a:ea typeface="Helvetica"/>
                  <a:cs typeface="Helvetica"/>
                  <a:sym typeface="Helvetica"/>
                </a:rPr>
                <a:t>B</a:t>
              </a:r>
              <a:r>
                <a:rPr sz="3300">
                  <a:solidFill>
                    <a:srgbClr val="0433FF"/>
                  </a:solidFill>
                </a:rPr>
                <a:t> Labels</a:t>
              </a:r>
            </a:p>
          </p:txBody>
        </p:sp>
      </p:grpSp>
      <p:sp>
        <p:nvSpPr>
          <p:cNvPr id="517" name="Shape 517"/>
          <p:cNvSpPr/>
          <p:nvPr/>
        </p:nvSpPr>
        <p:spPr>
          <a:xfrm>
            <a:off x="8193649" y="2431038"/>
            <a:ext cx="1094909" cy="4"/>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sz="1200"/>
          </a:p>
        </p:txBody>
      </p:sp>
      <p:sp>
        <p:nvSpPr>
          <p:cNvPr id="518" name="Shape 518"/>
          <p:cNvSpPr/>
          <p:nvPr/>
        </p:nvSpPr>
        <p:spPr>
          <a:xfrm>
            <a:off x="7225270" y="1560359"/>
            <a:ext cx="1023203" cy="1743407"/>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FFFFFF"/>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519" name="Shape 519"/>
          <p:cNvSpPr/>
          <p:nvPr/>
        </p:nvSpPr>
        <p:spPr>
          <a:xfrm flipV="1">
            <a:off x="7157357" y="2429689"/>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sz="1200"/>
          </a:p>
        </p:txBody>
      </p:sp>
      <p:sp>
        <p:nvSpPr>
          <p:cNvPr id="520" name="Shape 520"/>
          <p:cNvSpPr/>
          <p:nvPr/>
        </p:nvSpPr>
        <p:spPr>
          <a:xfrm>
            <a:off x="6241712" y="1560359"/>
            <a:ext cx="1023203" cy="1743407"/>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FFFFFF"/>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521" name="Shape 521"/>
          <p:cNvSpPr/>
          <p:nvPr/>
        </p:nvSpPr>
        <p:spPr>
          <a:xfrm>
            <a:off x="8427395" y="424544"/>
            <a:ext cx="145713" cy="4010301"/>
          </a:xfrm>
          <a:prstGeom prst="rect">
            <a:avLst/>
          </a:prstGeom>
          <a:solidFill>
            <a:srgbClr val="FFFFFF"/>
          </a:solidFill>
          <a:ln w="25400">
            <a:solidFill/>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200"/>
          </a:p>
        </p:txBody>
      </p:sp>
      <p:sp>
        <p:nvSpPr>
          <p:cNvPr id="522" name="Shape 522"/>
          <p:cNvSpPr/>
          <p:nvPr/>
        </p:nvSpPr>
        <p:spPr>
          <a:xfrm>
            <a:off x="8813542" y="424544"/>
            <a:ext cx="145713" cy="4010301"/>
          </a:xfrm>
          <a:prstGeom prst="rect">
            <a:avLst/>
          </a:prstGeom>
          <a:solidFill>
            <a:srgbClr val="FFFFFF"/>
          </a:solidFill>
          <a:ln w="25400">
            <a:solidFill/>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200"/>
          </a:p>
        </p:txBody>
      </p:sp>
      <p:sp>
        <p:nvSpPr>
          <p:cNvPr id="523" name="Shape 523"/>
          <p:cNvSpPr/>
          <p:nvPr/>
        </p:nvSpPr>
        <p:spPr>
          <a:xfrm>
            <a:off x="9199054" y="1701438"/>
            <a:ext cx="146958" cy="1456509"/>
          </a:xfrm>
          <a:prstGeom prst="rect">
            <a:avLst/>
          </a:prstGeom>
          <a:solidFill>
            <a:srgbClr val="FFFFFF"/>
          </a:solidFill>
          <a:ln w="25400">
            <a:solidFill/>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200"/>
          </a:p>
        </p:txBody>
      </p:sp>
      <p:sp>
        <p:nvSpPr>
          <p:cNvPr id="524" name="Shape 524"/>
          <p:cNvSpPr/>
          <p:nvPr/>
        </p:nvSpPr>
        <p:spPr>
          <a:xfrm flipV="1">
            <a:off x="6177643" y="2429691"/>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sz="1200"/>
          </a:p>
        </p:txBody>
      </p:sp>
      <p:sp>
        <p:nvSpPr>
          <p:cNvPr id="525" name="Shape 525"/>
          <p:cNvSpPr/>
          <p:nvPr/>
        </p:nvSpPr>
        <p:spPr>
          <a:xfrm>
            <a:off x="5252257" y="1557669"/>
            <a:ext cx="1023203" cy="1743407"/>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FFFFFF"/>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526" name="Shape 526"/>
          <p:cNvSpPr/>
          <p:nvPr/>
        </p:nvSpPr>
        <p:spPr>
          <a:xfrm flipV="1">
            <a:off x="5197929" y="2429691"/>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sz="1200"/>
          </a:p>
        </p:txBody>
      </p:sp>
      <p:sp>
        <p:nvSpPr>
          <p:cNvPr id="527" name="Shape 527"/>
          <p:cNvSpPr/>
          <p:nvPr/>
        </p:nvSpPr>
        <p:spPr>
          <a:xfrm>
            <a:off x="4178059" y="1287460"/>
            <a:ext cx="1103644" cy="2291150"/>
          </a:xfrm>
          <a:custGeom>
            <a:avLst/>
            <a:gdLst/>
            <a:ahLst/>
            <a:cxnLst>
              <a:cxn ang="0">
                <a:pos x="wd2" y="hd2"/>
              </a:cxn>
              <a:cxn ang="5400000">
                <a:pos x="wd2" y="hd2"/>
              </a:cxn>
              <a:cxn ang="10800000">
                <a:pos x="wd2" y="hd2"/>
              </a:cxn>
              <a:cxn ang="16200000">
                <a:pos x="wd2" y="hd2"/>
              </a:cxn>
            </a:cxnLst>
            <a:rect l="0" t="0" r="r" b="b"/>
            <a:pathLst>
              <a:path w="21600" h="21600" extrusionOk="0">
                <a:moveTo>
                  <a:pt x="6880" y="8174"/>
                </a:moveTo>
                <a:lnTo>
                  <a:pt x="6880" y="21600"/>
                </a:lnTo>
                <a:lnTo>
                  <a:pt x="0" y="13463"/>
                </a:lnTo>
                <a:lnTo>
                  <a:pt x="0" y="25"/>
                </a:lnTo>
                <a:lnTo>
                  <a:pt x="6880" y="8174"/>
                </a:lnTo>
                <a:lnTo>
                  <a:pt x="0" y="0"/>
                </a:lnTo>
                <a:lnTo>
                  <a:pt x="14716" y="24"/>
                </a:lnTo>
                <a:lnTo>
                  <a:pt x="21600" y="8174"/>
                </a:lnTo>
                <a:lnTo>
                  <a:pt x="6880" y="8174"/>
                </a:lnTo>
                <a:lnTo>
                  <a:pt x="21567" y="8174"/>
                </a:lnTo>
                <a:lnTo>
                  <a:pt x="21567" y="21600"/>
                </a:lnTo>
                <a:lnTo>
                  <a:pt x="6880" y="21600"/>
                </a:lnTo>
                <a:lnTo>
                  <a:pt x="6880" y="8174"/>
                </a:lnTo>
                <a:close/>
              </a:path>
            </a:pathLst>
          </a:custGeom>
          <a:solidFill>
            <a:srgbClr val="FFFFFF"/>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528" name="Shape 528"/>
          <p:cNvSpPr/>
          <p:nvPr/>
        </p:nvSpPr>
        <p:spPr>
          <a:xfrm flipV="1">
            <a:off x="4163786" y="2429691"/>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sz="1200"/>
          </a:p>
        </p:txBody>
      </p:sp>
      <p:sp>
        <p:nvSpPr>
          <p:cNvPr id="529" name="Shape 529"/>
          <p:cNvSpPr/>
          <p:nvPr/>
        </p:nvSpPr>
        <p:spPr>
          <a:xfrm>
            <a:off x="3409081" y="898350"/>
            <a:ext cx="889102" cy="3064692"/>
          </a:xfrm>
          <a:custGeom>
            <a:avLst/>
            <a:gdLst/>
            <a:ahLst/>
            <a:cxnLst>
              <a:cxn ang="0">
                <a:pos x="wd2" y="hd2"/>
              </a:cxn>
              <a:cxn ang="5400000">
                <a:pos x="wd2" y="hd2"/>
              </a:cxn>
              <a:cxn ang="10800000">
                <a:pos x="wd2" y="hd2"/>
              </a:cxn>
              <a:cxn ang="16200000">
                <a:pos x="wd2" y="hd2"/>
              </a:cxn>
            </a:cxnLst>
            <a:rect l="0" t="0" r="r" b="b"/>
            <a:pathLst>
              <a:path w="21600" h="21600" extrusionOk="0">
                <a:moveTo>
                  <a:pt x="11292" y="8176"/>
                </a:moveTo>
                <a:lnTo>
                  <a:pt x="11390" y="21600"/>
                </a:lnTo>
                <a:lnTo>
                  <a:pt x="0" y="13424"/>
                </a:lnTo>
                <a:lnTo>
                  <a:pt x="0" y="25"/>
                </a:lnTo>
                <a:lnTo>
                  <a:pt x="11292" y="8176"/>
                </a:lnTo>
                <a:lnTo>
                  <a:pt x="0" y="0"/>
                </a:lnTo>
                <a:lnTo>
                  <a:pt x="10262" y="1"/>
                </a:lnTo>
                <a:lnTo>
                  <a:pt x="21558" y="8176"/>
                </a:lnTo>
                <a:lnTo>
                  <a:pt x="11292" y="8176"/>
                </a:lnTo>
                <a:lnTo>
                  <a:pt x="21600" y="8176"/>
                </a:lnTo>
                <a:lnTo>
                  <a:pt x="21558" y="21600"/>
                </a:lnTo>
                <a:lnTo>
                  <a:pt x="11390" y="21600"/>
                </a:lnTo>
                <a:lnTo>
                  <a:pt x="11292" y="8176"/>
                </a:lnTo>
                <a:close/>
              </a:path>
            </a:pathLst>
          </a:custGeom>
          <a:solidFill>
            <a:srgbClr val="FB979A"/>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530" name="Shape 530"/>
          <p:cNvSpPr/>
          <p:nvPr/>
        </p:nvSpPr>
        <p:spPr>
          <a:xfrm flipV="1">
            <a:off x="3510643" y="2429691"/>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sz="1200"/>
          </a:p>
        </p:txBody>
      </p:sp>
      <p:sp>
        <p:nvSpPr>
          <p:cNvPr id="531" name="Shape 531"/>
          <p:cNvSpPr/>
          <p:nvPr/>
        </p:nvSpPr>
        <p:spPr>
          <a:xfrm>
            <a:off x="2846614" y="450754"/>
            <a:ext cx="752376" cy="3957871"/>
          </a:xfrm>
          <a:custGeom>
            <a:avLst/>
            <a:gdLst/>
            <a:ahLst/>
            <a:cxnLst>
              <a:cxn ang="0">
                <a:pos x="wd2" y="hd2"/>
              </a:cxn>
              <a:cxn ang="5400000">
                <a:pos x="wd2" y="hd2"/>
              </a:cxn>
              <a:cxn ang="10800000">
                <a:pos x="wd2" y="hd2"/>
              </a:cxn>
              <a:cxn ang="16200000">
                <a:pos x="wd2" y="hd2"/>
              </a:cxn>
            </a:cxnLst>
            <a:rect l="0" t="0" r="r" b="b"/>
            <a:pathLst>
              <a:path w="21600" h="21600" extrusionOk="0">
                <a:moveTo>
                  <a:pt x="17361" y="8201"/>
                </a:moveTo>
                <a:lnTo>
                  <a:pt x="17361" y="21600"/>
                </a:lnTo>
                <a:lnTo>
                  <a:pt x="0" y="13424"/>
                </a:lnTo>
                <a:lnTo>
                  <a:pt x="0" y="25"/>
                </a:lnTo>
                <a:lnTo>
                  <a:pt x="17361" y="8201"/>
                </a:lnTo>
                <a:lnTo>
                  <a:pt x="0" y="0"/>
                </a:lnTo>
                <a:lnTo>
                  <a:pt x="4174" y="0"/>
                </a:lnTo>
                <a:lnTo>
                  <a:pt x="21600" y="8201"/>
                </a:lnTo>
                <a:lnTo>
                  <a:pt x="17361" y="8201"/>
                </a:lnTo>
                <a:lnTo>
                  <a:pt x="21544" y="8201"/>
                </a:lnTo>
                <a:lnTo>
                  <a:pt x="21544" y="21600"/>
                </a:lnTo>
                <a:lnTo>
                  <a:pt x="17361" y="21600"/>
                </a:lnTo>
                <a:lnTo>
                  <a:pt x="17361" y="8201"/>
                </a:lnTo>
                <a:close/>
              </a:path>
            </a:pathLst>
          </a:custGeom>
          <a:solidFill>
            <a:srgbClr val="FB979A"/>
          </a:solidFill>
          <a:ln w="25400">
            <a:solidFill/>
            <a:miter lim="400000"/>
          </a:ln>
        </p:spPr>
        <p:txBody>
          <a:bodyPr lIns="0" tIns="0" rIns="0" bIns="0" anchor="ctr"/>
          <a:lstStyle/>
          <a:p>
            <a:pPr lvl="0">
              <a:defRPr>
                <a:latin typeface="Gill Sans"/>
                <a:ea typeface="Gill Sans"/>
                <a:cs typeface="Gill Sans"/>
                <a:sym typeface="Gill Sans"/>
              </a:defRPr>
            </a:pPr>
            <a:endParaRPr/>
          </a:p>
        </p:txBody>
      </p:sp>
      <p:grpSp>
        <p:nvGrpSpPr>
          <p:cNvPr id="534" name="Group 534"/>
          <p:cNvGrpSpPr/>
          <p:nvPr/>
        </p:nvGrpSpPr>
        <p:grpSpPr>
          <a:xfrm>
            <a:off x="3222172" y="2712749"/>
            <a:ext cx="250372" cy="376617"/>
            <a:chOff x="0" y="0"/>
            <a:chExt cx="584200" cy="732309"/>
          </a:xfrm>
        </p:grpSpPr>
        <p:sp>
          <p:nvSpPr>
            <p:cNvPr id="532" name="Shape 532"/>
            <p:cNvSpPr/>
            <p:nvPr/>
          </p:nvSpPr>
          <p:spPr>
            <a:xfrm>
              <a:off x="0" y="262409"/>
              <a:ext cx="584200" cy="469901"/>
            </a:xfrm>
            <a:prstGeom prst="roundRect">
              <a:avLst>
                <a:gd name="adj" fmla="val 31095"/>
              </a:avLst>
            </a:prstGeom>
            <a:solidFill>
              <a:srgbClr val="000000"/>
            </a:solidFill>
            <a:ln w="25400" cap="flat">
              <a:solidFill>
                <a:srgbClr val="000000"/>
              </a:solidFill>
              <a:prstDash val="solid"/>
              <a:miter lim="400000"/>
            </a:ln>
            <a:effectLst/>
          </p:spPr>
          <p:txBody>
            <a:bodyPr wrap="square" lIns="0" tIns="0" rIns="0" bIns="0" numCol="1" anchor="ctr">
              <a:noAutofit/>
            </a:bodyP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200"/>
            </a:p>
          </p:txBody>
        </p:sp>
        <p:sp>
          <p:nvSpPr>
            <p:cNvPr id="533" name="Shape 533"/>
            <p:cNvSpPr/>
            <p:nvPr/>
          </p:nvSpPr>
          <p:spPr>
            <a:xfrm>
              <a:off x="137082" y="0"/>
              <a:ext cx="315469" cy="282476"/>
            </a:xfrm>
            <a:custGeom>
              <a:avLst/>
              <a:gdLst/>
              <a:ahLst/>
              <a:cxnLst>
                <a:cxn ang="0">
                  <a:pos x="wd2" y="hd2"/>
                </a:cxn>
                <a:cxn ang="5400000">
                  <a:pos x="wd2" y="hd2"/>
                </a:cxn>
                <a:cxn ang="10800000">
                  <a:pos x="wd2" y="hd2"/>
                </a:cxn>
                <a:cxn ang="16200000">
                  <a:pos x="wd2" y="hd2"/>
                </a:cxn>
              </a:cxnLst>
              <a:rect l="0" t="0" r="r" b="b"/>
              <a:pathLst>
                <a:path w="21600" h="21600" extrusionOk="0">
                  <a:moveTo>
                    <a:pt x="0" y="21398"/>
                  </a:moveTo>
                  <a:cubicBezTo>
                    <a:pt x="0" y="14787"/>
                    <a:pt x="500" y="0"/>
                    <a:pt x="10748" y="0"/>
                  </a:cubicBezTo>
                  <a:cubicBezTo>
                    <a:pt x="20996" y="0"/>
                    <a:pt x="21600" y="15153"/>
                    <a:pt x="21600" y="21600"/>
                  </a:cubicBezTo>
                </a:path>
              </a:pathLst>
            </a:custGeom>
            <a:noFill/>
            <a:ln w="127000" cap="flat">
              <a:solidFill>
                <a:srgbClr val="000000"/>
              </a:solidFill>
              <a:prstDash val="solid"/>
              <a:miter lim="400000"/>
            </a:ln>
            <a:effectLst/>
          </p:spPr>
          <p:txBody>
            <a:bodyPr wrap="square" lIns="0" tIns="0" rIns="0" bIns="0" numCol="1" anchor="ctr">
              <a:noAutofit/>
            </a:bodyPr>
            <a:lstStyle/>
            <a:p>
              <a:pPr lvl="0">
                <a:defRPr>
                  <a:latin typeface="Gill Sans"/>
                  <a:ea typeface="Gill Sans"/>
                  <a:cs typeface="Gill Sans"/>
                  <a:sym typeface="Gill Sans"/>
                </a:defRPr>
              </a:pPr>
              <a:endParaRPr/>
            </a:p>
          </p:txBody>
        </p:sp>
      </p:grpSp>
      <p:grpSp>
        <p:nvGrpSpPr>
          <p:cNvPr id="537" name="Group 537"/>
          <p:cNvGrpSpPr/>
          <p:nvPr/>
        </p:nvGrpSpPr>
        <p:grpSpPr>
          <a:xfrm>
            <a:off x="3967844" y="2769327"/>
            <a:ext cx="250371" cy="376617"/>
            <a:chOff x="0" y="0"/>
            <a:chExt cx="584200" cy="732309"/>
          </a:xfrm>
        </p:grpSpPr>
        <p:sp>
          <p:nvSpPr>
            <p:cNvPr id="535" name="Shape 535"/>
            <p:cNvSpPr/>
            <p:nvPr/>
          </p:nvSpPr>
          <p:spPr>
            <a:xfrm>
              <a:off x="0" y="262409"/>
              <a:ext cx="584200" cy="469901"/>
            </a:xfrm>
            <a:prstGeom prst="roundRect">
              <a:avLst>
                <a:gd name="adj" fmla="val 31095"/>
              </a:avLst>
            </a:prstGeom>
            <a:solidFill>
              <a:srgbClr val="000000"/>
            </a:solidFill>
            <a:ln w="25400" cap="flat">
              <a:solidFill>
                <a:srgbClr val="000000"/>
              </a:solidFill>
              <a:prstDash val="solid"/>
              <a:miter lim="400000"/>
            </a:ln>
            <a:effectLst/>
          </p:spPr>
          <p:txBody>
            <a:bodyPr wrap="square" lIns="0" tIns="0" rIns="0" bIns="0" numCol="1" anchor="ctr">
              <a:noAutofit/>
            </a:bodyP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200"/>
            </a:p>
          </p:txBody>
        </p:sp>
        <p:sp>
          <p:nvSpPr>
            <p:cNvPr id="536" name="Shape 536"/>
            <p:cNvSpPr/>
            <p:nvPr/>
          </p:nvSpPr>
          <p:spPr>
            <a:xfrm>
              <a:off x="137082" y="0"/>
              <a:ext cx="315469" cy="282476"/>
            </a:xfrm>
            <a:custGeom>
              <a:avLst/>
              <a:gdLst/>
              <a:ahLst/>
              <a:cxnLst>
                <a:cxn ang="0">
                  <a:pos x="wd2" y="hd2"/>
                </a:cxn>
                <a:cxn ang="5400000">
                  <a:pos x="wd2" y="hd2"/>
                </a:cxn>
                <a:cxn ang="10800000">
                  <a:pos x="wd2" y="hd2"/>
                </a:cxn>
                <a:cxn ang="16200000">
                  <a:pos x="wd2" y="hd2"/>
                </a:cxn>
              </a:cxnLst>
              <a:rect l="0" t="0" r="r" b="b"/>
              <a:pathLst>
                <a:path w="21600" h="21600" extrusionOk="0">
                  <a:moveTo>
                    <a:pt x="0" y="21398"/>
                  </a:moveTo>
                  <a:cubicBezTo>
                    <a:pt x="0" y="14787"/>
                    <a:pt x="500" y="0"/>
                    <a:pt x="10748" y="0"/>
                  </a:cubicBezTo>
                  <a:cubicBezTo>
                    <a:pt x="20996" y="0"/>
                    <a:pt x="21600" y="15153"/>
                    <a:pt x="21600" y="21600"/>
                  </a:cubicBezTo>
                </a:path>
              </a:pathLst>
            </a:custGeom>
            <a:noFill/>
            <a:ln w="127000" cap="flat">
              <a:solidFill>
                <a:srgbClr val="000000"/>
              </a:solidFill>
              <a:prstDash val="solid"/>
              <a:miter lim="400000"/>
            </a:ln>
            <a:effectLst/>
          </p:spPr>
          <p:txBody>
            <a:bodyPr wrap="square" lIns="0" tIns="0" rIns="0" bIns="0" numCol="1" anchor="ctr">
              <a:noAutofit/>
            </a:bodyPr>
            <a:lstStyle/>
            <a:p>
              <a:pPr lvl="0">
                <a:defRPr>
                  <a:latin typeface="Gill Sans"/>
                  <a:ea typeface="Gill Sans"/>
                  <a:cs typeface="Gill Sans"/>
                  <a:sym typeface="Gill Sans"/>
                </a:defRPr>
              </a:pPr>
              <a:endParaRPr/>
            </a:p>
          </p:txBody>
        </p:sp>
      </p:grpSp>
      <p:sp>
        <p:nvSpPr>
          <p:cNvPr id="3" name="TextBox 2"/>
          <p:cNvSpPr txBox="1"/>
          <p:nvPr/>
        </p:nvSpPr>
        <p:spPr>
          <a:xfrm>
            <a:off x="2974288" y="5576286"/>
            <a:ext cx="6825331" cy="646331"/>
          </a:xfrm>
          <a:prstGeom prst="rect">
            <a:avLst/>
          </a:prstGeom>
          <a:noFill/>
        </p:spPr>
        <p:txBody>
          <a:bodyPr wrap="square" rtlCol="0">
            <a:spAutoFit/>
          </a:bodyPr>
          <a:lstStyle/>
          <a:p>
            <a:r>
              <a:rPr lang="en-US" dirty="0">
                <a:solidFill>
                  <a:srgbClr val="FF0000"/>
                </a:solidFill>
              </a:rPr>
              <a:t>Hypothesis: if transferred features are specific to task A, performance drops. Otherwise the performance should be the same.</a:t>
            </a:r>
          </a:p>
        </p:txBody>
      </p:sp>
    </p:spTree>
    <p:extLst>
      <p:ext uri="{BB962C8B-B14F-4D97-AF65-F5344CB8AC3E}">
        <p14:creationId xmlns:p14="http://schemas.microsoft.com/office/powerpoint/2010/main" val="1319114880"/>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 grpId="0" animBg="1" advAuto="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Shape 539"/>
          <p:cNvSpPr/>
          <p:nvPr/>
        </p:nvSpPr>
        <p:spPr>
          <a:xfrm>
            <a:off x="9398850" y="2002644"/>
            <a:ext cx="1219200" cy="847565"/>
          </a:xfrm>
          <a:prstGeom prst="rect">
            <a:avLst/>
          </a:prstGeom>
          <a:ln w="12700">
            <a:miter lim="400000"/>
          </a:ln>
          <a:extLst>
            <a:ext uri="{C572A759-6A51-4108-AA02-DFA0A04FC94B}">
              <ma14:wrappingTextBoxFlag xmlns:ma14="http://schemas.microsoft.com/office/mac/drawingml/2011/main" xmlns="" val="1"/>
            </a:ext>
          </a:extLst>
        </p:spPr>
        <p:txBody>
          <a:bodyPr lIns="23444" tIns="23444" rIns="23444" bIns="23444" anchor="ctr">
            <a:spAutoFit/>
          </a:bodyPr>
          <a:lstStyle/>
          <a:p>
            <a:pPr lvl="0">
              <a:defRPr sz="1800"/>
            </a:pPr>
            <a:r>
              <a:rPr sz="2600"/>
              <a:t>transfer</a:t>
            </a:r>
          </a:p>
          <a:p>
            <a:pPr lvl="0">
              <a:defRPr sz="1800"/>
            </a:pPr>
            <a:r>
              <a:rPr sz="2600"/>
              <a:t>AnB</a:t>
            </a:r>
          </a:p>
        </p:txBody>
      </p:sp>
      <p:grpSp>
        <p:nvGrpSpPr>
          <p:cNvPr id="544" name="Group 544"/>
          <p:cNvGrpSpPr/>
          <p:nvPr/>
        </p:nvGrpSpPr>
        <p:grpSpPr>
          <a:xfrm>
            <a:off x="2351139" y="3089365"/>
            <a:ext cx="7733974" cy="2096590"/>
            <a:chOff x="21850" y="0"/>
            <a:chExt cx="18045938" cy="4076701"/>
          </a:xfrm>
        </p:grpSpPr>
        <p:sp>
          <p:nvSpPr>
            <p:cNvPr id="540" name="Shape 540"/>
            <p:cNvSpPr/>
            <p:nvPr/>
          </p:nvSpPr>
          <p:spPr>
            <a:xfrm flipH="1">
              <a:off x="1927259" y="1201521"/>
              <a:ext cx="1" cy="1563529"/>
            </a:xfrm>
            <a:prstGeom prst="line">
              <a:avLst/>
            </a:prstGeom>
            <a:noFill/>
            <a:ln w="38100" cap="flat">
              <a:solidFill>
                <a:srgbClr val="000000"/>
              </a:solidFill>
              <a:custDash>
                <a:ds d="200000" sp="200000"/>
              </a:custDash>
              <a:miter lim="400000"/>
            </a:ln>
            <a:effectLst/>
          </p:spPr>
          <p:txBody>
            <a:bodyPr wrap="square" lIns="0" tIns="0" rIns="0" bIns="0" numCol="1" anchor="ctr">
              <a:noAutofit/>
            </a:bodyPr>
            <a:lstStyle/>
            <a:p>
              <a:pPr defTabSz="210998">
                <a:defRPr sz="1200">
                  <a:latin typeface="Helvetica"/>
                  <a:ea typeface="Helvetica"/>
                  <a:cs typeface="Helvetica"/>
                  <a:sym typeface="Helvetica"/>
                </a:defRPr>
              </a:pPr>
              <a:endParaRPr sz="1200"/>
            </a:p>
          </p:txBody>
        </p:sp>
        <p:sp>
          <p:nvSpPr>
            <p:cNvPr id="541" name="Shape 541"/>
            <p:cNvSpPr/>
            <p:nvPr/>
          </p:nvSpPr>
          <p:spPr>
            <a:xfrm>
              <a:off x="16166845" y="0"/>
              <a:ext cx="1" cy="3060975"/>
            </a:xfrm>
            <a:prstGeom prst="line">
              <a:avLst/>
            </a:prstGeom>
            <a:noFill/>
            <a:ln w="38100" cap="flat">
              <a:solidFill>
                <a:srgbClr val="000000"/>
              </a:solidFill>
              <a:custDash>
                <a:ds d="200000" sp="200000"/>
              </a:custDash>
              <a:miter lim="400000"/>
            </a:ln>
            <a:effectLst/>
          </p:spPr>
          <p:txBody>
            <a:bodyPr wrap="square" lIns="0" tIns="0" rIns="0" bIns="0" numCol="1" anchor="ctr">
              <a:noAutofit/>
            </a:bodyPr>
            <a:lstStyle/>
            <a:p>
              <a:pPr defTabSz="210998">
                <a:defRPr sz="1200">
                  <a:latin typeface="Helvetica"/>
                  <a:ea typeface="Helvetica"/>
                  <a:cs typeface="Helvetica"/>
                  <a:sym typeface="Helvetica"/>
                </a:defRPr>
              </a:pPr>
              <a:endParaRPr sz="1200"/>
            </a:p>
          </p:txBody>
        </p:sp>
        <p:sp>
          <p:nvSpPr>
            <p:cNvPr id="542" name="Shape 542"/>
            <p:cNvSpPr/>
            <p:nvPr/>
          </p:nvSpPr>
          <p:spPr>
            <a:xfrm>
              <a:off x="21849" y="2413001"/>
              <a:ext cx="4060996" cy="13843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pPr lvl="0">
                <a:defRPr sz="1800"/>
              </a:pPr>
              <a:r>
                <a:rPr sz="3900">
                  <a:solidFill>
                    <a:srgbClr val="0433FF"/>
                  </a:solidFill>
                  <a:latin typeface="Helvetica"/>
                  <a:ea typeface="Helvetica"/>
                  <a:cs typeface="Helvetica"/>
                  <a:sym typeface="Helvetica"/>
                </a:rPr>
                <a:t>B</a:t>
              </a:r>
              <a:r>
                <a:rPr sz="3300">
                  <a:solidFill>
                    <a:srgbClr val="0433FF"/>
                  </a:solidFill>
                </a:rPr>
                <a:t> Images</a:t>
              </a:r>
            </a:p>
          </p:txBody>
        </p:sp>
        <p:sp>
          <p:nvSpPr>
            <p:cNvPr id="543" name="Shape 543"/>
            <p:cNvSpPr/>
            <p:nvPr/>
          </p:nvSpPr>
          <p:spPr>
            <a:xfrm>
              <a:off x="14294830" y="2692401"/>
              <a:ext cx="3772959" cy="13843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pPr lvl="0">
                <a:defRPr sz="1800"/>
              </a:pPr>
              <a:r>
                <a:rPr sz="3900">
                  <a:solidFill>
                    <a:srgbClr val="0433FF"/>
                  </a:solidFill>
                  <a:latin typeface="Helvetica"/>
                  <a:ea typeface="Helvetica"/>
                  <a:cs typeface="Helvetica"/>
                  <a:sym typeface="Helvetica"/>
                </a:rPr>
                <a:t>B</a:t>
              </a:r>
              <a:r>
                <a:rPr sz="3300">
                  <a:solidFill>
                    <a:srgbClr val="0433FF"/>
                  </a:solidFill>
                </a:rPr>
                <a:t> Labels</a:t>
              </a:r>
            </a:p>
          </p:txBody>
        </p:sp>
      </p:grpSp>
      <p:sp>
        <p:nvSpPr>
          <p:cNvPr id="545" name="Shape 545"/>
          <p:cNvSpPr/>
          <p:nvPr/>
        </p:nvSpPr>
        <p:spPr>
          <a:xfrm>
            <a:off x="8193649" y="2431038"/>
            <a:ext cx="1094909" cy="4"/>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sz="1200"/>
          </a:p>
        </p:txBody>
      </p:sp>
      <p:sp>
        <p:nvSpPr>
          <p:cNvPr id="546" name="Shape 546"/>
          <p:cNvSpPr/>
          <p:nvPr/>
        </p:nvSpPr>
        <p:spPr>
          <a:xfrm>
            <a:off x="7225270" y="1560359"/>
            <a:ext cx="1023203" cy="1743407"/>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9D99FE"/>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547" name="Shape 547"/>
          <p:cNvSpPr/>
          <p:nvPr/>
        </p:nvSpPr>
        <p:spPr>
          <a:xfrm flipV="1">
            <a:off x="7157357" y="2429689"/>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sz="1200"/>
          </a:p>
        </p:txBody>
      </p:sp>
      <p:sp>
        <p:nvSpPr>
          <p:cNvPr id="548" name="Shape 548"/>
          <p:cNvSpPr/>
          <p:nvPr/>
        </p:nvSpPr>
        <p:spPr>
          <a:xfrm>
            <a:off x="6241712" y="1560359"/>
            <a:ext cx="1023203" cy="1743407"/>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9D99FE"/>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549" name="Shape 549"/>
          <p:cNvSpPr/>
          <p:nvPr/>
        </p:nvSpPr>
        <p:spPr>
          <a:xfrm>
            <a:off x="8427395" y="424544"/>
            <a:ext cx="145713" cy="4010301"/>
          </a:xfrm>
          <a:prstGeom prst="rect">
            <a:avLst/>
          </a:prstGeom>
          <a:solidFill>
            <a:srgbClr val="9D99FE"/>
          </a:solidFill>
          <a:ln w="25400">
            <a:solidFill/>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200"/>
          </a:p>
        </p:txBody>
      </p:sp>
      <p:sp>
        <p:nvSpPr>
          <p:cNvPr id="550" name="Shape 550"/>
          <p:cNvSpPr/>
          <p:nvPr/>
        </p:nvSpPr>
        <p:spPr>
          <a:xfrm>
            <a:off x="8813542" y="424544"/>
            <a:ext cx="145713" cy="4010301"/>
          </a:xfrm>
          <a:prstGeom prst="rect">
            <a:avLst/>
          </a:prstGeom>
          <a:solidFill>
            <a:srgbClr val="9D99FE"/>
          </a:solidFill>
          <a:ln w="25400">
            <a:solidFill/>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200"/>
          </a:p>
        </p:txBody>
      </p:sp>
      <p:sp>
        <p:nvSpPr>
          <p:cNvPr id="551" name="Shape 551"/>
          <p:cNvSpPr/>
          <p:nvPr/>
        </p:nvSpPr>
        <p:spPr>
          <a:xfrm>
            <a:off x="9199054" y="1701438"/>
            <a:ext cx="146958" cy="1456509"/>
          </a:xfrm>
          <a:prstGeom prst="rect">
            <a:avLst/>
          </a:prstGeom>
          <a:solidFill>
            <a:srgbClr val="9D99FE"/>
          </a:solidFill>
          <a:ln w="25400">
            <a:solidFill/>
            <a:miter lim="400000"/>
          </a:ln>
        </p:spPr>
        <p:txBody>
          <a:bodyPr lIns="0" tIns="0" rIns="0" bIns="0" anchor="ct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200"/>
          </a:p>
        </p:txBody>
      </p:sp>
      <p:sp>
        <p:nvSpPr>
          <p:cNvPr id="552" name="Shape 552"/>
          <p:cNvSpPr/>
          <p:nvPr/>
        </p:nvSpPr>
        <p:spPr>
          <a:xfrm flipV="1">
            <a:off x="6177643" y="2429691"/>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sz="1200"/>
          </a:p>
        </p:txBody>
      </p:sp>
      <p:sp>
        <p:nvSpPr>
          <p:cNvPr id="553" name="Shape 553"/>
          <p:cNvSpPr/>
          <p:nvPr/>
        </p:nvSpPr>
        <p:spPr>
          <a:xfrm>
            <a:off x="5252257" y="1557669"/>
            <a:ext cx="1023203" cy="1743407"/>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9D99FE"/>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554" name="Shape 554"/>
          <p:cNvSpPr/>
          <p:nvPr/>
        </p:nvSpPr>
        <p:spPr>
          <a:xfrm flipV="1">
            <a:off x="5197929" y="2429691"/>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sz="1200"/>
          </a:p>
        </p:txBody>
      </p:sp>
      <p:sp>
        <p:nvSpPr>
          <p:cNvPr id="555" name="Shape 555"/>
          <p:cNvSpPr/>
          <p:nvPr/>
        </p:nvSpPr>
        <p:spPr>
          <a:xfrm>
            <a:off x="4178059" y="1287460"/>
            <a:ext cx="1103644" cy="2291150"/>
          </a:xfrm>
          <a:custGeom>
            <a:avLst/>
            <a:gdLst/>
            <a:ahLst/>
            <a:cxnLst>
              <a:cxn ang="0">
                <a:pos x="wd2" y="hd2"/>
              </a:cxn>
              <a:cxn ang="5400000">
                <a:pos x="wd2" y="hd2"/>
              </a:cxn>
              <a:cxn ang="10800000">
                <a:pos x="wd2" y="hd2"/>
              </a:cxn>
              <a:cxn ang="16200000">
                <a:pos x="wd2" y="hd2"/>
              </a:cxn>
            </a:cxnLst>
            <a:rect l="0" t="0" r="r" b="b"/>
            <a:pathLst>
              <a:path w="21600" h="21600" extrusionOk="0">
                <a:moveTo>
                  <a:pt x="6880" y="8174"/>
                </a:moveTo>
                <a:lnTo>
                  <a:pt x="6880" y="21600"/>
                </a:lnTo>
                <a:lnTo>
                  <a:pt x="0" y="13463"/>
                </a:lnTo>
                <a:lnTo>
                  <a:pt x="0" y="25"/>
                </a:lnTo>
                <a:lnTo>
                  <a:pt x="6880" y="8174"/>
                </a:lnTo>
                <a:lnTo>
                  <a:pt x="0" y="0"/>
                </a:lnTo>
                <a:lnTo>
                  <a:pt x="14716" y="24"/>
                </a:lnTo>
                <a:lnTo>
                  <a:pt x="21600" y="8174"/>
                </a:lnTo>
                <a:lnTo>
                  <a:pt x="6880" y="8174"/>
                </a:lnTo>
                <a:lnTo>
                  <a:pt x="21567" y="8174"/>
                </a:lnTo>
                <a:lnTo>
                  <a:pt x="21567" y="21600"/>
                </a:lnTo>
                <a:lnTo>
                  <a:pt x="6880" y="21600"/>
                </a:lnTo>
                <a:lnTo>
                  <a:pt x="6880" y="8174"/>
                </a:lnTo>
                <a:close/>
              </a:path>
            </a:pathLst>
          </a:custGeom>
          <a:solidFill>
            <a:srgbClr val="9D99FE"/>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556" name="Shape 556"/>
          <p:cNvSpPr/>
          <p:nvPr/>
        </p:nvSpPr>
        <p:spPr>
          <a:xfrm flipV="1">
            <a:off x="4163786" y="2429691"/>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sz="1200"/>
          </a:p>
        </p:txBody>
      </p:sp>
      <p:sp>
        <p:nvSpPr>
          <p:cNvPr id="557" name="Shape 557"/>
          <p:cNvSpPr/>
          <p:nvPr/>
        </p:nvSpPr>
        <p:spPr>
          <a:xfrm>
            <a:off x="3409081" y="898350"/>
            <a:ext cx="889102" cy="3064692"/>
          </a:xfrm>
          <a:custGeom>
            <a:avLst/>
            <a:gdLst/>
            <a:ahLst/>
            <a:cxnLst>
              <a:cxn ang="0">
                <a:pos x="wd2" y="hd2"/>
              </a:cxn>
              <a:cxn ang="5400000">
                <a:pos x="wd2" y="hd2"/>
              </a:cxn>
              <a:cxn ang="10800000">
                <a:pos x="wd2" y="hd2"/>
              </a:cxn>
              <a:cxn ang="16200000">
                <a:pos x="wd2" y="hd2"/>
              </a:cxn>
            </a:cxnLst>
            <a:rect l="0" t="0" r="r" b="b"/>
            <a:pathLst>
              <a:path w="21600" h="21600" extrusionOk="0">
                <a:moveTo>
                  <a:pt x="11292" y="8176"/>
                </a:moveTo>
                <a:lnTo>
                  <a:pt x="11390" y="21600"/>
                </a:lnTo>
                <a:lnTo>
                  <a:pt x="0" y="13424"/>
                </a:lnTo>
                <a:lnTo>
                  <a:pt x="0" y="25"/>
                </a:lnTo>
                <a:lnTo>
                  <a:pt x="11292" y="8176"/>
                </a:lnTo>
                <a:lnTo>
                  <a:pt x="0" y="0"/>
                </a:lnTo>
                <a:lnTo>
                  <a:pt x="10262" y="1"/>
                </a:lnTo>
                <a:lnTo>
                  <a:pt x="21558" y="8176"/>
                </a:lnTo>
                <a:lnTo>
                  <a:pt x="11292" y="8176"/>
                </a:lnTo>
                <a:lnTo>
                  <a:pt x="21600" y="8176"/>
                </a:lnTo>
                <a:lnTo>
                  <a:pt x="21558" y="21600"/>
                </a:lnTo>
                <a:lnTo>
                  <a:pt x="11390" y="21600"/>
                </a:lnTo>
                <a:lnTo>
                  <a:pt x="11292" y="8176"/>
                </a:lnTo>
                <a:close/>
              </a:path>
            </a:pathLst>
          </a:custGeom>
          <a:solidFill>
            <a:srgbClr val="FB979A"/>
          </a:solidFill>
          <a:ln w="25400">
            <a:solidFill/>
            <a:miter lim="400000"/>
          </a:ln>
        </p:spPr>
        <p:txBody>
          <a:bodyPr lIns="0" tIns="0" rIns="0" bIns="0" anchor="ctr"/>
          <a:lstStyle/>
          <a:p>
            <a:pPr lvl="0">
              <a:defRPr>
                <a:latin typeface="Gill Sans"/>
                <a:ea typeface="Gill Sans"/>
                <a:cs typeface="Gill Sans"/>
                <a:sym typeface="Gill Sans"/>
              </a:defRPr>
            </a:pPr>
            <a:endParaRPr/>
          </a:p>
        </p:txBody>
      </p:sp>
      <p:sp>
        <p:nvSpPr>
          <p:cNvPr id="558" name="Shape 558"/>
          <p:cNvSpPr/>
          <p:nvPr/>
        </p:nvSpPr>
        <p:spPr>
          <a:xfrm flipV="1">
            <a:off x="3510643" y="2429691"/>
            <a:ext cx="209310" cy="2"/>
          </a:xfrm>
          <a:prstGeom prst="line">
            <a:avLst/>
          </a:prstGeom>
          <a:solidFill>
            <a:srgbClr val="FFFFFF"/>
          </a:solidFill>
          <a:ln w="25400">
            <a:solidFill/>
            <a:miter lim="400000"/>
          </a:ln>
        </p:spPr>
        <p:txBody>
          <a:bodyPr lIns="0" tIns="0" rIns="0" bIns="0" anchor="ctr"/>
          <a:lstStyle/>
          <a:p>
            <a:pPr defTabSz="210998">
              <a:defRPr sz="1200">
                <a:latin typeface="Helvetica"/>
                <a:ea typeface="Helvetica"/>
                <a:cs typeface="Helvetica"/>
                <a:sym typeface="Helvetica"/>
              </a:defRPr>
            </a:pPr>
            <a:endParaRPr sz="1200"/>
          </a:p>
        </p:txBody>
      </p:sp>
      <p:sp>
        <p:nvSpPr>
          <p:cNvPr id="559" name="Shape 559"/>
          <p:cNvSpPr/>
          <p:nvPr/>
        </p:nvSpPr>
        <p:spPr>
          <a:xfrm>
            <a:off x="2846614" y="450754"/>
            <a:ext cx="752376" cy="3957871"/>
          </a:xfrm>
          <a:custGeom>
            <a:avLst/>
            <a:gdLst/>
            <a:ahLst/>
            <a:cxnLst>
              <a:cxn ang="0">
                <a:pos x="wd2" y="hd2"/>
              </a:cxn>
              <a:cxn ang="5400000">
                <a:pos x="wd2" y="hd2"/>
              </a:cxn>
              <a:cxn ang="10800000">
                <a:pos x="wd2" y="hd2"/>
              </a:cxn>
              <a:cxn ang="16200000">
                <a:pos x="wd2" y="hd2"/>
              </a:cxn>
            </a:cxnLst>
            <a:rect l="0" t="0" r="r" b="b"/>
            <a:pathLst>
              <a:path w="21600" h="21600" extrusionOk="0">
                <a:moveTo>
                  <a:pt x="17361" y="8201"/>
                </a:moveTo>
                <a:lnTo>
                  <a:pt x="17361" y="21600"/>
                </a:lnTo>
                <a:lnTo>
                  <a:pt x="0" y="13424"/>
                </a:lnTo>
                <a:lnTo>
                  <a:pt x="0" y="25"/>
                </a:lnTo>
                <a:lnTo>
                  <a:pt x="17361" y="8201"/>
                </a:lnTo>
                <a:lnTo>
                  <a:pt x="0" y="0"/>
                </a:lnTo>
                <a:lnTo>
                  <a:pt x="4174" y="0"/>
                </a:lnTo>
                <a:lnTo>
                  <a:pt x="21600" y="8201"/>
                </a:lnTo>
                <a:lnTo>
                  <a:pt x="17361" y="8201"/>
                </a:lnTo>
                <a:lnTo>
                  <a:pt x="21544" y="8201"/>
                </a:lnTo>
                <a:lnTo>
                  <a:pt x="21544" y="21600"/>
                </a:lnTo>
                <a:lnTo>
                  <a:pt x="17361" y="21600"/>
                </a:lnTo>
                <a:lnTo>
                  <a:pt x="17361" y="8201"/>
                </a:lnTo>
                <a:close/>
              </a:path>
            </a:pathLst>
          </a:custGeom>
          <a:solidFill>
            <a:srgbClr val="FB979A"/>
          </a:solidFill>
          <a:ln w="25400">
            <a:solidFill/>
            <a:miter lim="400000"/>
          </a:ln>
        </p:spPr>
        <p:txBody>
          <a:bodyPr lIns="0" tIns="0" rIns="0" bIns="0" anchor="ctr"/>
          <a:lstStyle/>
          <a:p>
            <a:pPr lvl="0">
              <a:defRPr>
                <a:latin typeface="Gill Sans"/>
                <a:ea typeface="Gill Sans"/>
                <a:cs typeface="Gill Sans"/>
                <a:sym typeface="Gill Sans"/>
              </a:defRPr>
            </a:pPr>
            <a:endParaRPr/>
          </a:p>
        </p:txBody>
      </p:sp>
      <p:grpSp>
        <p:nvGrpSpPr>
          <p:cNvPr id="562" name="Group 562"/>
          <p:cNvGrpSpPr/>
          <p:nvPr/>
        </p:nvGrpSpPr>
        <p:grpSpPr>
          <a:xfrm>
            <a:off x="3096986" y="2769327"/>
            <a:ext cx="250372" cy="376617"/>
            <a:chOff x="0" y="0"/>
            <a:chExt cx="584200" cy="732309"/>
          </a:xfrm>
        </p:grpSpPr>
        <p:sp>
          <p:nvSpPr>
            <p:cNvPr id="560" name="Shape 560"/>
            <p:cNvSpPr/>
            <p:nvPr/>
          </p:nvSpPr>
          <p:spPr>
            <a:xfrm>
              <a:off x="0" y="262409"/>
              <a:ext cx="584200" cy="469901"/>
            </a:xfrm>
            <a:prstGeom prst="roundRect">
              <a:avLst>
                <a:gd name="adj" fmla="val 31095"/>
              </a:avLst>
            </a:prstGeom>
            <a:solidFill>
              <a:srgbClr val="000000"/>
            </a:solidFill>
            <a:ln w="25400" cap="flat">
              <a:solidFill>
                <a:srgbClr val="000000"/>
              </a:solidFill>
              <a:prstDash val="solid"/>
              <a:miter lim="400000"/>
            </a:ln>
            <a:effectLst/>
          </p:spPr>
          <p:txBody>
            <a:bodyPr wrap="square" lIns="0" tIns="0" rIns="0" bIns="0" numCol="1" anchor="ctr">
              <a:noAutofit/>
            </a:bodyP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200"/>
            </a:p>
          </p:txBody>
        </p:sp>
        <p:sp>
          <p:nvSpPr>
            <p:cNvPr id="561" name="Shape 561"/>
            <p:cNvSpPr/>
            <p:nvPr/>
          </p:nvSpPr>
          <p:spPr>
            <a:xfrm>
              <a:off x="137082" y="0"/>
              <a:ext cx="315469" cy="282476"/>
            </a:xfrm>
            <a:custGeom>
              <a:avLst/>
              <a:gdLst/>
              <a:ahLst/>
              <a:cxnLst>
                <a:cxn ang="0">
                  <a:pos x="wd2" y="hd2"/>
                </a:cxn>
                <a:cxn ang="5400000">
                  <a:pos x="wd2" y="hd2"/>
                </a:cxn>
                <a:cxn ang="10800000">
                  <a:pos x="wd2" y="hd2"/>
                </a:cxn>
                <a:cxn ang="16200000">
                  <a:pos x="wd2" y="hd2"/>
                </a:cxn>
              </a:cxnLst>
              <a:rect l="0" t="0" r="r" b="b"/>
              <a:pathLst>
                <a:path w="21600" h="21600" extrusionOk="0">
                  <a:moveTo>
                    <a:pt x="0" y="21398"/>
                  </a:moveTo>
                  <a:cubicBezTo>
                    <a:pt x="0" y="14787"/>
                    <a:pt x="500" y="0"/>
                    <a:pt x="10748" y="0"/>
                  </a:cubicBezTo>
                  <a:cubicBezTo>
                    <a:pt x="20996" y="0"/>
                    <a:pt x="21600" y="15153"/>
                    <a:pt x="21600" y="21600"/>
                  </a:cubicBezTo>
                </a:path>
              </a:pathLst>
            </a:custGeom>
            <a:noFill/>
            <a:ln w="127000" cap="flat">
              <a:solidFill>
                <a:srgbClr val="000000"/>
              </a:solidFill>
              <a:prstDash val="solid"/>
              <a:miter lim="400000"/>
            </a:ln>
            <a:effectLst/>
          </p:spPr>
          <p:txBody>
            <a:bodyPr wrap="square" lIns="0" tIns="0" rIns="0" bIns="0" numCol="1" anchor="ctr">
              <a:noAutofit/>
            </a:bodyPr>
            <a:lstStyle/>
            <a:p>
              <a:pPr lvl="0">
                <a:defRPr>
                  <a:latin typeface="Gill Sans"/>
                  <a:ea typeface="Gill Sans"/>
                  <a:cs typeface="Gill Sans"/>
                  <a:sym typeface="Gill Sans"/>
                </a:defRPr>
              </a:pPr>
              <a:endParaRPr/>
            </a:p>
          </p:txBody>
        </p:sp>
      </p:grpSp>
      <p:grpSp>
        <p:nvGrpSpPr>
          <p:cNvPr id="565" name="Group 565"/>
          <p:cNvGrpSpPr/>
          <p:nvPr/>
        </p:nvGrpSpPr>
        <p:grpSpPr>
          <a:xfrm>
            <a:off x="3967844" y="2769327"/>
            <a:ext cx="250371" cy="376617"/>
            <a:chOff x="0" y="0"/>
            <a:chExt cx="584200" cy="732309"/>
          </a:xfrm>
        </p:grpSpPr>
        <p:sp>
          <p:nvSpPr>
            <p:cNvPr id="563" name="Shape 563"/>
            <p:cNvSpPr/>
            <p:nvPr/>
          </p:nvSpPr>
          <p:spPr>
            <a:xfrm>
              <a:off x="0" y="262409"/>
              <a:ext cx="584200" cy="469901"/>
            </a:xfrm>
            <a:prstGeom prst="roundRect">
              <a:avLst>
                <a:gd name="adj" fmla="val 31095"/>
              </a:avLst>
            </a:prstGeom>
            <a:solidFill>
              <a:srgbClr val="000000"/>
            </a:solidFill>
            <a:ln w="25400" cap="flat">
              <a:solidFill>
                <a:srgbClr val="000000"/>
              </a:solidFill>
              <a:prstDash val="solid"/>
              <a:miter lim="400000"/>
            </a:ln>
            <a:effectLst/>
          </p:spPr>
          <p:txBody>
            <a:bodyPr wrap="square" lIns="0" tIns="0" rIns="0" bIns="0" numCol="1" anchor="ctr">
              <a:noAutofit/>
            </a:bodyP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200"/>
            </a:p>
          </p:txBody>
        </p:sp>
        <p:sp>
          <p:nvSpPr>
            <p:cNvPr id="564" name="Shape 564"/>
            <p:cNvSpPr/>
            <p:nvPr/>
          </p:nvSpPr>
          <p:spPr>
            <a:xfrm>
              <a:off x="137082" y="0"/>
              <a:ext cx="315469" cy="282476"/>
            </a:xfrm>
            <a:custGeom>
              <a:avLst/>
              <a:gdLst/>
              <a:ahLst/>
              <a:cxnLst>
                <a:cxn ang="0">
                  <a:pos x="wd2" y="hd2"/>
                </a:cxn>
                <a:cxn ang="5400000">
                  <a:pos x="wd2" y="hd2"/>
                </a:cxn>
                <a:cxn ang="10800000">
                  <a:pos x="wd2" y="hd2"/>
                </a:cxn>
                <a:cxn ang="16200000">
                  <a:pos x="wd2" y="hd2"/>
                </a:cxn>
              </a:cxnLst>
              <a:rect l="0" t="0" r="r" b="b"/>
              <a:pathLst>
                <a:path w="21600" h="21600" extrusionOk="0">
                  <a:moveTo>
                    <a:pt x="0" y="21398"/>
                  </a:moveTo>
                  <a:cubicBezTo>
                    <a:pt x="0" y="14787"/>
                    <a:pt x="500" y="0"/>
                    <a:pt x="10748" y="0"/>
                  </a:cubicBezTo>
                  <a:cubicBezTo>
                    <a:pt x="20996" y="0"/>
                    <a:pt x="21600" y="15153"/>
                    <a:pt x="21600" y="21600"/>
                  </a:cubicBezTo>
                </a:path>
              </a:pathLst>
            </a:custGeom>
            <a:noFill/>
            <a:ln w="127000" cap="flat">
              <a:solidFill>
                <a:srgbClr val="000000"/>
              </a:solidFill>
              <a:prstDash val="solid"/>
              <a:miter lim="400000"/>
            </a:ln>
            <a:effectLst/>
          </p:spPr>
          <p:txBody>
            <a:bodyPr wrap="square" lIns="0" tIns="0" rIns="0" bIns="0" numCol="1" anchor="ctr">
              <a:noAutofit/>
            </a:bodyPr>
            <a:lstStyle/>
            <a:p>
              <a:pPr lvl="0">
                <a:defRPr>
                  <a:latin typeface="Gill Sans"/>
                  <a:ea typeface="Gill Sans"/>
                  <a:cs typeface="Gill Sans"/>
                  <a:sym typeface="Gill Sans"/>
                </a:defRPr>
              </a:pPr>
              <a:endParaRPr/>
            </a:p>
          </p:txBody>
        </p:sp>
      </p:grpSp>
      <p:grpSp>
        <p:nvGrpSpPr>
          <p:cNvPr id="587" name="Group 587"/>
          <p:cNvGrpSpPr/>
          <p:nvPr/>
        </p:nvGrpSpPr>
        <p:grpSpPr>
          <a:xfrm>
            <a:off x="4163787" y="3801401"/>
            <a:ext cx="3864429" cy="2828000"/>
            <a:chOff x="-215900" y="-22443"/>
            <a:chExt cx="9017000" cy="5498887"/>
          </a:xfrm>
        </p:grpSpPr>
        <p:grpSp>
          <p:nvGrpSpPr>
            <p:cNvPr id="583" name="Group 583"/>
            <p:cNvGrpSpPr/>
            <p:nvPr/>
          </p:nvGrpSpPr>
          <p:grpSpPr>
            <a:xfrm>
              <a:off x="-215900" y="1564843"/>
              <a:ext cx="9017000" cy="3911601"/>
              <a:chOff x="-215900" y="-139700"/>
              <a:chExt cx="9017000" cy="3911600"/>
            </a:xfrm>
          </p:grpSpPr>
          <p:pic>
            <p:nvPicPr>
              <p:cNvPr id="566" name="Picture 565"/>
              <p:cNvPicPr/>
              <p:nvPr/>
            </p:nvPicPr>
            <p:blipFill>
              <a:blip r:embed="rId2">
                <a:extLst/>
              </a:blip>
              <a:stretch>
                <a:fillRect/>
              </a:stretch>
            </p:blipFill>
            <p:spPr>
              <a:xfrm>
                <a:off x="-215900" y="-139700"/>
                <a:ext cx="9017000" cy="3911600"/>
              </a:xfrm>
              <a:prstGeom prst="rect">
                <a:avLst/>
              </a:prstGeom>
              <a:effectLst>
                <a:outerShdw blurRad="127000" dist="76200" dir="2700000" rotWithShape="0">
                  <a:srgbClr val="000000">
                    <a:alpha val="75000"/>
                  </a:srgbClr>
                </a:outerShdw>
              </a:effectLst>
            </p:spPr>
          </p:pic>
          <p:sp>
            <p:nvSpPr>
              <p:cNvPr id="567" name="Shape 567"/>
              <p:cNvSpPr/>
              <p:nvPr/>
            </p:nvSpPr>
            <p:spPr>
              <a:xfrm>
                <a:off x="5472827" y="1661308"/>
                <a:ext cx="1059495" cy="4"/>
              </a:xfrm>
              <a:prstGeom prst="lin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defTabSz="210998">
                  <a:defRPr sz="1200">
                    <a:latin typeface="Helvetica"/>
                    <a:ea typeface="Helvetica"/>
                    <a:cs typeface="Helvetica"/>
                    <a:sym typeface="Helvetica"/>
                  </a:defRPr>
                </a:pPr>
                <a:endParaRPr sz="1200"/>
              </a:p>
            </p:txBody>
          </p:sp>
          <p:sp>
            <p:nvSpPr>
              <p:cNvPr id="568" name="Shape 568"/>
              <p:cNvSpPr/>
              <p:nvPr/>
            </p:nvSpPr>
            <p:spPr>
              <a:xfrm>
                <a:off x="4535769" y="960780"/>
                <a:ext cx="990109" cy="1402708"/>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9D99FE"/>
              </a:solidFill>
              <a:ln w="25400" cap="flat">
                <a:solidFill>
                  <a:srgbClr val="000000"/>
                </a:solidFill>
                <a:prstDash val="solid"/>
                <a:miter lim="400000"/>
              </a:ln>
              <a:effectLst/>
            </p:spPr>
            <p:txBody>
              <a:bodyPr wrap="square" lIns="0" tIns="0" rIns="0" bIns="0" numCol="1" anchor="ctr">
                <a:noAutofit/>
              </a:bodyPr>
              <a:lstStyle/>
              <a:p>
                <a:pPr lvl="0">
                  <a:defRPr>
                    <a:latin typeface="Gill Sans"/>
                    <a:ea typeface="Gill Sans"/>
                    <a:cs typeface="Gill Sans"/>
                    <a:sym typeface="Gill Sans"/>
                  </a:defRPr>
                </a:pPr>
                <a:endParaRPr/>
              </a:p>
            </p:txBody>
          </p:sp>
          <p:sp>
            <p:nvSpPr>
              <p:cNvPr id="569" name="Shape 569"/>
              <p:cNvSpPr/>
              <p:nvPr/>
            </p:nvSpPr>
            <p:spPr>
              <a:xfrm flipV="1">
                <a:off x="4470052" y="1660224"/>
                <a:ext cx="202541" cy="2"/>
              </a:xfrm>
              <a:prstGeom prst="lin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defTabSz="210998">
                  <a:defRPr sz="1200">
                    <a:latin typeface="Helvetica"/>
                    <a:ea typeface="Helvetica"/>
                    <a:cs typeface="Helvetica"/>
                    <a:sym typeface="Helvetica"/>
                  </a:defRPr>
                </a:pPr>
                <a:endParaRPr sz="1200"/>
              </a:p>
            </p:txBody>
          </p:sp>
          <p:sp>
            <p:nvSpPr>
              <p:cNvPr id="570" name="Shape 570"/>
              <p:cNvSpPr/>
              <p:nvPr/>
            </p:nvSpPr>
            <p:spPr>
              <a:xfrm>
                <a:off x="3584019" y="960780"/>
                <a:ext cx="990109" cy="1402708"/>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9D99FE"/>
              </a:solidFill>
              <a:ln w="25400" cap="flat">
                <a:solidFill>
                  <a:srgbClr val="000000"/>
                </a:solidFill>
                <a:prstDash val="solid"/>
                <a:miter lim="400000"/>
              </a:ln>
              <a:effectLst/>
            </p:spPr>
            <p:txBody>
              <a:bodyPr wrap="square" lIns="0" tIns="0" rIns="0" bIns="0" numCol="1" anchor="ctr">
                <a:noAutofit/>
              </a:bodyPr>
              <a:lstStyle/>
              <a:p>
                <a:pPr lvl="0">
                  <a:defRPr>
                    <a:latin typeface="Gill Sans"/>
                    <a:ea typeface="Gill Sans"/>
                    <a:cs typeface="Gill Sans"/>
                    <a:sym typeface="Gill Sans"/>
                  </a:defRPr>
                </a:pPr>
                <a:endParaRPr/>
              </a:p>
            </p:txBody>
          </p:sp>
          <p:sp>
            <p:nvSpPr>
              <p:cNvPr id="571" name="Shape 571"/>
              <p:cNvSpPr/>
              <p:nvPr/>
            </p:nvSpPr>
            <p:spPr>
              <a:xfrm>
                <a:off x="5699009" y="46927"/>
                <a:ext cx="141000" cy="3226601"/>
              </a:xfrm>
              <a:prstGeom prst="rect">
                <a:avLst/>
              </a:prstGeom>
              <a:solidFill>
                <a:srgbClr val="9D99FE"/>
              </a:solidFill>
              <a:ln w="25400" cap="flat">
                <a:solidFill>
                  <a:srgbClr val="000000"/>
                </a:solidFill>
                <a:prstDash val="solid"/>
                <a:miter lim="400000"/>
              </a:ln>
              <a:effectLst/>
            </p:spPr>
            <p:txBody>
              <a:bodyPr wrap="square" lIns="0" tIns="0" rIns="0" bIns="0" numCol="1" anchor="ctr">
                <a:noAutofit/>
              </a:bodyP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200"/>
              </a:p>
            </p:txBody>
          </p:sp>
          <p:sp>
            <p:nvSpPr>
              <p:cNvPr id="572" name="Shape 572"/>
              <p:cNvSpPr/>
              <p:nvPr/>
            </p:nvSpPr>
            <p:spPr>
              <a:xfrm>
                <a:off x="6072669" y="46927"/>
                <a:ext cx="141001" cy="3226601"/>
              </a:xfrm>
              <a:prstGeom prst="rect">
                <a:avLst/>
              </a:prstGeom>
              <a:solidFill>
                <a:srgbClr val="9D99FE"/>
              </a:solidFill>
              <a:ln w="25400" cap="flat">
                <a:solidFill>
                  <a:srgbClr val="000000"/>
                </a:solidFill>
                <a:prstDash val="solid"/>
                <a:miter lim="400000"/>
              </a:ln>
              <a:effectLst/>
            </p:spPr>
            <p:txBody>
              <a:bodyPr wrap="square" lIns="0" tIns="0" rIns="0" bIns="0" numCol="1" anchor="ctr">
                <a:noAutofit/>
              </a:bodyP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200"/>
              </a:p>
            </p:txBody>
          </p:sp>
          <p:sp>
            <p:nvSpPr>
              <p:cNvPr id="573" name="Shape 573"/>
              <p:cNvSpPr/>
              <p:nvPr/>
            </p:nvSpPr>
            <p:spPr>
              <a:xfrm>
                <a:off x="6445713" y="1074288"/>
                <a:ext cx="142205" cy="1171876"/>
              </a:xfrm>
              <a:prstGeom prst="rect">
                <a:avLst/>
              </a:prstGeom>
              <a:solidFill>
                <a:srgbClr val="9D99FE"/>
              </a:solidFill>
              <a:ln w="25400" cap="flat">
                <a:solidFill>
                  <a:srgbClr val="000000"/>
                </a:solidFill>
                <a:prstDash val="solid"/>
                <a:miter lim="400000"/>
              </a:ln>
              <a:effectLst/>
            </p:spPr>
            <p:txBody>
              <a:bodyPr wrap="square" lIns="0" tIns="0" rIns="0" bIns="0" numCol="1" anchor="ctr">
                <a:noAutofit/>
              </a:bodyPr>
              <a:lstStyle/>
              <a:p>
                <a:pPr lvl="0">
                  <a:defRPr sz="5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5200"/>
              </a:p>
            </p:txBody>
          </p:sp>
          <p:sp>
            <p:nvSpPr>
              <p:cNvPr id="574" name="Shape 574"/>
              <p:cNvSpPr/>
              <p:nvPr/>
            </p:nvSpPr>
            <p:spPr>
              <a:xfrm flipV="1">
                <a:off x="3522026" y="1660224"/>
                <a:ext cx="202541" cy="2"/>
              </a:xfrm>
              <a:prstGeom prst="lin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defTabSz="210998">
                  <a:defRPr sz="1200">
                    <a:latin typeface="Helvetica"/>
                    <a:ea typeface="Helvetica"/>
                    <a:cs typeface="Helvetica"/>
                    <a:sym typeface="Helvetica"/>
                  </a:defRPr>
                </a:pPr>
                <a:endParaRPr sz="1200"/>
              </a:p>
            </p:txBody>
          </p:sp>
          <p:sp>
            <p:nvSpPr>
              <p:cNvPr id="575" name="Shape 575"/>
              <p:cNvSpPr/>
              <p:nvPr/>
            </p:nvSpPr>
            <p:spPr>
              <a:xfrm>
                <a:off x="2626571" y="958614"/>
                <a:ext cx="990109" cy="1402708"/>
              </a:xfrm>
              <a:custGeom>
                <a:avLst/>
                <a:gdLst/>
                <a:ahLst/>
                <a:cxnLst>
                  <a:cxn ang="0">
                    <a:pos x="wd2" y="hd2"/>
                  </a:cxn>
                  <a:cxn ang="5400000">
                    <a:pos x="wd2" y="hd2"/>
                  </a:cxn>
                  <a:cxn ang="10800000">
                    <a:pos x="wd2" y="hd2"/>
                  </a:cxn>
                  <a:cxn ang="16200000">
                    <a:pos x="wd2" y="hd2"/>
                  </a:cxn>
                </a:cxnLst>
                <a:rect l="0" t="0" r="r" b="b"/>
                <a:pathLst>
                  <a:path w="21600" h="21600" extrusionOk="0">
                    <a:moveTo>
                      <a:pt x="5689" y="8214"/>
                    </a:moveTo>
                    <a:lnTo>
                      <a:pt x="5654" y="21600"/>
                    </a:lnTo>
                    <a:lnTo>
                      <a:pt x="0" y="13463"/>
                    </a:lnTo>
                    <a:lnTo>
                      <a:pt x="0" y="25"/>
                    </a:lnTo>
                    <a:lnTo>
                      <a:pt x="5654" y="8174"/>
                    </a:lnTo>
                    <a:lnTo>
                      <a:pt x="0" y="0"/>
                    </a:lnTo>
                    <a:lnTo>
                      <a:pt x="15878" y="2"/>
                    </a:lnTo>
                    <a:lnTo>
                      <a:pt x="21600" y="8187"/>
                    </a:lnTo>
                    <a:lnTo>
                      <a:pt x="5654" y="8174"/>
                    </a:lnTo>
                    <a:lnTo>
                      <a:pt x="21595" y="8179"/>
                    </a:lnTo>
                    <a:lnTo>
                      <a:pt x="21503" y="21575"/>
                    </a:lnTo>
                    <a:lnTo>
                      <a:pt x="5654" y="21600"/>
                    </a:lnTo>
                    <a:lnTo>
                      <a:pt x="5689" y="8214"/>
                    </a:lnTo>
                    <a:close/>
                  </a:path>
                </a:pathLst>
              </a:custGeom>
              <a:solidFill>
                <a:srgbClr val="9D99FE"/>
              </a:solidFill>
              <a:ln w="25400" cap="flat">
                <a:solidFill>
                  <a:srgbClr val="000000"/>
                </a:solidFill>
                <a:prstDash val="solid"/>
                <a:miter lim="400000"/>
              </a:ln>
              <a:effectLst/>
            </p:spPr>
            <p:txBody>
              <a:bodyPr wrap="square" lIns="0" tIns="0" rIns="0" bIns="0" numCol="1" anchor="ctr">
                <a:noAutofit/>
              </a:bodyPr>
              <a:lstStyle/>
              <a:p>
                <a:pPr lvl="0">
                  <a:defRPr>
                    <a:latin typeface="Gill Sans"/>
                    <a:ea typeface="Gill Sans"/>
                    <a:cs typeface="Gill Sans"/>
                    <a:sym typeface="Gill Sans"/>
                  </a:defRPr>
                </a:pPr>
                <a:endParaRPr/>
              </a:p>
            </p:txBody>
          </p:sp>
          <p:sp>
            <p:nvSpPr>
              <p:cNvPr id="576" name="Shape 576"/>
              <p:cNvSpPr/>
              <p:nvPr/>
            </p:nvSpPr>
            <p:spPr>
              <a:xfrm flipV="1">
                <a:off x="2574001" y="1660224"/>
                <a:ext cx="202540" cy="2"/>
              </a:xfrm>
              <a:prstGeom prst="lin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defTabSz="210998">
                  <a:defRPr sz="1200">
                    <a:latin typeface="Helvetica"/>
                    <a:ea typeface="Helvetica"/>
                    <a:cs typeface="Helvetica"/>
                    <a:sym typeface="Helvetica"/>
                  </a:defRPr>
                </a:pPr>
                <a:endParaRPr sz="1200"/>
              </a:p>
            </p:txBody>
          </p:sp>
          <p:sp>
            <p:nvSpPr>
              <p:cNvPr id="577" name="Shape 577"/>
              <p:cNvSpPr/>
              <p:nvPr/>
            </p:nvSpPr>
            <p:spPr>
              <a:xfrm>
                <a:off x="1587119" y="741211"/>
                <a:ext cx="1067947" cy="1843410"/>
              </a:xfrm>
              <a:custGeom>
                <a:avLst/>
                <a:gdLst/>
                <a:ahLst/>
                <a:cxnLst>
                  <a:cxn ang="0">
                    <a:pos x="wd2" y="hd2"/>
                  </a:cxn>
                  <a:cxn ang="5400000">
                    <a:pos x="wd2" y="hd2"/>
                  </a:cxn>
                  <a:cxn ang="10800000">
                    <a:pos x="wd2" y="hd2"/>
                  </a:cxn>
                  <a:cxn ang="16200000">
                    <a:pos x="wd2" y="hd2"/>
                  </a:cxn>
                </a:cxnLst>
                <a:rect l="0" t="0" r="r" b="b"/>
                <a:pathLst>
                  <a:path w="21600" h="21600" extrusionOk="0">
                    <a:moveTo>
                      <a:pt x="6880" y="8174"/>
                    </a:moveTo>
                    <a:lnTo>
                      <a:pt x="6880" y="21600"/>
                    </a:lnTo>
                    <a:lnTo>
                      <a:pt x="0" y="13463"/>
                    </a:lnTo>
                    <a:lnTo>
                      <a:pt x="0" y="25"/>
                    </a:lnTo>
                    <a:lnTo>
                      <a:pt x="6880" y="8174"/>
                    </a:lnTo>
                    <a:lnTo>
                      <a:pt x="0" y="0"/>
                    </a:lnTo>
                    <a:lnTo>
                      <a:pt x="14716" y="24"/>
                    </a:lnTo>
                    <a:lnTo>
                      <a:pt x="21600" y="8174"/>
                    </a:lnTo>
                    <a:lnTo>
                      <a:pt x="6880" y="8174"/>
                    </a:lnTo>
                    <a:lnTo>
                      <a:pt x="21567" y="8174"/>
                    </a:lnTo>
                    <a:lnTo>
                      <a:pt x="21567" y="21600"/>
                    </a:lnTo>
                    <a:lnTo>
                      <a:pt x="6880" y="21600"/>
                    </a:lnTo>
                    <a:lnTo>
                      <a:pt x="6880" y="8174"/>
                    </a:lnTo>
                    <a:close/>
                  </a:path>
                </a:pathLst>
              </a:custGeom>
              <a:solidFill>
                <a:srgbClr val="9D99FE"/>
              </a:solidFill>
              <a:ln w="25400" cap="flat">
                <a:solidFill>
                  <a:srgbClr val="000000"/>
                </a:solidFill>
                <a:prstDash val="solid"/>
                <a:miter lim="400000"/>
              </a:ln>
              <a:effectLst/>
            </p:spPr>
            <p:txBody>
              <a:bodyPr wrap="square" lIns="0" tIns="0" rIns="0" bIns="0" numCol="1" anchor="ctr">
                <a:noAutofit/>
              </a:bodyPr>
              <a:lstStyle/>
              <a:p>
                <a:pPr lvl="0">
                  <a:defRPr>
                    <a:latin typeface="Gill Sans"/>
                    <a:ea typeface="Gill Sans"/>
                    <a:cs typeface="Gill Sans"/>
                    <a:sym typeface="Gill Sans"/>
                  </a:defRPr>
                </a:pPr>
                <a:endParaRPr/>
              </a:p>
            </p:txBody>
          </p:sp>
          <p:sp>
            <p:nvSpPr>
              <p:cNvPr id="578" name="Shape 578"/>
              <p:cNvSpPr/>
              <p:nvPr/>
            </p:nvSpPr>
            <p:spPr>
              <a:xfrm flipV="1">
                <a:off x="1573307" y="1660224"/>
                <a:ext cx="202540" cy="2"/>
              </a:xfrm>
              <a:prstGeom prst="lin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defTabSz="210998">
                  <a:defRPr sz="1200">
                    <a:latin typeface="Helvetica"/>
                    <a:ea typeface="Helvetica"/>
                    <a:cs typeface="Helvetica"/>
                    <a:sym typeface="Helvetica"/>
                  </a:defRPr>
                </a:pPr>
                <a:endParaRPr sz="1200"/>
              </a:p>
            </p:txBody>
          </p:sp>
          <p:sp>
            <p:nvSpPr>
              <p:cNvPr id="579" name="Shape 579"/>
              <p:cNvSpPr/>
              <p:nvPr/>
            </p:nvSpPr>
            <p:spPr>
              <a:xfrm>
                <a:off x="843012" y="428142"/>
                <a:ext cx="860344" cy="2465784"/>
              </a:xfrm>
              <a:custGeom>
                <a:avLst/>
                <a:gdLst/>
                <a:ahLst/>
                <a:cxnLst>
                  <a:cxn ang="0">
                    <a:pos x="wd2" y="hd2"/>
                  </a:cxn>
                  <a:cxn ang="5400000">
                    <a:pos x="wd2" y="hd2"/>
                  </a:cxn>
                  <a:cxn ang="10800000">
                    <a:pos x="wd2" y="hd2"/>
                  </a:cxn>
                  <a:cxn ang="16200000">
                    <a:pos x="wd2" y="hd2"/>
                  </a:cxn>
                </a:cxnLst>
                <a:rect l="0" t="0" r="r" b="b"/>
                <a:pathLst>
                  <a:path w="21600" h="21600" extrusionOk="0">
                    <a:moveTo>
                      <a:pt x="11292" y="8176"/>
                    </a:moveTo>
                    <a:lnTo>
                      <a:pt x="11390" y="21600"/>
                    </a:lnTo>
                    <a:lnTo>
                      <a:pt x="0" y="13424"/>
                    </a:lnTo>
                    <a:lnTo>
                      <a:pt x="0" y="25"/>
                    </a:lnTo>
                    <a:lnTo>
                      <a:pt x="11292" y="8176"/>
                    </a:lnTo>
                    <a:lnTo>
                      <a:pt x="0" y="0"/>
                    </a:lnTo>
                    <a:lnTo>
                      <a:pt x="10262" y="1"/>
                    </a:lnTo>
                    <a:lnTo>
                      <a:pt x="21558" y="8176"/>
                    </a:lnTo>
                    <a:lnTo>
                      <a:pt x="11292" y="8176"/>
                    </a:lnTo>
                    <a:lnTo>
                      <a:pt x="21600" y="8176"/>
                    </a:lnTo>
                    <a:lnTo>
                      <a:pt x="21558" y="21600"/>
                    </a:lnTo>
                    <a:lnTo>
                      <a:pt x="11390" y="21600"/>
                    </a:lnTo>
                    <a:lnTo>
                      <a:pt x="11292" y="8176"/>
                    </a:lnTo>
                    <a:close/>
                  </a:path>
                </a:pathLst>
              </a:custGeom>
              <a:solidFill>
                <a:srgbClr val="9D99FE"/>
              </a:solidFill>
              <a:ln w="25400" cap="flat">
                <a:solidFill>
                  <a:srgbClr val="000000"/>
                </a:solidFill>
                <a:prstDash val="solid"/>
                <a:miter lim="400000"/>
              </a:ln>
              <a:effectLst/>
            </p:spPr>
            <p:txBody>
              <a:bodyPr wrap="square" lIns="0" tIns="0" rIns="0" bIns="0" numCol="1" anchor="ctr">
                <a:noAutofit/>
              </a:bodyPr>
              <a:lstStyle/>
              <a:p>
                <a:pPr lvl="0">
                  <a:defRPr>
                    <a:latin typeface="Gill Sans"/>
                    <a:ea typeface="Gill Sans"/>
                    <a:cs typeface="Gill Sans"/>
                    <a:sym typeface="Gill Sans"/>
                  </a:defRPr>
                </a:pPr>
                <a:endParaRPr/>
              </a:p>
            </p:txBody>
          </p:sp>
          <p:sp>
            <p:nvSpPr>
              <p:cNvPr id="580" name="Shape 580"/>
              <p:cNvSpPr/>
              <p:nvPr/>
            </p:nvSpPr>
            <p:spPr>
              <a:xfrm flipV="1">
                <a:off x="941289" y="1660224"/>
                <a:ext cx="202541" cy="2"/>
              </a:xfrm>
              <a:prstGeom prst="line">
                <a:avLst/>
              </a:prstGeom>
              <a:solidFill>
                <a:srgbClr val="FFFFFF"/>
              </a:solidFill>
              <a:ln w="25400" cap="flat">
                <a:solidFill>
                  <a:srgbClr val="000000"/>
                </a:solidFill>
                <a:prstDash val="solid"/>
                <a:miter lim="400000"/>
              </a:ln>
              <a:effectLst/>
            </p:spPr>
            <p:txBody>
              <a:bodyPr wrap="square" lIns="0" tIns="0" rIns="0" bIns="0" numCol="1" anchor="ctr">
                <a:noAutofit/>
              </a:bodyPr>
              <a:lstStyle/>
              <a:p>
                <a:pPr defTabSz="210998">
                  <a:defRPr sz="1200">
                    <a:latin typeface="Helvetica"/>
                    <a:ea typeface="Helvetica"/>
                    <a:cs typeface="Helvetica"/>
                    <a:sym typeface="Helvetica"/>
                  </a:defRPr>
                </a:pPr>
                <a:endParaRPr sz="1200"/>
              </a:p>
            </p:txBody>
          </p:sp>
          <p:sp>
            <p:nvSpPr>
              <p:cNvPr id="581" name="Shape 581"/>
              <p:cNvSpPr/>
              <p:nvPr/>
            </p:nvSpPr>
            <p:spPr>
              <a:xfrm>
                <a:off x="298739" y="68016"/>
                <a:ext cx="728041" cy="3184415"/>
              </a:xfrm>
              <a:custGeom>
                <a:avLst/>
                <a:gdLst/>
                <a:ahLst/>
                <a:cxnLst>
                  <a:cxn ang="0">
                    <a:pos x="wd2" y="hd2"/>
                  </a:cxn>
                  <a:cxn ang="5400000">
                    <a:pos x="wd2" y="hd2"/>
                  </a:cxn>
                  <a:cxn ang="10800000">
                    <a:pos x="wd2" y="hd2"/>
                  </a:cxn>
                  <a:cxn ang="16200000">
                    <a:pos x="wd2" y="hd2"/>
                  </a:cxn>
                </a:cxnLst>
                <a:rect l="0" t="0" r="r" b="b"/>
                <a:pathLst>
                  <a:path w="21600" h="21600" extrusionOk="0">
                    <a:moveTo>
                      <a:pt x="17361" y="8201"/>
                    </a:moveTo>
                    <a:lnTo>
                      <a:pt x="17361" y="21600"/>
                    </a:lnTo>
                    <a:lnTo>
                      <a:pt x="0" y="13424"/>
                    </a:lnTo>
                    <a:lnTo>
                      <a:pt x="0" y="25"/>
                    </a:lnTo>
                    <a:lnTo>
                      <a:pt x="17361" y="8201"/>
                    </a:lnTo>
                    <a:lnTo>
                      <a:pt x="0" y="0"/>
                    </a:lnTo>
                    <a:lnTo>
                      <a:pt x="4174" y="0"/>
                    </a:lnTo>
                    <a:lnTo>
                      <a:pt x="21600" y="8201"/>
                    </a:lnTo>
                    <a:lnTo>
                      <a:pt x="17361" y="8201"/>
                    </a:lnTo>
                    <a:lnTo>
                      <a:pt x="21544" y="8201"/>
                    </a:lnTo>
                    <a:lnTo>
                      <a:pt x="21544" y="21600"/>
                    </a:lnTo>
                    <a:lnTo>
                      <a:pt x="17361" y="21600"/>
                    </a:lnTo>
                    <a:lnTo>
                      <a:pt x="17361" y="8201"/>
                    </a:lnTo>
                    <a:close/>
                  </a:path>
                </a:pathLst>
              </a:custGeom>
              <a:solidFill>
                <a:srgbClr val="9D99FE"/>
              </a:solidFill>
              <a:ln w="25400" cap="flat">
                <a:solidFill>
                  <a:srgbClr val="000000"/>
                </a:solidFill>
                <a:prstDash val="solid"/>
                <a:miter lim="400000"/>
              </a:ln>
              <a:effectLst/>
            </p:spPr>
            <p:txBody>
              <a:bodyPr wrap="square" lIns="0" tIns="0" rIns="0" bIns="0" numCol="1" anchor="ctr">
                <a:noAutofit/>
              </a:bodyPr>
              <a:lstStyle/>
              <a:p>
                <a:pPr lvl="0">
                  <a:defRPr>
                    <a:latin typeface="Gill Sans"/>
                    <a:ea typeface="Gill Sans"/>
                    <a:cs typeface="Gill Sans"/>
                    <a:sym typeface="Gill Sans"/>
                  </a:defRPr>
                </a:pPr>
                <a:endParaRPr/>
              </a:p>
            </p:txBody>
          </p:sp>
          <p:sp>
            <p:nvSpPr>
              <p:cNvPr id="582" name="Shape 582"/>
              <p:cNvSpPr/>
              <p:nvPr/>
            </p:nvSpPr>
            <p:spPr>
              <a:xfrm>
                <a:off x="6907420" y="1363826"/>
                <a:ext cx="1790701" cy="6985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4000"/>
                </a:lvl1pPr>
              </a:lstStyle>
              <a:p>
                <a:pPr lvl="0">
                  <a:defRPr sz="1800"/>
                </a:pPr>
                <a:r>
                  <a:rPr sz="1800"/>
                  <a:t>baseB</a:t>
                </a:r>
              </a:p>
            </p:txBody>
          </p:sp>
        </p:grpSp>
        <p:grpSp>
          <p:nvGrpSpPr>
            <p:cNvPr id="586" name="Group 586"/>
            <p:cNvGrpSpPr/>
            <p:nvPr/>
          </p:nvGrpSpPr>
          <p:grpSpPr>
            <a:xfrm>
              <a:off x="863329" y="-22443"/>
              <a:ext cx="5012217" cy="1334737"/>
              <a:chOff x="0" y="-22443"/>
              <a:chExt cx="5012215" cy="1334736"/>
            </a:xfrm>
          </p:grpSpPr>
          <p:sp>
            <p:nvSpPr>
              <p:cNvPr id="584" name="Shape 584"/>
              <p:cNvSpPr/>
              <p:nvPr/>
            </p:nvSpPr>
            <p:spPr>
              <a:xfrm>
                <a:off x="0" y="-22443"/>
                <a:ext cx="3972444" cy="97747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pPr lvl="0">
                  <a:defRPr sz="1800"/>
                </a:pPr>
                <a:r>
                  <a:rPr sz="2600" dirty="0"/>
                  <a:t>Compare to</a:t>
                </a:r>
              </a:p>
            </p:txBody>
          </p:sp>
          <p:sp>
            <p:nvSpPr>
              <p:cNvPr id="585" name="Shape 585"/>
              <p:cNvSpPr/>
              <p:nvPr/>
            </p:nvSpPr>
            <p:spPr>
              <a:xfrm>
                <a:off x="3946023" y="550803"/>
                <a:ext cx="1066192" cy="761490"/>
              </a:xfrm>
              <a:custGeom>
                <a:avLst/>
                <a:gdLst/>
                <a:ahLst/>
                <a:cxnLst>
                  <a:cxn ang="0">
                    <a:pos x="wd2" y="hd2"/>
                  </a:cxn>
                  <a:cxn ang="5400000">
                    <a:pos x="wd2" y="hd2"/>
                  </a:cxn>
                  <a:cxn ang="10800000">
                    <a:pos x="wd2" y="hd2"/>
                  </a:cxn>
                  <a:cxn ang="16200000">
                    <a:pos x="wd2" y="hd2"/>
                  </a:cxn>
                </a:cxnLst>
                <a:rect l="0" t="0" r="r" b="b"/>
                <a:pathLst>
                  <a:path w="21448" h="21600" extrusionOk="0">
                    <a:moveTo>
                      <a:pt x="0" y="0"/>
                    </a:moveTo>
                    <a:cubicBezTo>
                      <a:pt x="7385" y="0"/>
                      <a:pt x="21600" y="1637"/>
                      <a:pt x="21447" y="21600"/>
                    </a:cubicBezTo>
                  </a:path>
                </a:pathLst>
              </a:custGeom>
              <a:noFill/>
              <a:ln w="63500" cap="flat">
                <a:solidFill>
                  <a:srgbClr val="000000"/>
                </a:solidFill>
                <a:prstDash val="solid"/>
                <a:miter lim="400000"/>
                <a:tailEnd type="stealth" w="med" len="med"/>
              </a:ln>
              <a:effectLst/>
            </p:spPr>
            <p:txBody>
              <a:bodyPr wrap="square" lIns="0" tIns="0" rIns="0" bIns="0" numCol="1" anchor="ctr">
                <a:noAutofit/>
              </a:bodyPr>
              <a:lstStyle/>
              <a:p>
                <a:pPr lvl="0">
                  <a:defRPr>
                    <a:latin typeface="Gill Sans"/>
                    <a:ea typeface="Gill Sans"/>
                    <a:cs typeface="Gill Sans"/>
                    <a:sym typeface="Gill Sans"/>
                  </a:defRPr>
                </a:pPr>
                <a:endParaRPr/>
              </a:p>
            </p:txBody>
          </p:sp>
        </p:grpSp>
      </p:grpSp>
    </p:spTree>
    <p:extLst>
      <p:ext uri="{BB962C8B-B14F-4D97-AF65-F5344CB8AC3E}">
        <p14:creationId xmlns:p14="http://schemas.microsoft.com/office/powerpoint/2010/main" val="727629521"/>
      </p:ext>
    </p:extLst>
  </p:cSld>
  <p:clrMapOvr>
    <a:masterClrMapping/>
  </p:clrMapOvr>
  <p:transition spd="med">
    <p:dissolve/>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 grpId="0" animBg="1" advAuto="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9240" y="2199534"/>
            <a:ext cx="7673486" cy="1882536"/>
          </a:xfrm>
          <a:prstGeom prst="rect">
            <a:avLst/>
          </a:prstGeom>
        </p:spPr>
      </p:pic>
      <p:sp>
        <p:nvSpPr>
          <p:cNvPr id="2" name="Rectangle 1"/>
          <p:cNvSpPr/>
          <p:nvPr/>
        </p:nvSpPr>
        <p:spPr>
          <a:xfrm>
            <a:off x="2339121" y="5252233"/>
            <a:ext cx="7853029" cy="646331"/>
          </a:xfrm>
          <a:prstGeom prst="rect">
            <a:avLst/>
          </a:prstGeom>
        </p:spPr>
        <p:txBody>
          <a:bodyPr wrap="square">
            <a:spAutoFit/>
          </a:bodyPr>
          <a:lstStyle/>
          <a:p>
            <a:r>
              <a:rPr lang="en-US" b="1" dirty="0">
                <a:solidFill>
                  <a:srgbClr val="000000"/>
                </a:solidFill>
                <a:latin typeface="NimbusRomNo9L-Regu"/>
              </a:rPr>
              <a:t>CNN representation </a:t>
            </a:r>
            <a:r>
              <a:rPr lang="en-US" dirty="0">
                <a:solidFill>
                  <a:srgbClr val="000000"/>
                </a:solidFill>
                <a:latin typeface="NimbusRomNo9L-Regu"/>
              </a:rPr>
              <a:t>replaces pipelines of service-oriented architecture (</a:t>
            </a:r>
            <a:r>
              <a:rPr lang="en-US" dirty="0" err="1">
                <a:solidFill>
                  <a:srgbClr val="000000"/>
                </a:solidFill>
                <a:latin typeface="NimbusRomNo9L-Regu"/>
              </a:rPr>
              <a:t>s.o.a</a:t>
            </a:r>
            <a:r>
              <a:rPr lang="en-US" dirty="0">
                <a:solidFill>
                  <a:srgbClr val="000000"/>
                </a:solidFill>
                <a:latin typeface="NimbusRomNo9L-Regu"/>
              </a:rPr>
              <a:t>) methods and achieve better results. </a:t>
            </a:r>
          </a:p>
        </p:txBody>
      </p:sp>
      <p:sp>
        <p:nvSpPr>
          <p:cNvPr id="3" name="Rectangle 2"/>
          <p:cNvSpPr/>
          <p:nvPr/>
        </p:nvSpPr>
        <p:spPr>
          <a:xfrm>
            <a:off x="125835" y="251361"/>
            <a:ext cx="11954311" cy="769441"/>
          </a:xfrm>
          <a:prstGeom prst="rect">
            <a:avLst/>
          </a:prstGeom>
        </p:spPr>
        <p:txBody>
          <a:bodyPr wrap="square">
            <a:spAutoFit/>
          </a:bodyPr>
          <a:lstStyle/>
          <a:p>
            <a:pPr algn="ctr"/>
            <a:r>
              <a:rPr lang="en-US" sz="4400" b="1" dirty="0">
                <a:latin typeface="NimbusRomNo9L-Regu"/>
              </a:rPr>
              <a:t>Can the features be exploited for any vision tasks?</a:t>
            </a:r>
            <a:endParaRPr lang="en-US" sz="4400" b="1" dirty="0"/>
          </a:p>
        </p:txBody>
      </p:sp>
      <p:sp>
        <p:nvSpPr>
          <p:cNvPr id="6" name="Slide Number Placeholder 5"/>
          <p:cNvSpPr>
            <a:spLocks noGrp="1"/>
          </p:cNvSpPr>
          <p:nvPr>
            <p:ph type="sldNum" sz="quarter" idx="12"/>
          </p:nvPr>
        </p:nvSpPr>
        <p:spPr/>
        <p:txBody>
          <a:bodyPr/>
          <a:lstStyle/>
          <a:p>
            <a:fld id="{76D7EB24-4836-4E83-8457-0C305DF37254}" type="slidenum">
              <a:rPr lang="en-US" smtClean="0"/>
              <a:t>112</a:t>
            </a:fld>
            <a:endParaRPr lang="en-US"/>
          </a:p>
        </p:txBody>
      </p:sp>
    </p:spTree>
    <p:extLst>
      <p:ext uri="{BB962C8B-B14F-4D97-AF65-F5344CB8AC3E}">
        <p14:creationId xmlns:p14="http://schemas.microsoft.com/office/powerpoint/2010/main" val="276725789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txBox="1"/>
          <p:nvPr/>
        </p:nvSpPr>
        <p:spPr>
          <a:xfrm>
            <a:off x="51000" y="0"/>
            <a:ext cx="12141000" cy="1180800"/>
          </a:xfrm>
          <a:prstGeom prst="rect">
            <a:avLst/>
          </a:prstGeom>
          <a:noFill/>
          <a:ln>
            <a:noFill/>
          </a:ln>
        </p:spPr>
        <p:txBody>
          <a:bodyPr lIns="121900" tIns="121900" rIns="121900" bIns="121900" anchor="t" anchorCtr="0">
            <a:noAutofit/>
          </a:bodyPr>
          <a:lstStyle/>
          <a:p>
            <a:pPr algn="ctr"/>
            <a:r>
              <a:rPr lang="en" sz="6000" dirty="0"/>
              <a:t>4 </a:t>
            </a:r>
            <a:r>
              <a:rPr lang="en-US" sz="6000" dirty="0"/>
              <a:t>types of </a:t>
            </a:r>
            <a:r>
              <a:rPr lang="en" sz="6000" dirty="0"/>
              <a:t>Transfer Learning</a:t>
            </a:r>
          </a:p>
        </p:txBody>
      </p:sp>
      <p:pic>
        <p:nvPicPr>
          <p:cNvPr id="218" name="Shape 218"/>
          <p:cNvPicPr preferRelativeResize="0"/>
          <p:nvPr/>
        </p:nvPicPr>
        <p:blipFill>
          <a:blip r:embed="rId3">
            <a:alphaModFix/>
          </a:blip>
          <a:stretch>
            <a:fillRect/>
          </a:stretch>
        </p:blipFill>
        <p:spPr>
          <a:xfrm>
            <a:off x="435701" y="1439650"/>
            <a:ext cx="927532" cy="4760900"/>
          </a:xfrm>
          <a:prstGeom prst="rect">
            <a:avLst/>
          </a:prstGeom>
          <a:noFill/>
          <a:ln>
            <a:noFill/>
          </a:ln>
        </p:spPr>
      </p:pic>
      <p:sp>
        <p:nvSpPr>
          <p:cNvPr id="219" name="Shape 219"/>
          <p:cNvSpPr txBox="1"/>
          <p:nvPr/>
        </p:nvSpPr>
        <p:spPr>
          <a:xfrm>
            <a:off x="1398957" y="762933"/>
            <a:ext cx="2651600" cy="476000"/>
          </a:xfrm>
          <a:prstGeom prst="rect">
            <a:avLst/>
          </a:prstGeom>
          <a:noFill/>
          <a:ln>
            <a:noFill/>
          </a:ln>
        </p:spPr>
        <p:txBody>
          <a:bodyPr lIns="121900" tIns="121900" rIns="121900" bIns="121900" anchor="t" anchorCtr="0">
            <a:noAutofit/>
          </a:bodyPr>
          <a:lstStyle/>
          <a:p>
            <a:r>
              <a:rPr lang="en" sz="2400" dirty="0"/>
              <a:t>1. Train on </a:t>
            </a:r>
          </a:p>
          <a:p>
            <a:r>
              <a:rPr lang="en" sz="2400" dirty="0"/>
              <a:t>Imagenet</a:t>
            </a:r>
          </a:p>
        </p:txBody>
      </p:sp>
      <p:pic>
        <p:nvPicPr>
          <p:cNvPr id="220" name="Shape 220"/>
          <p:cNvPicPr preferRelativeResize="0"/>
          <p:nvPr/>
        </p:nvPicPr>
        <p:blipFill>
          <a:blip r:embed="rId3">
            <a:alphaModFix/>
          </a:blip>
          <a:stretch>
            <a:fillRect/>
          </a:stretch>
        </p:blipFill>
        <p:spPr>
          <a:xfrm>
            <a:off x="7606634" y="1450254"/>
            <a:ext cx="927532" cy="4760900"/>
          </a:xfrm>
          <a:prstGeom prst="rect">
            <a:avLst/>
          </a:prstGeom>
          <a:noFill/>
          <a:ln>
            <a:noFill/>
          </a:ln>
        </p:spPr>
      </p:pic>
      <p:sp>
        <p:nvSpPr>
          <p:cNvPr id="221" name="Shape 221"/>
          <p:cNvSpPr txBox="1"/>
          <p:nvPr/>
        </p:nvSpPr>
        <p:spPr>
          <a:xfrm>
            <a:off x="8852100" y="709015"/>
            <a:ext cx="3194400" cy="1866400"/>
          </a:xfrm>
          <a:prstGeom prst="rect">
            <a:avLst/>
          </a:prstGeom>
          <a:noFill/>
          <a:ln>
            <a:noFill/>
          </a:ln>
        </p:spPr>
        <p:txBody>
          <a:bodyPr lIns="121900" tIns="121900" rIns="121900" bIns="121900" anchor="t" anchorCtr="0">
            <a:noAutofit/>
          </a:bodyPr>
          <a:lstStyle/>
          <a:p>
            <a:r>
              <a:rPr lang="en" sz="2400" dirty="0"/>
              <a:t>3. Medium dataset:</a:t>
            </a:r>
          </a:p>
          <a:p>
            <a:r>
              <a:rPr lang="en" sz="2400" b="1" dirty="0"/>
              <a:t>finetuning</a:t>
            </a:r>
          </a:p>
          <a:p>
            <a:endParaRPr sz="2400" dirty="0">
              <a:solidFill>
                <a:srgbClr val="FF0000"/>
              </a:solidFill>
            </a:endParaRPr>
          </a:p>
          <a:p>
            <a:r>
              <a:rPr lang="en" sz="2400" dirty="0">
                <a:solidFill>
                  <a:srgbClr val="FF0000"/>
                </a:solidFill>
              </a:rPr>
              <a:t>more data = retrain more of the network (or all of it)</a:t>
            </a:r>
          </a:p>
        </p:txBody>
      </p:sp>
      <p:sp>
        <p:nvSpPr>
          <p:cNvPr id="222" name="Shape 222"/>
          <p:cNvSpPr/>
          <p:nvPr/>
        </p:nvSpPr>
        <p:spPr>
          <a:xfrm>
            <a:off x="7512767" y="4598967"/>
            <a:ext cx="1180000" cy="1638000"/>
          </a:xfrm>
          <a:prstGeom prst="rect">
            <a:avLst/>
          </a:prstGeom>
          <a:noFill/>
          <a:ln w="19050" cap="flat" cmpd="sng">
            <a:solidFill>
              <a:srgbClr val="FF0000"/>
            </a:solidFill>
            <a:prstDash val="solid"/>
            <a:round/>
            <a:headEnd type="none" w="med" len="med"/>
            <a:tailEnd type="none" w="med" len="med"/>
          </a:ln>
        </p:spPr>
        <p:txBody>
          <a:bodyPr lIns="121900" tIns="121900" rIns="121900" bIns="121900" anchor="ctr" anchorCtr="0">
            <a:noAutofit/>
          </a:bodyPr>
          <a:lstStyle/>
          <a:p>
            <a:endParaRPr sz="2400"/>
          </a:p>
        </p:txBody>
      </p:sp>
      <p:cxnSp>
        <p:nvCxnSpPr>
          <p:cNvPr id="223" name="Shape 223"/>
          <p:cNvCxnSpPr>
            <a:endCxn id="222" idx="3"/>
          </p:cNvCxnSpPr>
          <p:nvPr/>
        </p:nvCxnSpPr>
        <p:spPr>
          <a:xfrm rot="10800000">
            <a:off x="8692767" y="5417967"/>
            <a:ext cx="793200" cy="0"/>
          </a:xfrm>
          <a:prstGeom prst="straightConnector1">
            <a:avLst/>
          </a:prstGeom>
          <a:noFill/>
          <a:ln w="19050" cap="flat" cmpd="sng">
            <a:solidFill>
              <a:srgbClr val="FF0000"/>
            </a:solidFill>
            <a:prstDash val="solid"/>
            <a:round/>
            <a:headEnd type="none" w="lg" len="lg"/>
            <a:tailEnd type="triangle" w="lg" len="lg"/>
          </a:ln>
        </p:spPr>
      </p:cxnSp>
      <p:pic>
        <p:nvPicPr>
          <p:cNvPr id="224" name="Shape 224"/>
          <p:cNvPicPr preferRelativeResize="0"/>
          <p:nvPr/>
        </p:nvPicPr>
        <p:blipFill>
          <a:blip r:embed="rId3">
            <a:alphaModFix/>
          </a:blip>
          <a:stretch>
            <a:fillRect/>
          </a:stretch>
        </p:blipFill>
        <p:spPr>
          <a:xfrm>
            <a:off x="3550934" y="1439634"/>
            <a:ext cx="927532" cy="4760900"/>
          </a:xfrm>
          <a:prstGeom prst="rect">
            <a:avLst/>
          </a:prstGeom>
          <a:noFill/>
          <a:ln>
            <a:noFill/>
          </a:ln>
        </p:spPr>
      </p:pic>
      <p:sp>
        <p:nvSpPr>
          <p:cNvPr id="225" name="Shape 225"/>
          <p:cNvSpPr txBox="1"/>
          <p:nvPr/>
        </p:nvSpPr>
        <p:spPr>
          <a:xfrm>
            <a:off x="4586805" y="709015"/>
            <a:ext cx="2651600" cy="815200"/>
          </a:xfrm>
          <a:prstGeom prst="rect">
            <a:avLst/>
          </a:prstGeom>
          <a:noFill/>
          <a:ln>
            <a:noFill/>
          </a:ln>
        </p:spPr>
        <p:txBody>
          <a:bodyPr lIns="121900" tIns="121900" rIns="121900" bIns="121900" anchor="t" anchorCtr="0">
            <a:noAutofit/>
          </a:bodyPr>
          <a:lstStyle/>
          <a:p>
            <a:r>
              <a:rPr lang="en" sz="2400" dirty="0"/>
              <a:t>2. Small dataset:</a:t>
            </a:r>
          </a:p>
          <a:p>
            <a:r>
              <a:rPr lang="en" sz="2400" b="1" dirty="0"/>
              <a:t>feature extractor</a:t>
            </a:r>
          </a:p>
          <a:p>
            <a:endParaRPr sz="2400" dirty="0"/>
          </a:p>
          <a:p>
            <a:endParaRPr sz="2400" dirty="0">
              <a:solidFill>
                <a:srgbClr val="FF0000"/>
              </a:solidFill>
            </a:endParaRPr>
          </a:p>
        </p:txBody>
      </p:sp>
      <p:sp>
        <p:nvSpPr>
          <p:cNvPr id="226" name="Shape 226"/>
          <p:cNvSpPr/>
          <p:nvPr/>
        </p:nvSpPr>
        <p:spPr>
          <a:xfrm>
            <a:off x="3457067" y="5750500"/>
            <a:ext cx="1180000" cy="476000"/>
          </a:xfrm>
          <a:prstGeom prst="rect">
            <a:avLst/>
          </a:prstGeom>
          <a:noFill/>
          <a:ln w="19050" cap="flat" cmpd="sng">
            <a:solidFill>
              <a:srgbClr val="FF0000"/>
            </a:solidFill>
            <a:prstDash val="solid"/>
            <a:round/>
            <a:headEnd type="none" w="med" len="med"/>
            <a:tailEnd type="none" w="med" len="med"/>
          </a:ln>
        </p:spPr>
        <p:txBody>
          <a:bodyPr lIns="121900" tIns="121900" rIns="121900" bIns="121900" anchor="ctr" anchorCtr="0">
            <a:noAutofit/>
          </a:bodyPr>
          <a:lstStyle/>
          <a:p>
            <a:endParaRPr sz="2400"/>
          </a:p>
        </p:txBody>
      </p:sp>
      <p:cxnSp>
        <p:nvCxnSpPr>
          <p:cNvPr id="227" name="Shape 227"/>
          <p:cNvCxnSpPr>
            <a:endCxn id="226" idx="3"/>
          </p:cNvCxnSpPr>
          <p:nvPr/>
        </p:nvCxnSpPr>
        <p:spPr>
          <a:xfrm rot="10800000">
            <a:off x="4637067" y="5988500"/>
            <a:ext cx="613200" cy="0"/>
          </a:xfrm>
          <a:prstGeom prst="straightConnector1">
            <a:avLst/>
          </a:prstGeom>
          <a:noFill/>
          <a:ln w="19050" cap="flat" cmpd="sng">
            <a:solidFill>
              <a:srgbClr val="FF0000"/>
            </a:solidFill>
            <a:prstDash val="solid"/>
            <a:round/>
            <a:headEnd type="none" w="lg" len="lg"/>
            <a:tailEnd type="triangle" w="lg" len="lg"/>
          </a:ln>
        </p:spPr>
      </p:cxnSp>
      <p:sp>
        <p:nvSpPr>
          <p:cNvPr id="228" name="Shape 228"/>
          <p:cNvSpPr/>
          <p:nvPr/>
        </p:nvSpPr>
        <p:spPr>
          <a:xfrm>
            <a:off x="4598233" y="1859200"/>
            <a:ext cx="298800" cy="3801600"/>
          </a:xfrm>
          <a:prstGeom prst="rightBrace">
            <a:avLst>
              <a:gd name="adj1" fmla="val 113598"/>
              <a:gd name="adj2" fmla="val 50000"/>
            </a:avLst>
          </a:prstGeom>
          <a:noFill/>
          <a:ln w="19050" cap="flat" cmpd="sng">
            <a:solidFill>
              <a:srgbClr val="666666"/>
            </a:solidFill>
            <a:prstDash val="solid"/>
            <a:round/>
            <a:headEnd type="none" w="med" len="med"/>
            <a:tailEnd type="none" w="med" len="med"/>
          </a:ln>
        </p:spPr>
        <p:txBody>
          <a:bodyPr lIns="121900" tIns="121900" rIns="121900" bIns="121900" anchor="ctr" anchorCtr="0">
            <a:noAutofit/>
          </a:bodyPr>
          <a:lstStyle/>
          <a:p>
            <a:endParaRPr sz="2400"/>
          </a:p>
        </p:txBody>
      </p:sp>
      <p:sp>
        <p:nvSpPr>
          <p:cNvPr id="229" name="Shape 229"/>
          <p:cNvSpPr txBox="1"/>
          <p:nvPr/>
        </p:nvSpPr>
        <p:spPr>
          <a:xfrm>
            <a:off x="4948915" y="3462137"/>
            <a:ext cx="1696000" cy="476000"/>
          </a:xfrm>
          <a:prstGeom prst="rect">
            <a:avLst/>
          </a:prstGeom>
          <a:noFill/>
          <a:ln>
            <a:noFill/>
          </a:ln>
        </p:spPr>
        <p:txBody>
          <a:bodyPr lIns="121900" tIns="121900" rIns="121900" bIns="121900" anchor="t" anchorCtr="0">
            <a:noAutofit/>
          </a:bodyPr>
          <a:lstStyle/>
          <a:p>
            <a:r>
              <a:rPr lang="en" sz="2400"/>
              <a:t>Freeze these</a:t>
            </a:r>
          </a:p>
          <a:p>
            <a:endParaRPr sz="2400"/>
          </a:p>
          <a:p>
            <a:endParaRPr sz="2400">
              <a:solidFill>
                <a:srgbClr val="FF0000"/>
              </a:solidFill>
            </a:endParaRPr>
          </a:p>
        </p:txBody>
      </p:sp>
      <p:sp>
        <p:nvSpPr>
          <p:cNvPr id="230" name="Shape 230"/>
          <p:cNvSpPr txBox="1"/>
          <p:nvPr/>
        </p:nvSpPr>
        <p:spPr>
          <a:xfrm>
            <a:off x="5226504" y="5730367"/>
            <a:ext cx="1258800" cy="476000"/>
          </a:xfrm>
          <a:prstGeom prst="rect">
            <a:avLst/>
          </a:prstGeom>
          <a:noFill/>
          <a:ln>
            <a:noFill/>
          </a:ln>
        </p:spPr>
        <p:txBody>
          <a:bodyPr lIns="121900" tIns="121900" rIns="121900" bIns="121900" anchor="t" anchorCtr="0">
            <a:noAutofit/>
          </a:bodyPr>
          <a:lstStyle/>
          <a:p>
            <a:r>
              <a:rPr lang="en" sz="2400"/>
              <a:t>Train this</a:t>
            </a:r>
          </a:p>
          <a:p>
            <a:endParaRPr sz="2400"/>
          </a:p>
          <a:p>
            <a:endParaRPr sz="2400">
              <a:solidFill>
                <a:srgbClr val="FF0000"/>
              </a:solidFill>
            </a:endParaRPr>
          </a:p>
        </p:txBody>
      </p:sp>
      <p:sp>
        <p:nvSpPr>
          <p:cNvPr id="231" name="Shape 231"/>
          <p:cNvSpPr/>
          <p:nvPr/>
        </p:nvSpPr>
        <p:spPr>
          <a:xfrm>
            <a:off x="8616500" y="1859200"/>
            <a:ext cx="298800" cy="2680000"/>
          </a:xfrm>
          <a:prstGeom prst="rightBrace">
            <a:avLst>
              <a:gd name="adj1" fmla="val 113598"/>
              <a:gd name="adj2" fmla="val 50000"/>
            </a:avLst>
          </a:prstGeom>
          <a:noFill/>
          <a:ln w="19050" cap="flat" cmpd="sng">
            <a:solidFill>
              <a:srgbClr val="666666"/>
            </a:solidFill>
            <a:prstDash val="solid"/>
            <a:round/>
            <a:headEnd type="none" w="med" len="med"/>
            <a:tailEnd type="none" w="med" len="med"/>
          </a:ln>
        </p:spPr>
        <p:txBody>
          <a:bodyPr lIns="121900" tIns="121900" rIns="121900" bIns="121900" anchor="ctr" anchorCtr="0">
            <a:noAutofit/>
          </a:bodyPr>
          <a:lstStyle/>
          <a:p>
            <a:endParaRPr sz="2400"/>
          </a:p>
        </p:txBody>
      </p:sp>
      <p:sp>
        <p:nvSpPr>
          <p:cNvPr id="232" name="Shape 232"/>
          <p:cNvSpPr txBox="1"/>
          <p:nvPr/>
        </p:nvSpPr>
        <p:spPr>
          <a:xfrm>
            <a:off x="8997648" y="2961204"/>
            <a:ext cx="1696000" cy="476000"/>
          </a:xfrm>
          <a:prstGeom prst="rect">
            <a:avLst/>
          </a:prstGeom>
          <a:noFill/>
          <a:ln>
            <a:noFill/>
          </a:ln>
        </p:spPr>
        <p:txBody>
          <a:bodyPr lIns="121900" tIns="121900" rIns="121900" bIns="121900" anchor="t" anchorCtr="0">
            <a:noAutofit/>
          </a:bodyPr>
          <a:lstStyle/>
          <a:p>
            <a:r>
              <a:rPr lang="en" sz="2400"/>
              <a:t>Freeze these</a:t>
            </a:r>
          </a:p>
          <a:p>
            <a:endParaRPr sz="2400"/>
          </a:p>
          <a:p>
            <a:endParaRPr sz="2400">
              <a:solidFill>
                <a:srgbClr val="FF0000"/>
              </a:solidFill>
            </a:endParaRPr>
          </a:p>
        </p:txBody>
      </p:sp>
      <p:sp>
        <p:nvSpPr>
          <p:cNvPr id="233" name="Shape 233"/>
          <p:cNvSpPr txBox="1"/>
          <p:nvPr/>
        </p:nvSpPr>
        <p:spPr>
          <a:xfrm>
            <a:off x="9485904" y="5179967"/>
            <a:ext cx="1258800" cy="476000"/>
          </a:xfrm>
          <a:prstGeom prst="rect">
            <a:avLst/>
          </a:prstGeom>
          <a:noFill/>
          <a:ln>
            <a:noFill/>
          </a:ln>
        </p:spPr>
        <p:txBody>
          <a:bodyPr lIns="121900" tIns="121900" rIns="121900" bIns="121900" anchor="t" anchorCtr="0">
            <a:noAutofit/>
          </a:bodyPr>
          <a:lstStyle/>
          <a:p>
            <a:r>
              <a:rPr lang="en" sz="2400"/>
              <a:t>Train this</a:t>
            </a:r>
          </a:p>
          <a:p>
            <a:endParaRPr sz="2400"/>
          </a:p>
          <a:p>
            <a:endParaRPr sz="2400">
              <a:solidFill>
                <a:srgbClr val="FF0000"/>
              </a:solidFill>
            </a:endParaRPr>
          </a:p>
        </p:txBody>
      </p:sp>
      <p:sp>
        <p:nvSpPr>
          <p:cNvPr id="19" name="Shape 160"/>
          <p:cNvSpPr txBox="1"/>
          <p:nvPr/>
        </p:nvSpPr>
        <p:spPr>
          <a:xfrm>
            <a:off x="-60433" y="6389904"/>
            <a:ext cx="10364800" cy="479600"/>
          </a:xfrm>
          <a:prstGeom prst="rect">
            <a:avLst/>
          </a:prstGeom>
          <a:noFill/>
          <a:ln>
            <a:noFill/>
          </a:ln>
        </p:spPr>
        <p:txBody>
          <a:bodyPr lIns="121900" tIns="121900" rIns="121900" bIns="121900" anchor="t" anchorCtr="0">
            <a:noAutofit/>
          </a:bodyPr>
          <a:lstStyle/>
          <a:p>
            <a:r>
              <a:rPr lang="en" dirty="0">
                <a:solidFill>
                  <a:schemeClr val="bg1">
                    <a:lumMod val="50000"/>
                  </a:schemeClr>
                </a:solidFill>
              </a:rPr>
              <a:t>*</a:t>
            </a:r>
            <a:r>
              <a:rPr lang="en-US" dirty="0">
                <a:solidFill>
                  <a:schemeClr val="bg1">
                    <a:lumMod val="50000"/>
                  </a:schemeClr>
                </a:solidFill>
              </a:rPr>
              <a:t>Andrej </a:t>
            </a:r>
            <a:r>
              <a:rPr lang="en-US" dirty="0" err="1">
                <a:solidFill>
                  <a:schemeClr val="bg1">
                    <a:lumMod val="50000"/>
                  </a:schemeClr>
                </a:solidFill>
              </a:rPr>
              <a:t>Karpathy</a:t>
            </a:r>
            <a:r>
              <a:rPr lang="en" dirty="0">
                <a:solidFill>
                  <a:schemeClr val="bg1">
                    <a:lumMod val="50000"/>
                  </a:schemeClr>
                </a:solidFill>
              </a:rPr>
              <a:t>’s recent presentation</a:t>
            </a:r>
          </a:p>
        </p:txBody>
      </p:sp>
      <p:sp>
        <p:nvSpPr>
          <p:cNvPr id="3" name="Slide Number Placeholder 2"/>
          <p:cNvSpPr>
            <a:spLocks noGrp="1"/>
          </p:cNvSpPr>
          <p:nvPr>
            <p:ph type="sldNum" idx="12"/>
          </p:nvPr>
        </p:nvSpPr>
        <p:spPr/>
        <p:txBody>
          <a:bodyPr/>
          <a:lstStyle/>
          <a:p>
            <a:fld id="{00000000-1234-1234-1234-123412341234}" type="slidenum">
              <a:rPr lang="en" smtClean="0"/>
              <a:pPr/>
              <a:t>113</a:t>
            </a:fld>
            <a:endParaRPr lang="en"/>
          </a:p>
        </p:txBody>
      </p:sp>
    </p:spTree>
    <p:extLst>
      <p:ext uri="{BB962C8B-B14F-4D97-AF65-F5344CB8AC3E}">
        <p14:creationId xmlns:p14="http://schemas.microsoft.com/office/powerpoint/2010/main" val="18395115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6D7EB24-4836-4E83-8457-0C305DF37254}" type="slidenum">
              <a:rPr lang="en-US" smtClean="0"/>
              <a:t>114</a:t>
            </a:fld>
            <a:endParaRPr lang="en-US"/>
          </a:p>
        </p:txBody>
      </p:sp>
      <p:pic>
        <p:nvPicPr>
          <p:cNvPr id="7"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99490" y="2055445"/>
            <a:ext cx="8968511" cy="3564062"/>
          </a:xfrm>
        </p:spPr>
      </p:pic>
      <p:sp>
        <p:nvSpPr>
          <p:cNvPr id="4" name="Shape 238"/>
          <p:cNvSpPr txBox="1"/>
          <p:nvPr/>
        </p:nvSpPr>
        <p:spPr>
          <a:xfrm>
            <a:off x="0" y="206639"/>
            <a:ext cx="12079709" cy="1427167"/>
          </a:xfrm>
          <a:prstGeom prst="rect">
            <a:avLst/>
          </a:prstGeom>
          <a:noFill/>
          <a:ln>
            <a:noFill/>
          </a:ln>
        </p:spPr>
        <p:txBody>
          <a:bodyPr lIns="121900" tIns="121900" rIns="121900" bIns="121900" anchor="t" anchorCtr="0">
            <a:noAutofit/>
          </a:bodyPr>
          <a:lstStyle/>
          <a:p>
            <a:pPr algn="ctr"/>
            <a:r>
              <a:rPr lang="en" sz="6000" dirty="0"/>
              <a:t>Transfer Learning</a:t>
            </a:r>
          </a:p>
        </p:txBody>
      </p:sp>
    </p:spTree>
    <p:extLst>
      <p:ext uri="{BB962C8B-B14F-4D97-AF65-F5344CB8AC3E}">
        <p14:creationId xmlns:p14="http://schemas.microsoft.com/office/powerpoint/2010/main" val="4017664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0101" y="440962"/>
            <a:ext cx="7886700" cy="438604"/>
          </a:xfrm>
        </p:spPr>
        <p:txBody>
          <a:bodyPr/>
          <a:lstStyle/>
          <a:p>
            <a:pPr marL="0" indent="0">
              <a:buNone/>
            </a:pPr>
            <a:r>
              <a:rPr lang="en-US" sz="1800" b="1" dirty="0"/>
              <a:t>Data Augmentation:</a:t>
            </a:r>
            <a:endParaRPr lang="en-US" sz="1800" dirty="0"/>
          </a:p>
        </p:txBody>
      </p:sp>
      <p:sp>
        <p:nvSpPr>
          <p:cNvPr id="4" name="Slide Number Placeholder 3"/>
          <p:cNvSpPr>
            <a:spLocks noGrp="1"/>
          </p:cNvSpPr>
          <p:nvPr>
            <p:ph type="sldNum" sz="quarter" idx="12"/>
          </p:nvPr>
        </p:nvSpPr>
        <p:spPr/>
        <p:txBody>
          <a:bodyPr/>
          <a:lstStyle/>
          <a:p>
            <a:fld id="{76D7EB24-4836-4E83-8457-0C305DF37254}" type="slidenum">
              <a:rPr lang="en-US" smtClean="0"/>
              <a:t>115</a:t>
            </a:fld>
            <a:endParaRPr lang="en-US"/>
          </a:p>
        </p:txBody>
      </p:sp>
      <p:sp>
        <p:nvSpPr>
          <p:cNvPr id="2" name="TextBox 1"/>
          <p:cNvSpPr txBox="1"/>
          <p:nvPr/>
        </p:nvSpPr>
        <p:spPr>
          <a:xfrm>
            <a:off x="2281647" y="5521234"/>
            <a:ext cx="45719" cy="369332"/>
          </a:xfrm>
          <a:prstGeom prst="rect">
            <a:avLst/>
          </a:prstGeom>
          <a:noFill/>
        </p:spPr>
        <p:txBody>
          <a:bodyPr wrap="square" rtlCol="0">
            <a:spAutoFit/>
          </a:bodyPr>
          <a:lstStyle/>
          <a:p>
            <a:endParaRPr lang="en-US" dirty="0"/>
          </a:p>
        </p:txBody>
      </p:sp>
      <p:sp>
        <p:nvSpPr>
          <p:cNvPr id="6" name="TextBox 5"/>
          <p:cNvSpPr txBox="1"/>
          <p:nvPr/>
        </p:nvSpPr>
        <p:spPr>
          <a:xfrm>
            <a:off x="1976847" y="1323703"/>
            <a:ext cx="5994141" cy="369332"/>
          </a:xfrm>
          <a:prstGeom prst="rect">
            <a:avLst/>
          </a:prstGeom>
          <a:noFill/>
        </p:spPr>
        <p:txBody>
          <a:bodyPr wrap="none" rtlCol="0">
            <a:spAutoFit/>
          </a:bodyPr>
          <a:lstStyle/>
          <a:p>
            <a:r>
              <a:rPr lang="en-US" i="1" dirty="0"/>
              <a:t>Given </a:t>
            </a:r>
            <a:r>
              <a:rPr lang="en-US" dirty="0"/>
              <a:t>pre-trained </a:t>
            </a:r>
            <a:r>
              <a:rPr lang="en-US" dirty="0" err="1"/>
              <a:t>ConvNet</a:t>
            </a:r>
            <a:r>
              <a:rPr lang="en-US" dirty="0"/>
              <a:t>, augmentation applied at test time</a:t>
            </a:r>
          </a:p>
        </p:txBody>
      </p:sp>
      <p:pic>
        <p:nvPicPr>
          <p:cNvPr id="8" name="Picture 7"/>
          <p:cNvPicPr>
            <a:picLocks noChangeAspect="1"/>
          </p:cNvPicPr>
          <p:nvPr/>
        </p:nvPicPr>
        <p:blipFill>
          <a:blip r:embed="rId2"/>
          <a:stretch>
            <a:fillRect/>
          </a:stretch>
        </p:blipFill>
        <p:spPr>
          <a:xfrm>
            <a:off x="1900102" y="1817655"/>
            <a:ext cx="8150591" cy="4538696"/>
          </a:xfrm>
          <a:prstGeom prst="rect">
            <a:avLst/>
          </a:prstGeom>
        </p:spPr>
      </p:pic>
    </p:spTree>
    <p:extLst>
      <p:ext uri="{BB962C8B-B14F-4D97-AF65-F5344CB8AC3E}">
        <p14:creationId xmlns:p14="http://schemas.microsoft.com/office/powerpoint/2010/main" val="2380693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0101" y="440962"/>
            <a:ext cx="7886700" cy="438604"/>
          </a:xfrm>
        </p:spPr>
        <p:txBody>
          <a:bodyPr/>
          <a:lstStyle/>
          <a:p>
            <a:pPr marL="0" indent="0">
              <a:buNone/>
            </a:pPr>
            <a:r>
              <a:rPr lang="en-US" sz="1800" b="1" dirty="0"/>
              <a:t>Data Augmentation:</a:t>
            </a:r>
            <a:endParaRPr lang="en-US" sz="1800" dirty="0"/>
          </a:p>
        </p:txBody>
      </p:sp>
      <p:sp>
        <p:nvSpPr>
          <p:cNvPr id="4" name="Slide Number Placeholder 3"/>
          <p:cNvSpPr>
            <a:spLocks noGrp="1"/>
          </p:cNvSpPr>
          <p:nvPr>
            <p:ph type="sldNum" sz="quarter" idx="12"/>
          </p:nvPr>
        </p:nvSpPr>
        <p:spPr/>
        <p:txBody>
          <a:bodyPr/>
          <a:lstStyle/>
          <a:p>
            <a:fld id="{76D7EB24-4836-4E83-8457-0C305DF37254}" type="slidenum">
              <a:rPr lang="en-US" smtClean="0"/>
              <a:t>116</a:t>
            </a:fld>
            <a:endParaRPr lang="en-US"/>
          </a:p>
        </p:txBody>
      </p:sp>
      <p:sp>
        <p:nvSpPr>
          <p:cNvPr id="2" name="TextBox 1"/>
          <p:cNvSpPr txBox="1"/>
          <p:nvPr/>
        </p:nvSpPr>
        <p:spPr>
          <a:xfrm>
            <a:off x="2281647" y="5521234"/>
            <a:ext cx="45719" cy="369332"/>
          </a:xfrm>
          <a:prstGeom prst="rect">
            <a:avLst/>
          </a:prstGeom>
          <a:noFill/>
        </p:spPr>
        <p:txBody>
          <a:bodyPr wrap="square" rtlCol="0">
            <a:spAutoFit/>
          </a:bodyPr>
          <a:lstStyle/>
          <a:p>
            <a:endParaRPr lang="en-US" dirty="0"/>
          </a:p>
        </p:txBody>
      </p:sp>
      <p:pic>
        <p:nvPicPr>
          <p:cNvPr id="5" name="Picture 4"/>
          <p:cNvPicPr>
            <a:picLocks noChangeAspect="1"/>
          </p:cNvPicPr>
          <p:nvPr/>
        </p:nvPicPr>
        <p:blipFill>
          <a:blip r:embed="rId2"/>
          <a:stretch>
            <a:fillRect/>
          </a:stretch>
        </p:blipFill>
        <p:spPr>
          <a:xfrm>
            <a:off x="2176404" y="970513"/>
            <a:ext cx="7523312" cy="5568401"/>
          </a:xfrm>
          <a:prstGeom prst="rect">
            <a:avLst/>
          </a:prstGeom>
        </p:spPr>
      </p:pic>
    </p:spTree>
    <p:extLst>
      <p:ext uri="{BB962C8B-B14F-4D97-AF65-F5344CB8AC3E}">
        <p14:creationId xmlns:p14="http://schemas.microsoft.com/office/powerpoint/2010/main" val="125307421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7755" y="2555219"/>
            <a:ext cx="10730345" cy="1325563"/>
          </a:xfrm>
        </p:spPr>
        <p:txBody>
          <a:bodyPr>
            <a:normAutofit/>
          </a:bodyPr>
          <a:lstStyle/>
          <a:p>
            <a:pPr algn="ctr"/>
            <a:r>
              <a:rPr lang="en-US" b="1" dirty="0"/>
              <a:t>Use Cases</a:t>
            </a:r>
          </a:p>
        </p:txBody>
      </p:sp>
      <p:sp>
        <p:nvSpPr>
          <p:cNvPr id="3" name="Slide Number Placeholder 2"/>
          <p:cNvSpPr>
            <a:spLocks noGrp="1"/>
          </p:cNvSpPr>
          <p:nvPr>
            <p:ph type="sldNum" sz="quarter" idx="12"/>
          </p:nvPr>
        </p:nvSpPr>
        <p:spPr/>
        <p:txBody>
          <a:bodyPr/>
          <a:lstStyle/>
          <a:p>
            <a:fld id="{6BA20098-320B-459E-801E-54E5791438C8}" type="slidenum">
              <a:rPr lang="en-US" smtClean="0"/>
              <a:t>117</a:t>
            </a:fld>
            <a:endParaRPr lang="en-US"/>
          </a:p>
        </p:txBody>
      </p:sp>
    </p:spTree>
    <p:extLst>
      <p:ext uri="{BB962C8B-B14F-4D97-AF65-F5344CB8AC3E}">
        <p14:creationId xmlns:p14="http://schemas.microsoft.com/office/powerpoint/2010/main" val="38312667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2463"/>
            <a:ext cx="10515600" cy="593520"/>
          </a:xfrm>
        </p:spPr>
        <p:txBody>
          <a:bodyPr>
            <a:noAutofit/>
          </a:bodyPr>
          <a:lstStyle/>
          <a:p>
            <a:pPr algn="ctr"/>
            <a:r>
              <a:rPr lang="en-US" sz="6000" b="1" dirty="0"/>
              <a:t>GPUs in Azure</a:t>
            </a:r>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93914" y="760049"/>
            <a:ext cx="9904342" cy="5778863"/>
          </a:xfrm>
          <a:solidFill>
            <a:schemeClr val="bg1"/>
          </a:solidFill>
        </p:spPr>
      </p:pic>
      <p:sp>
        <p:nvSpPr>
          <p:cNvPr id="3" name="Slide Number Placeholder 2"/>
          <p:cNvSpPr>
            <a:spLocks noGrp="1"/>
          </p:cNvSpPr>
          <p:nvPr>
            <p:ph type="sldNum" sz="quarter" idx="12"/>
          </p:nvPr>
        </p:nvSpPr>
        <p:spPr/>
        <p:txBody>
          <a:bodyPr/>
          <a:lstStyle/>
          <a:p>
            <a:fld id="{6BA20098-320B-459E-801E-54E5791438C8}" type="slidenum">
              <a:rPr lang="en-US" smtClean="0"/>
              <a:t>118</a:t>
            </a:fld>
            <a:endParaRPr lang="en-US"/>
          </a:p>
        </p:txBody>
      </p:sp>
    </p:spTree>
    <p:extLst>
      <p:ext uri="{BB962C8B-B14F-4D97-AF65-F5344CB8AC3E}">
        <p14:creationId xmlns:p14="http://schemas.microsoft.com/office/powerpoint/2010/main" val="36032370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8969"/>
            <a:ext cx="10515600" cy="915436"/>
          </a:xfrm>
        </p:spPr>
        <p:txBody>
          <a:bodyPr>
            <a:normAutofit/>
          </a:bodyPr>
          <a:lstStyle/>
          <a:p>
            <a:pPr algn="ctr"/>
            <a:r>
              <a:rPr lang="en-US" sz="6000" b="1" dirty="0"/>
              <a:t>Azure GPU VM</a:t>
            </a:r>
          </a:p>
        </p:txBody>
      </p:sp>
      <p:sp>
        <p:nvSpPr>
          <p:cNvPr id="3" name="Content Placeholder 2"/>
          <p:cNvSpPr>
            <a:spLocks noGrp="1"/>
          </p:cNvSpPr>
          <p:nvPr>
            <p:ph idx="1"/>
          </p:nvPr>
        </p:nvSpPr>
        <p:spPr>
          <a:xfrm>
            <a:off x="838200" y="1904280"/>
            <a:ext cx="3797807" cy="4272681"/>
          </a:xfrm>
        </p:spPr>
        <p:txBody>
          <a:bodyPr>
            <a:noAutofit/>
          </a:bodyPr>
          <a:lstStyle/>
          <a:p>
            <a:pPr marL="0" indent="0">
              <a:buNone/>
            </a:pPr>
            <a:r>
              <a:rPr lang="en-US" sz="3200" dirty="0"/>
              <a:t> </a:t>
            </a:r>
          </a:p>
          <a:p>
            <a:pPr>
              <a:buFont typeface="Wingdings" panose="05000000000000000000" pitchFamily="2" charset="2"/>
              <a:buChar char="q"/>
            </a:pPr>
            <a:r>
              <a:rPr lang="en-US" sz="3200" dirty="0"/>
              <a:t> Used Ubuntu 16.04 N-Series VM</a:t>
            </a:r>
          </a:p>
          <a:p>
            <a:pPr marL="0" indent="0">
              <a:buNone/>
            </a:pPr>
            <a:endParaRPr lang="en-US" sz="3200" dirty="0"/>
          </a:p>
          <a:p>
            <a:pPr>
              <a:buFont typeface="Wingdings" panose="05000000000000000000" pitchFamily="2" charset="2"/>
              <a:buChar char="q"/>
            </a:pPr>
            <a:r>
              <a:rPr lang="en-US" sz="3200" dirty="0"/>
              <a:t> NC24 VM with 4 NVIDIA Tesla K80</a:t>
            </a:r>
          </a:p>
          <a:p>
            <a:pPr marL="0" indent="0">
              <a:buNone/>
            </a:pPr>
            <a:endParaRPr lang="en-US" sz="3200" dirty="0"/>
          </a:p>
          <a:p>
            <a:pPr lvl="1">
              <a:buFont typeface="Wingdings" panose="05000000000000000000" pitchFamily="2" charset="2"/>
              <a:buChar char="q"/>
            </a:pPr>
            <a:endParaRPr lang="en-US" sz="32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7462" y="1800371"/>
            <a:ext cx="6164213" cy="4153620"/>
          </a:xfrm>
          <a:prstGeom prst="rect">
            <a:avLst/>
          </a:prstGeom>
        </p:spPr>
      </p:pic>
      <p:sp>
        <p:nvSpPr>
          <p:cNvPr id="6" name="Slide Number Placeholder 5"/>
          <p:cNvSpPr>
            <a:spLocks noGrp="1"/>
          </p:cNvSpPr>
          <p:nvPr>
            <p:ph type="sldNum" sz="quarter" idx="12"/>
          </p:nvPr>
        </p:nvSpPr>
        <p:spPr/>
        <p:txBody>
          <a:bodyPr/>
          <a:lstStyle/>
          <a:p>
            <a:fld id="{6BA20098-320B-459E-801E-54E5791438C8}" type="slidenum">
              <a:rPr lang="en-US" smtClean="0"/>
              <a:t>119</a:t>
            </a:fld>
            <a:endParaRPr lang="en-US"/>
          </a:p>
        </p:txBody>
      </p:sp>
    </p:spTree>
    <p:extLst>
      <p:ext uri="{BB962C8B-B14F-4D97-AF65-F5344CB8AC3E}">
        <p14:creationId xmlns:p14="http://schemas.microsoft.com/office/powerpoint/2010/main" val="3447650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39" y="2381251"/>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91" name="TextBox 1"/>
          <p:cNvSpPr txBox="1">
            <a:spLocks noChangeArrowheads="1"/>
          </p:cNvSpPr>
          <p:nvPr/>
        </p:nvSpPr>
        <p:spPr bwMode="auto">
          <a:xfrm>
            <a:off x="2082800" y="703264"/>
            <a:ext cx="3798888"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i="1"/>
              <a:t>Training the neural network </a:t>
            </a:r>
          </a:p>
          <a:p>
            <a:pPr eaLnBrk="1" hangingPunct="1">
              <a:spcBef>
                <a:spcPct val="0"/>
              </a:spcBef>
              <a:buFontTx/>
              <a:buNone/>
            </a:pPr>
            <a:r>
              <a:rPr lang="en-GB" altLang="en-US" sz="2400" b="1" i="1"/>
              <a:t>Fields               class</a:t>
            </a:r>
          </a:p>
          <a:p>
            <a:pPr eaLnBrk="1" hangingPunct="1">
              <a:spcBef>
                <a:spcPct val="0"/>
              </a:spcBef>
              <a:buFontTx/>
              <a:buNone/>
            </a:pPr>
            <a:r>
              <a:rPr lang="en-GB" altLang="en-US" sz="2400"/>
              <a:t>1.4  2.7   1.9         0</a:t>
            </a:r>
          </a:p>
          <a:p>
            <a:pPr eaLnBrk="1" hangingPunct="1">
              <a:spcBef>
                <a:spcPct val="0"/>
              </a:spcBef>
              <a:buFontTx/>
              <a:buNone/>
            </a:pPr>
            <a:r>
              <a:rPr lang="en-GB" altLang="en-US" sz="2400"/>
              <a:t>3.8  3.4   3.2         0</a:t>
            </a:r>
          </a:p>
          <a:p>
            <a:pPr eaLnBrk="1" hangingPunct="1">
              <a:spcBef>
                <a:spcPct val="0"/>
              </a:spcBef>
              <a:buFontTx/>
              <a:buNone/>
            </a:pPr>
            <a:r>
              <a:rPr lang="en-GB" altLang="en-US" sz="2400"/>
              <a:t>6.4  2.8   1.7         1</a:t>
            </a:r>
          </a:p>
          <a:p>
            <a:pPr eaLnBrk="1" hangingPunct="1">
              <a:spcBef>
                <a:spcPct val="0"/>
              </a:spcBef>
              <a:buFontTx/>
              <a:buNone/>
            </a:pPr>
            <a:r>
              <a:rPr lang="en-GB" altLang="en-US" sz="2400"/>
              <a:t>4.1  0.1   0.2         0</a:t>
            </a:r>
          </a:p>
          <a:p>
            <a:pPr eaLnBrk="1" hangingPunct="1">
              <a:spcBef>
                <a:spcPct val="0"/>
              </a:spcBef>
              <a:buFontTx/>
              <a:buNone/>
            </a:pPr>
            <a:r>
              <a:rPr lang="en-GB" altLang="en-US" sz="2400"/>
              <a:t>etc …</a:t>
            </a:r>
          </a:p>
        </p:txBody>
      </p:sp>
    </p:spTree>
    <p:extLst>
      <p:ext uri="{BB962C8B-B14F-4D97-AF65-F5344CB8AC3E}">
        <p14:creationId xmlns:p14="http://schemas.microsoft.com/office/powerpoint/2010/main" val="249855920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95202"/>
            <a:ext cx="11655840" cy="899537"/>
          </a:xfrm>
          <a:solidFill>
            <a:schemeClr val="bg1"/>
          </a:solidFill>
        </p:spPr>
        <p:txBody>
          <a:bodyPr>
            <a:noAutofit/>
          </a:bodyPr>
          <a:lstStyle/>
          <a:p>
            <a:pPr algn="ctr"/>
            <a:r>
              <a:rPr lang="en-US" sz="6000" b="1" dirty="0"/>
              <a:t>DL Framework: MXNET</a:t>
            </a:r>
          </a:p>
        </p:txBody>
      </p:sp>
      <p:sp>
        <p:nvSpPr>
          <p:cNvPr id="5" name="Text Placeholder 4"/>
          <p:cNvSpPr>
            <a:spLocks noGrp="1"/>
          </p:cNvSpPr>
          <p:nvPr>
            <p:ph idx="1"/>
          </p:nvPr>
        </p:nvSpPr>
        <p:spPr>
          <a:xfrm>
            <a:off x="269240" y="2165207"/>
            <a:ext cx="11655840" cy="3149743"/>
          </a:xfrm>
          <a:solidFill>
            <a:schemeClr val="bg1"/>
          </a:solidFill>
        </p:spPr>
        <p:txBody>
          <a:bodyPr/>
          <a:lstStyle/>
          <a:p>
            <a:pPr marL="571500" indent="-571500">
              <a:buFont typeface="Wingdings" panose="05000000000000000000" pitchFamily="2" charset="2"/>
              <a:buChar char="q"/>
            </a:pPr>
            <a:r>
              <a:rPr lang="en-US" sz="3600" dirty="0"/>
              <a:t>DL toolkit by </a:t>
            </a:r>
            <a:r>
              <a:rPr lang="en-US" sz="3600" dirty="0">
                <a:hlinkClick r:id="rId3"/>
              </a:rPr>
              <a:t>DMLC</a:t>
            </a:r>
            <a:r>
              <a:rPr lang="en-US" sz="3600" dirty="0"/>
              <a:t> (2015)</a:t>
            </a:r>
          </a:p>
          <a:p>
            <a:pPr marL="571500" indent="-571500">
              <a:buFont typeface="Wingdings" panose="05000000000000000000" pitchFamily="2" charset="2"/>
              <a:buChar char="q"/>
            </a:pPr>
            <a:r>
              <a:rPr lang="en-US" sz="3600" dirty="0"/>
              <a:t>Supports almost all common DL models</a:t>
            </a:r>
          </a:p>
          <a:p>
            <a:pPr marL="571500" indent="-571500">
              <a:buFont typeface="Wingdings" panose="05000000000000000000" pitchFamily="2" charset="2"/>
              <a:buChar char="q"/>
            </a:pPr>
            <a:r>
              <a:rPr lang="en-US" sz="3600" dirty="0"/>
              <a:t>Supports multi-GPU training</a:t>
            </a:r>
          </a:p>
          <a:p>
            <a:pPr marL="571500" indent="-571500">
              <a:buFont typeface="Wingdings" panose="05000000000000000000" pitchFamily="2" charset="2"/>
              <a:buChar char="q"/>
            </a:pPr>
            <a:r>
              <a:rPr lang="en-US" sz="3600" dirty="0"/>
              <a:t>Supports distributed training</a:t>
            </a:r>
          </a:p>
          <a:p>
            <a:pPr marL="571500" indent="-571500">
              <a:buFont typeface="Wingdings" panose="05000000000000000000" pitchFamily="2" charset="2"/>
              <a:buChar char="q"/>
            </a:pPr>
            <a:r>
              <a:rPr lang="en-US" sz="3600" dirty="0"/>
              <a:t>Python/R support</a:t>
            </a:r>
          </a:p>
        </p:txBody>
      </p:sp>
      <p:sp>
        <p:nvSpPr>
          <p:cNvPr id="3" name="Slide Number Placeholder 2"/>
          <p:cNvSpPr>
            <a:spLocks noGrp="1"/>
          </p:cNvSpPr>
          <p:nvPr>
            <p:ph type="sldNum" sz="quarter" idx="12"/>
          </p:nvPr>
        </p:nvSpPr>
        <p:spPr/>
        <p:txBody>
          <a:bodyPr/>
          <a:lstStyle/>
          <a:p>
            <a:fld id="{6BA20098-320B-459E-801E-54E5791438C8}" type="slidenum">
              <a:rPr lang="en-US" smtClean="0"/>
              <a:t>120</a:t>
            </a:fld>
            <a:endParaRPr lang="en-US"/>
          </a:p>
        </p:txBody>
      </p:sp>
    </p:spTree>
    <p:extLst>
      <p:ext uri="{BB962C8B-B14F-4D97-AF65-F5344CB8AC3E}">
        <p14:creationId xmlns:p14="http://schemas.microsoft.com/office/powerpoint/2010/main" val="17086318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332539"/>
            <a:ext cx="11655840" cy="1113126"/>
          </a:xfrm>
          <a:solidFill>
            <a:schemeClr val="bg1"/>
          </a:solidFill>
        </p:spPr>
        <p:txBody>
          <a:bodyPr>
            <a:noAutofit/>
          </a:bodyPr>
          <a:lstStyle/>
          <a:p>
            <a:pPr algn="ctr"/>
            <a:r>
              <a:rPr lang="en-US" sz="6000" b="1" dirty="0"/>
              <a:t>Case Study I: </a:t>
            </a:r>
            <a:r>
              <a:rPr lang="en-US" sz="6000" b="1" dirty="0" err="1"/>
              <a:t>ResNet</a:t>
            </a:r>
            <a:r>
              <a:rPr lang="en-US" sz="6000" b="1" dirty="0"/>
              <a:t> on CIFAR 10</a:t>
            </a:r>
          </a:p>
        </p:txBody>
      </p:sp>
      <p:sp>
        <p:nvSpPr>
          <p:cNvPr id="5" name="Text Placeholder 4"/>
          <p:cNvSpPr>
            <a:spLocks noGrp="1"/>
          </p:cNvSpPr>
          <p:nvPr>
            <p:ph idx="1"/>
          </p:nvPr>
        </p:nvSpPr>
        <p:spPr>
          <a:xfrm>
            <a:off x="269240" y="2184790"/>
            <a:ext cx="11653523" cy="1502627"/>
          </a:xfrm>
          <a:solidFill>
            <a:schemeClr val="bg1"/>
          </a:solidFill>
        </p:spPr>
        <p:txBody>
          <a:bodyPr>
            <a:normAutofit fontScale="92500" lnSpcReduction="20000"/>
          </a:bodyPr>
          <a:lstStyle/>
          <a:p>
            <a:pPr marL="571500" indent="-571500">
              <a:buFont typeface="Wingdings" panose="05000000000000000000" pitchFamily="2" charset="2"/>
              <a:buChar char="q"/>
            </a:pPr>
            <a:r>
              <a:rPr lang="en-US" sz="3600" dirty="0">
                <a:cs typeface="Arial" panose="020B0604020202020204" pitchFamily="34" charset="0"/>
              </a:rPr>
              <a:t>Based on Microsoft </a:t>
            </a:r>
            <a:r>
              <a:rPr lang="en-US" sz="3600" dirty="0">
                <a:cs typeface="Arial" panose="020B0604020202020204" pitchFamily="34" charset="0"/>
                <a:hlinkClick r:id="rId3"/>
              </a:rPr>
              <a:t>Blog</a:t>
            </a:r>
            <a:r>
              <a:rPr lang="en-US" sz="3600" dirty="0">
                <a:cs typeface="Arial" panose="020B0604020202020204" pitchFamily="34" charset="0"/>
              </a:rPr>
              <a:t> on how to use MXNET with MRO/MRS</a:t>
            </a:r>
          </a:p>
          <a:p>
            <a:pPr marL="0" indent="0">
              <a:buNone/>
            </a:pPr>
            <a:endParaRPr lang="en-US" sz="3600" dirty="0">
              <a:cs typeface="Arial" panose="020B0604020202020204" pitchFamily="34" charset="0"/>
            </a:endParaRPr>
          </a:p>
          <a:p>
            <a:pPr marL="571500" indent="-571500">
              <a:buFont typeface="Wingdings" panose="05000000000000000000" pitchFamily="2" charset="2"/>
              <a:buChar char="q"/>
            </a:pPr>
            <a:r>
              <a:rPr lang="en-US" sz="3600" dirty="0">
                <a:cs typeface="Arial" panose="020B0604020202020204" pitchFamily="34" charset="0"/>
              </a:rPr>
              <a:t>Used MXNET with MRO and 1 GPU</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4922" y="4076750"/>
            <a:ext cx="8914286" cy="2165125"/>
          </a:xfrm>
          <a:prstGeom prst="rect">
            <a:avLst/>
          </a:prstGeom>
          <a:ln w="25400">
            <a:solidFill>
              <a:srgbClr val="002060">
                <a:alpha val="98000"/>
              </a:srgbClr>
            </a:solidFill>
          </a:ln>
        </p:spPr>
      </p:pic>
      <p:sp>
        <p:nvSpPr>
          <p:cNvPr id="8" name="Shape 160"/>
          <p:cNvSpPr txBox="1"/>
          <p:nvPr/>
        </p:nvSpPr>
        <p:spPr>
          <a:xfrm>
            <a:off x="-60433" y="6345600"/>
            <a:ext cx="10364800" cy="479600"/>
          </a:xfrm>
          <a:prstGeom prst="rect">
            <a:avLst/>
          </a:prstGeom>
          <a:noFill/>
          <a:ln>
            <a:noFill/>
          </a:ln>
        </p:spPr>
        <p:txBody>
          <a:bodyPr lIns="121900" tIns="121900" rIns="121900" bIns="121900" anchor="t" anchorCtr="0">
            <a:noAutofit/>
          </a:bodyPr>
          <a:lstStyle/>
          <a:p>
            <a:r>
              <a:rPr lang="en" dirty="0">
                <a:solidFill>
                  <a:schemeClr val="bg1">
                    <a:lumMod val="50000"/>
                  </a:schemeClr>
                </a:solidFill>
              </a:rPr>
              <a:t>*</a:t>
            </a:r>
            <a:r>
              <a:rPr lang="en-US" dirty="0">
                <a:solidFill>
                  <a:schemeClr val="bg1">
                    <a:lumMod val="50000"/>
                  </a:schemeClr>
                </a:solidFill>
              </a:rPr>
              <a:t>Tao Wu and Team, Microsoft</a:t>
            </a:r>
            <a:endParaRPr lang="en" dirty="0">
              <a:solidFill>
                <a:schemeClr val="bg1">
                  <a:lumMod val="50000"/>
                </a:schemeClr>
              </a:solidFill>
            </a:endParaRPr>
          </a:p>
        </p:txBody>
      </p:sp>
      <p:sp>
        <p:nvSpPr>
          <p:cNvPr id="3" name="Slide Number Placeholder 2"/>
          <p:cNvSpPr>
            <a:spLocks noGrp="1"/>
          </p:cNvSpPr>
          <p:nvPr>
            <p:ph type="sldNum" sz="quarter" idx="12"/>
          </p:nvPr>
        </p:nvSpPr>
        <p:spPr/>
        <p:txBody>
          <a:bodyPr/>
          <a:lstStyle/>
          <a:p>
            <a:fld id="{6BA20098-320B-459E-801E-54E5791438C8}" type="slidenum">
              <a:rPr lang="en-US" smtClean="0"/>
              <a:t>121</a:t>
            </a:fld>
            <a:endParaRPr lang="en-US"/>
          </a:p>
        </p:txBody>
      </p:sp>
    </p:spTree>
    <p:extLst>
      <p:ext uri="{BB962C8B-B14F-4D97-AF65-F5344CB8AC3E}">
        <p14:creationId xmlns:p14="http://schemas.microsoft.com/office/powerpoint/2010/main" val="191555090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6923" y="978456"/>
            <a:ext cx="11655840" cy="899537"/>
          </a:xfrm>
          <a:solidFill>
            <a:schemeClr val="bg1"/>
          </a:solidFill>
        </p:spPr>
        <p:txBody>
          <a:bodyPr>
            <a:noAutofit/>
          </a:bodyPr>
          <a:lstStyle/>
          <a:p>
            <a:pPr algn="ctr"/>
            <a:r>
              <a:rPr lang="en-US" sz="6000" b="1" dirty="0"/>
              <a:t>Case Study II: Finetuning pre-trained Inception BN Network</a:t>
            </a:r>
          </a:p>
        </p:txBody>
      </p:sp>
      <p:sp>
        <p:nvSpPr>
          <p:cNvPr id="5" name="Text Placeholder 4"/>
          <p:cNvSpPr>
            <a:spLocks noGrp="1"/>
          </p:cNvSpPr>
          <p:nvPr>
            <p:ph idx="1"/>
          </p:nvPr>
        </p:nvSpPr>
        <p:spPr>
          <a:xfrm>
            <a:off x="269240" y="3352787"/>
            <a:ext cx="11653523" cy="2842262"/>
          </a:xfrm>
          <a:solidFill>
            <a:schemeClr val="bg1"/>
          </a:solidFill>
        </p:spPr>
        <p:txBody>
          <a:bodyPr>
            <a:normAutofit lnSpcReduction="10000"/>
          </a:bodyPr>
          <a:lstStyle/>
          <a:p>
            <a:pPr marL="571500" indent="-571500">
              <a:buFont typeface="Wingdings" panose="05000000000000000000" pitchFamily="2" charset="2"/>
              <a:buChar char="q"/>
            </a:pPr>
            <a:r>
              <a:rPr lang="en-US" sz="3600" dirty="0">
                <a:cs typeface="Arial" panose="020B0604020202020204" pitchFamily="34" charset="0"/>
              </a:rPr>
              <a:t>Used an ImageNet pretrained Inception BN Network</a:t>
            </a:r>
          </a:p>
          <a:p>
            <a:pPr marL="0" indent="0">
              <a:buNone/>
            </a:pPr>
            <a:endParaRPr lang="en-US" sz="3600" dirty="0">
              <a:cs typeface="Arial" panose="020B0604020202020204" pitchFamily="34" charset="0"/>
            </a:endParaRPr>
          </a:p>
          <a:p>
            <a:pPr marL="571500" indent="-571500">
              <a:buFont typeface="Wingdings" panose="05000000000000000000" pitchFamily="2" charset="2"/>
              <a:buChar char="q"/>
            </a:pPr>
            <a:r>
              <a:rPr lang="en-US" sz="3600" dirty="0">
                <a:cs typeface="Arial" panose="020B0604020202020204" pitchFamily="34" charset="0"/>
              </a:rPr>
              <a:t>Used MXNET with anaconda python and 4 GPUs</a:t>
            </a:r>
          </a:p>
          <a:p>
            <a:pPr marL="0" indent="0">
              <a:buNone/>
            </a:pPr>
            <a:endParaRPr lang="en-US" sz="3600" dirty="0">
              <a:cs typeface="Arial" panose="020B0604020202020204" pitchFamily="34" charset="0"/>
            </a:endParaRPr>
          </a:p>
          <a:p>
            <a:pPr marL="571500" indent="-571500">
              <a:buFont typeface="Wingdings" panose="05000000000000000000" pitchFamily="2" charset="2"/>
              <a:buChar char="q"/>
            </a:pPr>
            <a:r>
              <a:rPr lang="en-US" sz="3600" dirty="0">
                <a:cs typeface="Arial" panose="020B0604020202020204" pitchFamily="34" charset="0"/>
              </a:rPr>
              <a:t>Try to predict contents of a new unseen image</a:t>
            </a:r>
          </a:p>
        </p:txBody>
      </p:sp>
      <p:sp>
        <p:nvSpPr>
          <p:cNvPr id="3" name="Slide Number Placeholder 2"/>
          <p:cNvSpPr>
            <a:spLocks noGrp="1"/>
          </p:cNvSpPr>
          <p:nvPr>
            <p:ph type="sldNum" sz="quarter" idx="12"/>
          </p:nvPr>
        </p:nvSpPr>
        <p:spPr/>
        <p:txBody>
          <a:bodyPr/>
          <a:lstStyle/>
          <a:p>
            <a:fld id="{6BA20098-320B-459E-801E-54E5791438C8}" type="slidenum">
              <a:rPr lang="en-US" smtClean="0"/>
              <a:t>122</a:t>
            </a:fld>
            <a:endParaRPr lang="en-US"/>
          </a:p>
        </p:txBody>
      </p:sp>
    </p:spTree>
    <p:extLst>
      <p:ext uri="{BB962C8B-B14F-4D97-AF65-F5344CB8AC3E}">
        <p14:creationId xmlns:p14="http://schemas.microsoft.com/office/powerpoint/2010/main" val="116753152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604596" y="1424649"/>
            <a:ext cx="6982799" cy="2257740"/>
          </a:xfrm>
          <a:ln w="12700">
            <a:solidFill>
              <a:srgbClr val="002060">
                <a:alpha val="99000"/>
              </a:srgbClr>
            </a:solidFill>
          </a:ln>
        </p:spPr>
      </p:pic>
      <p:pic>
        <p:nvPicPr>
          <p:cNvPr id="14" name="Content Placeholder 13"/>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3050892" y="3926063"/>
            <a:ext cx="6090208" cy="2371725"/>
          </a:xfrm>
          <a:ln w="12700">
            <a:solidFill>
              <a:srgbClr val="002060">
                <a:alpha val="99000"/>
              </a:srgbClr>
            </a:solidFill>
          </a:ln>
        </p:spPr>
      </p:pic>
      <p:sp>
        <p:nvSpPr>
          <p:cNvPr id="6" name="Rectangle 5"/>
          <p:cNvSpPr/>
          <p:nvPr/>
        </p:nvSpPr>
        <p:spPr>
          <a:xfrm>
            <a:off x="506516" y="102967"/>
            <a:ext cx="11178958" cy="1015663"/>
          </a:xfrm>
          <a:prstGeom prst="rect">
            <a:avLst/>
          </a:prstGeom>
        </p:spPr>
        <p:txBody>
          <a:bodyPr wrap="none">
            <a:spAutoFit/>
          </a:bodyPr>
          <a:lstStyle/>
          <a:p>
            <a:r>
              <a:rPr lang="en-US" sz="6000" b="1" dirty="0"/>
              <a:t>Using trained Inception BN Model </a:t>
            </a:r>
            <a:endParaRPr lang="en-US" sz="6000" dirty="0"/>
          </a:p>
        </p:txBody>
      </p:sp>
      <p:sp>
        <p:nvSpPr>
          <p:cNvPr id="3" name="Slide Number Placeholder 2"/>
          <p:cNvSpPr>
            <a:spLocks noGrp="1"/>
          </p:cNvSpPr>
          <p:nvPr>
            <p:ph type="sldNum" sz="quarter" idx="12"/>
          </p:nvPr>
        </p:nvSpPr>
        <p:spPr/>
        <p:txBody>
          <a:bodyPr/>
          <a:lstStyle/>
          <a:p>
            <a:fld id="{6BA20098-320B-459E-801E-54E5791438C8}" type="slidenum">
              <a:rPr lang="en-US" smtClean="0"/>
              <a:t>123</a:t>
            </a:fld>
            <a:endParaRPr lang="en-US"/>
          </a:p>
        </p:txBody>
      </p:sp>
    </p:spTree>
    <p:extLst>
      <p:ext uri="{BB962C8B-B14F-4D97-AF65-F5344CB8AC3E}">
        <p14:creationId xmlns:p14="http://schemas.microsoft.com/office/powerpoint/2010/main" val="115270312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393844"/>
            <a:ext cx="11655840" cy="899537"/>
          </a:xfrm>
          <a:solidFill>
            <a:schemeClr val="bg1"/>
          </a:solidFill>
        </p:spPr>
        <p:txBody>
          <a:bodyPr>
            <a:noAutofit/>
          </a:bodyPr>
          <a:lstStyle/>
          <a:p>
            <a:pPr algn="ctr"/>
            <a:r>
              <a:rPr lang="en-US" sz="6000" b="1" dirty="0"/>
              <a:t>DL Framework : </a:t>
            </a:r>
            <a:r>
              <a:rPr lang="en-US" sz="6000" b="1" dirty="0" err="1"/>
              <a:t>Theano</a:t>
            </a:r>
            <a:r>
              <a:rPr lang="en-US" sz="6000" b="1" dirty="0"/>
              <a:t> (</a:t>
            </a:r>
            <a:r>
              <a:rPr lang="en-US" sz="6000" b="1" dirty="0" err="1"/>
              <a:t>Lasagne</a:t>
            </a:r>
            <a:r>
              <a:rPr lang="en-US" sz="6000" b="1" dirty="0"/>
              <a:t>/</a:t>
            </a:r>
            <a:r>
              <a:rPr lang="en-US" sz="6000" b="1" dirty="0" err="1"/>
              <a:t>Keras</a:t>
            </a:r>
            <a:r>
              <a:rPr lang="en-US" sz="6000" b="1" dirty="0"/>
              <a:t>)</a:t>
            </a:r>
          </a:p>
        </p:txBody>
      </p:sp>
      <p:sp>
        <p:nvSpPr>
          <p:cNvPr id="5" name="Text Placeholder 4"/>
          <p:cNvSpPr>
            <a:spLocks noGrp="1"/>
          </p:cNvSpPr>
          <p:nvPr>
            <p:ph idx="1"/>
          </p:nvPr>
        </p:nvSpPr>
        <p:spPr>
          <a:xfrm>
            <a:off x="269240" y="1866468"/>
            <a:ext cx="11655840" cy="3343708"/>
          </a:xfrm>
          <a:solidFill>
            <a:schemeClr val="bg1"/>
          </a:solidFill>
        </p:spPr>
        <p:txBody>
          <a:bodyPr>
            <a:noAutofit/>
          </a:bodyPr>
          <a:lstStyle/>
          <a:p>
            <a:endParaRPr lang="en-US" sz="3600" dirty="0"/>
          </a:p>
          <a:p>
            <a:pPr marL="571500" indent="-571500">
              <a:buFont typeface="Wingdings" panose="05000000000000000000" pitchFamily="2" charset="2"/>
              <a:buChar char="q"/>
            </a:pPr>
            <a:r>
              <a:rPr lang="en-US" sz="3600" dirty="0"/>
              <a:t>Developed by a group at </a:t>
            </a:r>
            <a:r>
              <a:rPr lang="en-US" sz="3600" dirty="0" err="1"/>
              <a:t>Université</a:t>
            </a:r>
            <a:r>
              <a:rPr lang="en-US" sz="3600" dirty="0"/>
              <a:t> de Montréal (2007)</a:t>
            </a:r>
          </a:p>
          <a:p>
            <a:pPr marL="571500" indent="-571500">
              <a:buFont typeface="Wingdings" panose="05000000000000000000" pitchFamily="2" charset="2"/>
              <a:buChar char="q"/>
            </a:pPr>
            <a:r>
              <a:rPr lang="en-US" sz="3600" dirty="0"/>
              <a:t>Easy to customize with domain-specific data</a:t>
            </a:r>
          </a:p>
          <a:p>
            <a:pPr marL="571500" indent="-571500">
              <a:buFont typeface="Wingdings" panose="05000000000000000000" pitchFamily="2" charset="2"/>
              <a:buChar char="q"/>
            </a:pPr>
            <a:r>
              <a:rPr lang="en-US" sz="3600" dirty="0">
                <a:cs typeface="Arial" panose="020B0604020202020204" pitchFamily="34" charset="0"/>
              </a:rPr>
              <a:t>Experimental multi-GPU support (through Platoon)</a:t>
            </a:r>
          </a:p>
          <a:p>
            <a:pPr marL="571500" indent="-571500">
              <a:buFont typeface="Wingdings" panose="05000000000000000000" pitchFamily="2" charset="2"/>
              <a:buChar char="q"/>
            </a:pPr>
            <a:r>
              <a:rPr lang="en-US" sz="3600" dirty="0">
                <a:cs typeface="Arial" panose="020B0604020202020204" pitchFamily="34" charset="0"/>
              </a:rPr>
              <a:t>Experimental distributed (only through </a:t>
            </a:r>
            <a:r>
              <a:rPr lang="en-US" sz="3600" dirty="0" err="1">
                <a:cs typeface="Arial" panose="020B0604020202020204" pitchFamily="34" charset="0"/>
              </a:rPr>
              <a:t>Keras</a:t>
            </a:r>
            <a:r>
              <a:rPr lang="en-US" sz="3600" dirty="0">
                <a:cs typeface="Arial" panose="020B0604020202020204" pitchFamily="34" charset="0"/>
              </a:rPr>
              <a:t>)</a:t>
            </a:r>
          </a:p>
          <a:p>
            <a:pPr marL="571500" indent="-571500">
              <a:buFont typeface="Wingdings" panose="05000000000000000000" pitchFamily="2" charset="2"/>
              <a:buChar char="q"/>
            </a:pPr>
            <a:r>
              <a:rPr lang="en-US" sz="3600" dirty="0">
                <a:cs typeface="Arial" panose="020B0604020202020204" pitchFamily="34" charset="0"/>
              </a:rPr>
              <a:t>Great Python support</a:t>
            </a:r>
          </a:p>
          <a:p>
            <a:endParaRPr lang="en-US" sz="3600" dirty="0">
              <a:cs typeface="Arial" panose="020B0604020202020204" pitchFamily="34" charset="0"/>
            </a:endParaRPr>
          </a:p>
        </p:txBody>
      </p:sp>
      <p:sp>
        <p:nvSpPr>
          <p:cNvPr id="3" name="Slide Number Placeholder 2"/>
          <p:cNvSpPr>
            <a:spLocks noGrp="1"/>
          </p:cNvSpPr>
          <p:nvPr>
            <p:ph type="sldNum" sz="quarter" idx="12"/>
          </p:nvPr>
        </p:nvSpPr>
        <p:spPr/>
        <p:txBody>
          <a:bodyPr/>
          <a:lstStyle/>
          <a:p>
            <a:fld id="{6BA20098-320B-459E-801E-54E5791438C8}" type="slidenum">
              <a:rPr lang="en-US" smtClean="0"/>
              <a:t>124</a:t>
            </a:fld>
            <a:endParaRPr lang="en-US"/>
          </a:p>
        </p:txBody>
      </p:sp>
    </p:spTree>
    <p:extLst>
      <p:ext uri="{BB962C8B-B14F-4D97-AF65-F5344CB8AC3E}">
        <p14:creationId xmlns:p14="http://schemas.microsoft.com/office/powerpoint/2010/main" val="21129193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521257"/>
            <a:ext cx="11655840" cy="899537"/>
          </a:xfrm>
          <a:solidFill>
            <a:schemeClr val="bg1"/>
          </a:solidFill>
        </p:spPr>
        <p:txBody>
          <a:bodyPr>
            <a:noAutofit/>
          </a:bodyPr>
          <a:lstStyle/>
          <a:p>
            <a:pPr algn="ctr"/>
            <a:r>
              <a:rPr lang="en-US" sz="6000" b="1" dirty="0"/>
              <a:t>Case Study III: </a:t>
            </a:r>
            <a:r>
              <a:rPr lang="en-US" sz="6000" b="1" dirty="0">
                <a:cs typeface="Arial" pitchFamily="34" charset="0"/>
              </a:rPr>
              <a:t>Diabetic Retinopathy Prediction</a:t>
            </a:r>
            <a:endParaRPr lang="en-US" sz="6000" b="1" dirty="0"/>
          </a:p>
        </p:txBody>
      </p:sp>
      <p:sp>
        <p:nvSpPr>
          <p:cNvPr id="5" name="Text Placeholder 4"/>
          <p:cNvSpPr>
            <a:spLocks noGrp="1"/>
          </p:cNvSpPr>
          <p:nvPr>
            <p:ph idx="1"/>
          </p:nvPr>
        </p:nvSpPr>
        <p:spPr>
          <a:xfrm>
            <a:off x="269240" y="1928664"/>
            <a:ext cx="11653523" cy="4243536"/>
          </a:xfrm>
          <a:solidFill>
            <a:schemeClr val="bg1"/>
          </a:solidFill>
        </p:spPr>
        <p:txBody>
          <a:bodyPr>
            <a:noAutofit/>
          </a:bodyPr>
          <a:lstStyle/>
          <a:p>
            <a:pPr marL="571500" indent="-571500">
              <a:buFont typeface="Wingdings" panose="05000000000000000000" pitchFamily="2" charset="2"/>
              <a:buChar char="q"/>
            </a:pPr>
            <a:r>
              <a:rPr lang="en-US" sz="3600" dirty="0">
                <a:cs typeface="Arial" panose="020B0604020202020204" pitchFamily="34" charset="0"/>
              </a:rPr>
              <a:t>Used labeled fluorescein angiography images of eyes to improve Diabetic Retinopathy (DR) prediction (</a:t>
            </a:r>
            <a:r>
              <a:rPr lang="en-US" sz="3600" dirty="0" err="1">
                <a:cs typeface="Arial" panose="020B0604020202020204" pitchFamily="34" charset="0"/>
                <a:hlinkClick r:id="rId3"/>
              </a:rPr>
              <a:t>Kaggle</a:t>
            </a:r>
            <a:r>
              <a:rPr lang="en-US" sz="3600" dirty="0">
                <a:cs typeface="Arial" panose="020B0604020202020204" pitchFamily="34" charset="0"/>
              </a:rPr>
              <a:t>)</a:t>
            </a:r>
          </a:p>
          <a:p>
            <a:pPr marL="0" indent="0">
              <a:buNone/>
            </a:pPr>
            <a:endParaRPr lang="en-US" sz="3600" dirty="0">
              <a:cs typeface="Arial" panose="020B0604020202020204" pitchFamily="34" charset="0"/>
            </a:endParaRPr>
          </a:p>
          <a:p>
            <a:pPr marL="571500" indent="-571500">
              <a:buFont typeface="Wingdings" panose="05000000000000000000" pitchFamily="2" charset="2"/>
              <a:buChar char="q"/>
            </a:pPr>
            <a:r>
              <a:rPr lang="en-US" sz="3600" dirty="0">
                <a:cs typeface="Arial" panose="020B0604020202020204" pitchFamily="34" charset="0"/>
              </a:rPr>
              <a:t>Used a DCNN to improve DR prediction</a:t>
            </a:r>
          </a:p>
          <a:p>
            <a:pPr marL="0" indent="0">
              <a:buNone/>
            </a:pPr>
            <a:endParaRPr lang="en-US" sz="3600" dirty="0">
              <a:cs typeface="Arial" panose="020B0604020202020204" pitchFamily="34" charset="0"/>
            </a:endParaRPr>
          </a:p>
          <a:p>
            <a:pPr marL="571500" indent="-571500">
              <a:buFont typeface="Wingdings" panose="05000000000000000000" pitchFamily="2" charset="2"/>
              <a:buChar char="q"/>
            </a:pPr>
            <a:r>
              <a:rPr lang="en-US" sz="3600" dirty="0">
                <a:cs typeface="Arial" panose="020B0604020202020204" pitchFamily="34" charset="0"/>
              </a:rPr>
              <a:t>Used </a:t>
            </a:r>
            <a:r>
              <a:rPr lang="en-US" sz="3600" dirty="0" err="1">
                <a:cs typeface="Arial" panose="020B0604020202020204" pitchFamily="34" charset="0"/>
              </a:rPr>
              <a:t>Theano+Lasagne+Keras</a:t>
            </a:r>
            <a:r>
              <a:rPr lang="en-US" sz="3600" dirty="0">
                <a:cs typeface="Arial" panose="020B0604020202020204" pitchFamily="34" charset="0"/>
              </a:rPr>
              <a:t> with anaconda python and 1 GPU</a:t>
            </a:r>
          </a:p>
        </p:txBody>
      </p:sp>
      <p:sp>
        <p:nvSpPr>
          <p:cNvPr id="3" name="Slide Number Placeholder 2"/>
          <p:cNvSpPr>
            <a:spLocks noGrp="1"/>
          </p:cNvSpPr>
          <p:nvPr>
            <p:ph type="sldNum" sz="quarter" idx="12"/>
          </p:nvPr>
        </p:nvSpPr>
        <p:spPr/>
        <p:txBody>
          <a:bodyPr/>
          <a:lstStyle/>
          <a:p>
            <a:fld id="{6BA20098-320B-459E-801E-54E5791438C8}" type="slidenum">
              <a:rPr lang="en-US" smtClean="0"/>
              <a:t>125</a:t>
            </a:fld>
            <a:endParaRPr lang="en-US"/>
          </a:p>
        </p:txBody>
      </p:sp>
    </p:spTree>
    <p:extLst>
      <p:ext uri="{BB962C8B-B14F-4D97-AF65-F5344CB8AC3E}">
        <p14:creationId xmlns:p14="http://schemas.microsoft.com/office/powerpoint/2010/main" val="144712594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6922" y="854189"/>
            <a:ext cx="11655840" cy="45719"/>
          </a:xfrm>
          <a:solidFill>
            <a:schemeClr val="bg1"/>
          </a:solidFill>
        </p:spPr>
        <p:txBody>
          <a:bodyPr>
            <a:normAutofit fontScale="90000"/>
          </a:bodyPr>
          <a:lstStyle/>
          <a:p>
            <a:pPr algn="ctr"/>
            <a:r>
              <a:rPr lang="en-US" sz="6000" b="1" dirty="0">
                <a:latin typeface="Calibri (Headings)"/>
                <a:cs typeface="Calibri Light" panose="020F0302020204030204" pitchFamily="34" charset="0"/>
              </a:rPr>
              <a:t>Diabetic Retinopathy</a:t>
            </a:r>
            <a:br>
              <a:rPr lang="en-US" sz="6000" b="1" dirty="0">
                <a:latin typeface="Calibri (Headings)"/>
                <a:cs typeface="Calibri Light" panose="020F0302020204030204" pitchFamily="34" charset="0"/>
              </a:rPr>
            </a:br>
            <a:endParaRPr lang="en-US" sz="6000" b="1" dirty="0">
              <a:latin typeface="Calibri (Headings)"/>
              <a:cs typeface="Calibri Light" panose="020F0302020204030204" pitchFamily="34" charset="0"/>
            </a:endParaRPr>
          </a:p>
        </p:txBody>
      </p:sp>
      <p:sp>
        <p:nvSpPr>
          <p:cNvPr id="5" name="Text Placeholder 4"/>
          <p:cNvSpPr>
            <a:spLocks noGrp="1"/>
          </p:cNvSpPr>
          <p:nvPr>
            <p:ph idx="1"/>
          </p:nvPr>
        </p:nvSpPr>
        <p:spPr>
          <a:xfrm>
            <a:off x="269239" y="1074258"/>
            <a:ext cx="11653523" cy="2419845"/>
          </a:xfrm>
        </p:spPr>
        <p:txBody>
          <a:bodyPr/>
          <a:lstStyle/>
          <a:p>
            <a:endParaRPr lang="en-US" sz="2745" dirty="0">
              <a:solidFill>
                <a:srgbClr val="002050"/>
              </a:solidFill>
              <a:latin typeface="+mn-lt"/>
              <a:cs typeface="Arial" panose="020B0604020202020204" pitchFamily="34" charset="0"/>
            </a:endParaRPr>
          </a:p>
          <a:p>
            <a:endParaRPr lang="en-US" sz="2745" dirty="0">
              <a:solidFill>
                <a:srgbClr val="002050"/>
              </a:solidFill>
              <a:latin typeface="+mn-lt"/>
              <a:cs typeface="Arial" panose="020B0604020202020204" pitchFamily="34" charset="0"/>
            </a:endParaRPr>
          </a:p>
          <a:p>
            <a:endParaRPr lang="en-US" sz="2745" dirty="0">
              <a:solidFill>
                <a:srgbClr val="002050"/>
              </a:solidFill>
              <a:latin typeface="+mn-lt"/>
              <a:cs typeface="Arial" panose="020B0604020202020204" pitchFamily="34" charset="0"/>
            </a:endParaRPr>
          </a:p>
          <a:p>
            <a:endParaRPr lang="en-US" sz="2745" dirty="0">
              <a:solidFill>
                <a:srgbClr val="002050"/>
              </a:solidFill>
              <a:latin typeface="+mn-lt"/>
              <a:cs typeface="Arial" panose="020B0604020202020204" pitchFamily="34" charset="0"/>
            </a:endParaRPr>
          </a:p>
          <a:p>
            <a:endParaRPr lang="en-US" sz="2745" dirty="0">
              <a:solidFill>
                <a:srgbClr val="002050"/>
              </a:solidFill>
              <a:latin typeface="+mn-lt"/>
              <a:cs typeface="Arial" panose="020B0604020202020204" pitchFamily="34" charset="0"/>
            </a:endParaRPr>
          </a:p>
        </p:txBody>
      </p:sp>
      <p:pic>
        <p:nvPicPr>
          <p:cNvPr id="7" name="Picture 6"/>
          <p:cNvPicPr/>
          <p:nvPr/>
        </p:nvPicPr>
        <p:blipFill>
          <a:blip r:embed="rId3">
            <a:extLst>
              <a:ext uri="{28A0092B-C50C-407E-A947-70E740481C1C}">
                <a14:useLocalDpi xmlns:a14="http://schemas.microsoft.com/office/drawing/2010/main" val="0"/>
              </a:ext>
            </a:extLst>
          </a:blip>
          <a:stretch>
            <a:fillRect/>
          </a:stretch>
        </p:blipFill>
        <p:spPr>
          <a:xfrm>
            <a:off x="782594" y="1074258"/>
            <a:ext cx="10243743" cy="2792926"/>
          </a:xfrm>
          <a:prstGeom prst="rect">
            <a:avLst/>
          </a:prstGeom>
          <a:ln/>
        </p:spPr>
        <p:style>
          <a:lnRef idx="2">
            <a:schemeClr val="dk1"/>
          </a:lnRef>
          <a:fillRef idx="1">
            <a:schemeClr val="lt1"/>
          </a:fillRef>
          <a:effectRef idx="0">
            <a:schemeClr val="dk1"/>
          </a:effectRef>
          <a:fontRef idx="minor">
            <a:schemeClr val="dk1"/>
          </a:fontRef>
        </p:style>
      </p:pic>
      <p:pic>
        <p:nvPicPr>
          <p:cNvPr id="8" name="Picture 7"/>
          <p:cNvPicPr/>
          <p:nvPr/>
        </p:nvPicPr>
        <p:blipFill>
          <a:blip r:embed="rId4">
            <a:extLst>
              <a:ext uri="{28A0092B-C50C-407E-A947-70E740481C1C}">
                <a14:useLocalDpi xmlns:a14="http://schemas.microsoft.com/office/drawing/2010/main" val="0"/>
              </a:ext>
            </a:extLst>
          </a:blip>
          <a:stretch>
            <a:fillRect/>
          </a:stretch>
        </p:blipFill>
        <p:spPr>
          <a:xfrm>
            <a:off x="782594" y="4136949"/>
            <a:ext cx="10243743" cy="2565381"/>
          </a:xfrm>
          <a:prstGeom prst="rect">
            <a:avLst/>
          </a:prstGeom>
          <a:ln/>
        </p:spPr>
        <p:style>
          <a:lnRef idx="2">
            <a:schemeClr val="dk1"/>
          </a:lnRef>
          <a:fillRef idx="1">
            <a:schemeClr val="lt1"/>
          </a:fillRef>
          <a:effectRef idx="0">
            <a:schemeClr val="dk1"/>
          </a:effectRef>
          <a:fontRef idx="minor">
            <a:schemeClr val="dk1"/>
          </a:fontRef>
        </p:style>
      </p:pic>
      <p:sp>
        <p:nvSpPr>
          <p:cNvPr id="12" name="Rectangle 11"/>
          <p:cNvSpPr/>
          <p:nvPr/>
        </p:nvSpPr>
        <p:spPr bwMode="auto">
          <a:xfrm>
            <a:off x="1599029" y="1131112"/>
            <a:ext cx="8843109" cy="222491"/>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1409244" y="4230616"/>
            <a:ext cx="8843109" cy="222491"/>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lide Number Placeholder 2"/>
          <p:cNvSpPr>
            <a:spLocks noGrp="1"/>
          </p:cNvSpPr>
          <p:nvPr>
            <p:ph type="sldNum" sz="quarter" idx="12"/>
          </p:nvPr>
        </p:nvSpPr>
        <p:spPr/>
        <p:txBody>
          <a:bodyPr/>
          <a:lstStyle/>
          <a:p>
            <a:fld id="{6BA20098-320B-459E-801E-54E5791438C8}" type="slidenum">
              <a:rPr lang="en-US" smtClean="0"/>
              <a:t>126</a:t>
            </a:fld>
            <a:endParaRPr lang="en-US"/>
          </a:p>
        </p:txBody>
      </p:sp>
    </p:spTree>
    <p:extLst>
      <p:ext uri="{BB962C8B-B14F-4D97-AF65-F5344CB8AC3E}">
        <p14:creationId xmlns:p14="http://schemas.microsoft.com/office/powerpoint/2010/main" val="88296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6922" y="233704"/>
            <a:ext cx="11655840" cy="899537"/>
          </a:xfrm>
        </p:spPr>
        <p:txBody>
          <a:bodyPr>
            <a:noAutofit/>
          </a:bodyPr>
          <a:lstStyle/>
          <a:p>
            <a:pPr algn="ctr"/>
            <a:r>
              <a:rPr lang="en-US" sz="6000" b="1" dirty="0"/>
              <a:t>Fine-tuning DCNN model</a:t>
            </a:r>
          </a:p>
        </p:txBody>
      </p:sp>
      <p:sp>
        <p:nvSpPr>
          <p:cNvPr id="5" name="Text Placeholder 4"/>
          <p:cNvSpPr>
            <a:spLocks noGrp="1"/>
          </p:cNvSpPr>
          <p:nvPr>
            <p:ph idx="1"/>
          </p:nvPr>
        </p:nvSpPr>
        <p:spPr>
          <a:xfrm>
            <a:off x="266922" y="1582806"/>
            <a:ext cx="11655840" cy="4589394"/>
          </a:xfrm>
          <a:solidFill>
            <a:schemeClr val="bg1"/>
          </a:solidFill>
        </p:spPr>
        <p:txBody>
          <a:bodyPr/>
          <a:lstStyle/>
          <a:p>
            <a:pPr marL="571500" indent="-571500">
              <a:buFont typeface="Wingdings" panose="05000000000000000000" pitchFamily="2" charset="2"/>
              <a:buChar char="q"/>
            </a:pPr>
            <a:r>
              <a:rPr lang="en-US" sz="3600" dirty="0">
                <a:cs typeface="Arial" panose="020B0604020202020204" pitchFamily="34" charset="0"/>
              </a:rPr>
              <a:t>ImageNet pre-trained </a:t>
            </a:r>
            <a:r>
              <a:rPr lang="en-US" sz="3600" dirty="0" err="1">
                <a:cs typeface="Arial" panose="020B0604020202020204" pitchFamily="34" charset="0"/>
              </a:rPr>
              <a:t>GoogleNet</a:t>
            </a:r>
            <a:endParaRPr lang="en-US" sz="3600" dirty="0">
              <a:cs typeface="Arial" panose="020B0604020202020204" pitchFamily="34" charset="0"/>
            </a:endParaRPr>
          </a:p>
          <a:p>
            <a:pPr marL="571500" indent="-571500">
              <a:buFont typeface="Wingdings" panose="05000000000000000000" pitchFamily="2" charset="2"/>
              <a:buChar char="q"/>
            </a:pPr>
            <a:endParaRPr lang="en-US" sz="3600" dirty="0">
              <a:cs typeface="Arial" panose="020B0604020202020204" pitchFamily="34" charset="0"/>
            </a:endParaRPr>
          </a:p>
          <a:p>
            <a:pPr marL="571500" indent="-571500">
              <a:buFont typeface="Wingdings" panose="05000000000000000000" pitchFamily="2" charset="2"/>
              <a:buChar char="q"/>
            </a:pPr>
            <a:r>
              <a:rPr lang="en-US" sz="3600" dirty="0">
                <a:cs typeface="Arial" panose="020B0604020202020204" pitchFamily="34" charset="0"/>
              </a:rPr>
              <a:t>Trained ImageNet features transferred as initial weights for DR prediction.</a:t>
            </a:r>
          </a:p>
          <a:p>
            <a:pPr marL="571500" indent="-571500">
              <a:buFont typeface="Wingdings" panose="05000000000000000000" pitchFamily="2" charset="2"/>
              <a:buChar char="q"/>
            </a:pPr>
            <a:endParaRPr lang="en-US" sz="3600" dirty="0">
              <a:cs typeface="Arial" panose="020B0604020202020204" pitchFamily="34" charset="0"/>
            </a:endParaRPr>
          </a:p>
          <a:p>
            <a:pPr marL="571500" indent="-571500">
              <a:buFont typeface="Wingdings" panose="05000000000000000000" pitchFamily="2" charset="2"/>
              <a:buChar char="q"/>
            </a:pPr>
            <a:r>
              <a:rPr lang="en-US" sz="3600" dirty="0">
                <a:cs typeface="Arial" panose="020B0604020202020204" pitchFamily="34" charset="0"/>
              </a:rPr>
              <a:t>Lower layers (first 2 layers) of the pre-trained DCNN contain generic features/weights that can be used for the DR prediction task.</a:t>
            </a:r>
          </a:p>
        </p:txBody>
      </p:sp>
      <p:sp>
        <p:nvSpPr>
          <p:cNvPr id="3" name="Slide Number Placeholder 2"/>
          <p:cNvSpPr>
            <a:spLocks noGrp="1"/>
          </p:cNvSpPr>
          <p:nvPr>
            <p:ph type="sldNum" sz="quarter" idx="12"/>
          </p:nvPr>
        </p:nvSpPr>
        <p:spPr/>
        <p:txBody>
          <a:bodyPr/>
          <a:lstStyle/>
          <a:p>
            <a:fld id="{6BA20098-320B-459E-801E-54E5791438C8}" type="slidenum">
              <a:rPr lang="en-US" smtClean="0"/>
              <a:t>127</a:t>
            </a:fld>
            <a:endParaRPr lang="en-US"/>
          </a:p>
        </p:txBody>
      </p:sp>
    </p:spTree>
    <p:extLst>
      <p:ext uri="{BB962C8B-B14F-4D97-AF65-F5344CB8AC3E}">
        <p14:creationId xmlns:p14="http://schemas.microsoft.com/office/powerpoint/2010/main" val="89895243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6922" y="116024"/>
            <a:ext cx="11655840" cy="899537"/>
          </a:xfrm>
        </p:spPr>
        <p:txBody>
          <a:bodyPr>
            <a:noAutofit/>
          </a:bodyPr>
          <a:lstStyle/>
          <a:p>
            <a:pPr algn="ctr"/>
            <a:r>
              <a:rPr lang="en-US" sz="6000" b="1" dirty="0"/>
              <a:t>Reduce Overfitting: Augmentation</a:t>
            </a:r>
          </a:p>
        </p:txBody>
      </p:sp>
      <p:pic>
        <p:nvPicPr>
          <p:cNvPr id="7" name="Picture 6"/>
          <p:cNvPicPr>
            <a:picLocks noChangeAspect="1"/>
          </p:cNvPicPr>
          <p:nvPr/>
        </p:nvPicPr>
        <p:blipFill>
          <a:blip r:embed="rId3"/>
          <a:stretch>
            <a:fillRect/>
          </a:stretch>
        </p:blipFill>
        <p:spPr>
          <a:xfrm>
            <a:off x="1208567" y="1151122"/>
            <a:ext cx="9848943" cy="4877482"/>
          </a:xfrm>
          <a:prstGeom prst="rect">
            <a:avLst/>
          </a:prstGeom>
        </p:spPr>
      </p:pic>
      <p:sp>
        <p:nvSpPr>
          <p:cNvPr id="3" name="Slide Number Placeholder 2"/>
          <p:cNvSpPr>
            <a:spLocks noGrp="1"/>
          </p:cNvSpPr>
          <p:nvPr>
            <p:ph type="sldNum" sz="quarter" idx="12"/>
          </p:nvPr>
        </p:nvSpPr>
        <p:spPr/>
        <p:txBody>
          <a:bodyPr/>
          <a:lstStyle/>
          <a:p>
            <a:fld id="{6BA20098-320B-459E-801E-54E5791438C8}" type="slidenum">
              <a:rPr lang="en-US" smtClean="0"/>
              <a:t>128</a:t>
            </a:fld>
            <a:endParaRPr lang="en-US"/>
          </a:p>
        </p:txBody>
      </p:sp>
    </p:spTree>
    <p:extLst>
      <p:ext uri="{BB962C8B-B14F-4D97-AF65-F5344CB8AC3E}">
        <p14:creationId xmlns:p14="http://schemas.microsoft.com/office/powerpoint/2010/main" val="11237419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5759"/>
            <a:ext cx="10515600" cy="1048127"/>
          </a:xfrm>
        </p:spPr>
        <p:txBody>
          <a:bodyPr>
            <a:normAutofit/>
          </a:bodyPr>
          <a:lstStyle/>
          <a:p>
            <a:pPr algn="ctr"/>
            <a:r>
              <a:rPr lang="en-US" sz="6000" b="1" dirty="0">
                <a:cs typeface="Arial" pitchFamily="34" charset="0"/>
              </a:rPr>
              <a:t>Transfer Learning DCNN</a:t>
            </a:r>
            <a:endParaRPr lang="en-US" sz="6000" dirty="0"/>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429000" y="1153886"/>
            <a:ext cx="5181600" cy="2883226"/>
          </a:xfrm>
        </p:spPr>
      </p:pic>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429000" y="4445086"/>
            <a:ext cx="5181600" cy="1521003"/>
          </a:xfrm>
          <a:ln w="12700">
            <a:solidFill>
              <a:schemeClr val="tx1">
                <a:alpha val="99000"/>
              </a:schemeClr>
            </a:solidFill>
          </a:ln>
        </p:spPr>
      </p:pic>
      <p:sp>
        <p:nvSpPr>
          <p:cNvPr id="8" name="Rectangle 7"/>
          <p:cNvSpPr/>
          <p:nvPr/>
        </p:nvSpPr>
        <p:spPr>
          <a:xfrm>
            <a:off x="0" y="6374063"/>
            <a:ext cx="5275419" cy="369332"/>
          </a:xfrm>
          <a:prstGeom prst="rect">
            <a:avLst/>
          </a:prstGeom>
        </p:spPr>
        <p:txBody>
          <a:bodyPr wrap="none">
            <a:spAutoFit/>
          </a:bodyPr>
          <a:lstStyle/>
          <a:p>
            <a:r>
              <a:rPr lang="en-US" dirty="0">
                <a:solidFill>
                  <a:schemeClr val="bg1">
                    <a:lumMod val="50000"/>
                  </a:schemeClr>
                </a:solidFill>
              </a:rPr>
              <a:t>*http://benanne.github.io/2015/03/17/plankton.html</a:t>
            </a:r>
          </a:p>
        </p:txBody>
      </p:sp>
      <p:sp>
        <p:nvSpPr>
          <p:cNvPr id="4" name="Slide Number Placeholder 3"/>
          <p:cNvSpPr>
            <a:spLocks noGrp="1"/>
          </p:cNvSpPr>
          <p:nvPr>
            <p:ph type="sldNum" sz="quarter" idx="12"/>
          </p:nvPr>
        </p:nvSpPr>
        <p:spPr/>
        <p:txBody>
          <a:bodyPr/>
          <a:lstStyle/>
          <a:p>
            <a:fld id="{6BA20098-320B-459E-801E-54E5791438C8}" type="slidenum">
              <a:rPr lang="en-US" smtClean="0"/>
              <a:t>129</a:t>
            </a:fld>
            <a:endParaRPr lang="en-US"/>
          </a:p>
        </p:txBody>
      </p:sp>
    </p:spTree>
    <p:extLst>
      <p:ext uri="{BB962C8B-B14F-4D97-AF65-F5344CB8AC3E}">
        <p14:creationId xmlns:p14="http://schemas.microsoft.com/office/powerpoint/2010/main" val="1602259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39" y="2381251"/>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15" name="TextBox 1"/>
          <p:cNvSpPr txBox="1">
            <a:spLocks noChangeArrowheads="1"/>
          </p:cNvSpPr>
          <p:nvPr/>
        </p:nvSpPr>
        <p:spPr bwMode="auto">
          <a:xfrm>
            <a:off x="2082801" y="703264"/>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i="1"/>
              <a:t>Training data</a:t>
            </a:r>
          </a:p>
          <a:p>
            <a:pPr eaLnBrk="1" hangingPunct="1">
              <a:spcBef>
                <a:spcPct val="0"/>
              </a:spcBef>
              <a:buFontTx/>
              <a:buNone/>
            </a:pPr>
            <a:r>
              <a:rPr lang="en-GB" altLang="en-US" sz="2400" b="1" i="1"/>
              <a:t>Fields               class</a:t>
            </a:r>
          </a:p>
          <a:p>
            <a:pPr eaLnBrk="1" hangingPunct="1">
              <a:spcBef>
                <a:spcPct val="0"/>
              </a:spcBef>
              <a:buFontTx/>
              <a:buNone/>
            </a:pPr>
            <a:r>
              <a:rPr lang="en-GB" altLang="en-US" sz="2400"/>
              <a:t>1.4  2.7   1.9         0</a:t>
            </a:r>
          </a:p>
          <a:p>
            <a:pPr eaLnBrk="1" hangingPunct="1">
              <a:spcBef>
                <a:spcPct val="0"/>
              </a:spcBef>
              <a:buFontTx/>
              <a:buNone/>
            </a:pPr>
            <a:r>
              <a:rPr lang="en-GB" altLang="en-US" sz="2400"/>
              <a:t>3.8  3.4   3.2         0</a:t>
            </a:r>
          </a:p>
          <a:p>
            <a:pPr eaLnBrk="1" hangingPunct="1">
              <a:spcBef>
                <a:spcPct val="0"/>
              </a:spcBef>
              <a:buFontTx/>
              <a:buNone/>
            </a:pPr>
            <a:r>
              <a:rPr lang="en-GB" altLang="en-US" sz="2400"/>
              <a:t>6.4  2.8   1.7         1</a:t>
            </a:r>
          </a:p>
          <a:p>
            <a:pPr eaLnBrk="1" hangingPunct="1">
              <a:spcBef>
                <a:spcPct val="0"/>
              </a:spcBef>
              <a:buFontTx/>
              <a:buNone/>
            </a:pPr>
            <a:r>
              <a:rPr lang="en-GB" altLang="en-US" sz="2400"/>
              <a:t>4.1  0.1   0.2         0</a:t>
            </a:r>
          </a:p>
          <a:p>
            <a:pPr eaLnBrk="1" hangingPunct="1">
              <a:spcBef>
                <a:spcPct val="0"/>
              </a:spcBef>
              <a:buFontTx/>
              <a:buNone/>
            </a:pPr>
            <a:r>
              <a:rPr lang="en-GB" altLang="en-US" sz="2400"/>
              <a:t>etc …</a:t>
            </a:r>
          </a:p>
        </p:txBody>
      </p:sp>
      <p:sp>
        <p:nvSpPr>
          <p:cNvPr id="13316" name="TextBox 2"/>
          <p:cNvSpPr txBox="1">
            <a:spLocks noChangeArrowheads="1"/>
          </p:cNvSpPr>
          <p:nvPr/>
        </p:nvSpPr>
        <p:spPr bwMode="auto">
          <a:xfrm>
            <a:off x="6299200" y="955676"/>
            <a:ext cx="4178300"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a:solidFill>
                  <a:schemeClr val="bg1"/>
                </a:solidFill>
              </a:rPr>
              <a:t>Initialise with random weights</a:t>
            </a:r>
          </a:p>
        </p:txBody>
      </p:sp>
    </p:spTree>
    <p:extLst>
      <p:ext uri="{BB962C8B-B14F-4D97-AF65-F5344CB8AC3E}">
        <p14:creationId xmlns:p14="http://schemas.microsoft.com/office/powerpoint/2010/main" val="386157308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6922" y="31248"/>
            <a:ext cx="11655840" cy="899537"/>
          </a:xfrm>
        </p:spPr>
        <p:txBody>
          <a:bodyPr>
            <a:noAutofit/>
          </a:bodyPr>
          <a:lstStyle/>
          <a:p>
            <a:pPr algn="ctr" defTabSz="3482864">
              <a:spcBef>
                <a:spcPts val="0"/>
              </a:spcBef>
              <a:defRPr/>
            </a:pPr>
            <a:r>
              <a:rPr lang="en-US" sz="6000" b="1" dirty="0">
                <a:cs typeface="Arial" pitchFamily="34" charset="0"/>
              </a:rPr>
              <a:t>Fine-tuning </a:t>
            </a:r>
            <a:r>
              <a:rPr lang="en-US" sz="6000" b="1" dirty="0" err="1">
                <a:cs typeface="Arial" pitchFamily="34" charset="0"/>
              </a:rPr>
              <a:t>GoogleNet</a:t>
            </a:r>
            <a:endParaRPr lang="en-US" sz="6000" b="1" dirty="0">
              <a:cs typeface="Arial"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1567653"/>
            <a:ext cx="10058400" cy="2355137"/>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4174" y="4559659"/>
            <a:ext cx="6820852" cy="1352739"/>
          </a:xfrm>
          <a:prstGeom prst="rect">
            <a:avLst/>
          </a:prstGeom>
          <a:ln w="12700">
            <a:solidFill>
              <a:schemeClr val="tx1">
                <a:alpha val="99000"/>
              </a:schemeClr>
            </a:solidFill>
          </a:ln>
        </p:spPr>
      </p:pic>
      <p:sp>
        <p:nvSpPr>
          <p:cNvPr id="6" name="Slide Number Placeholder 5"/>
          <p:cNvSpPr>
            <a:spLocks noGrp="1"/>
          </p:cNvSpPr>
          <p:nvPr>
            <p:ph type="sldNum" sz="quarter" idx="12"/>
          </p:nvPr>
        </p:nvSpPr>
        <p:spPr/>
        <p:txBody>
          <a:bodyPr/>
          <a:lstStyle/>
          <a:p>
            <a:fld id="{6BA20098-320B-459E-801E-54E5791438C8}" type="slidenum">
              <a:rPr lang="en-US" smtClean="0"/>
              <a:t>130</a:t>
            </a:fld>
            <a:endParaRPr lang="en-US"/>
          </a:p>
        </p:txBody>
      </p:sp>
    </p:spTree>
    <p:extLst>
      <p:ext uri="{BB962C8B-B14F-4D97-AF65-F5344CB8AC3E}">
        <p14:creationId xmlns:p14="http://schemas.microsoft.com/office/powerpoint/2010/main" val="403570367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5174" y="533606"/>
            <a:ext cx="11655840" cy="899537"/>
          </a:xfrm>
        </p:spPr>
        <p:txBody>
          <a:bodyPr>
            <a:noAutofit/>
          </a:bodyPr>
          <a:lstStyle/>
          <a:p>
            <a:pPr algn="ctr"/>
            <a:r>
              <a:rPr lang="en-US" sz="6000" b="1" dirty="0"/>
              <a:t>Training Fine-tuned DCNN model</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6517" y="2342998"/>
            <a:ext cx="9653155" cy="3112229"/>
          </a:xfrm>
          <a:prstGeom prst="rect">
            <a:avLst/>
          </a:prstGeom>
          <a:ln w="12700">
            <a:solidFill>
              <a:schemeClr val="tx1">
                <a:alpha val="99000"/>
              </a:schemeClr>
            </a:solidFill>
          </a:ln>
        </p:spPr>
      </p:pic>
      <p:sp>
        <p:nvSpPr>
          <p:cNvPr id="3" name="Slide Number Placeholder 2"/>
          <p:cNvSpPr>
            <a:spLocks noGrp="1"/>
          </p:cNvSpPr>
          <p:nvPr>
            <p:ph type="sldNum" sz="quarter" idx="12"/>
          </p:nvPr>
        </p:nvSpPr>
        <p:spPr/>
        <p:txBody>
          <a:bodyPr/>
          <a:lstStyle/>
          <a:p>
            <a:fld id="{6BA20098-320B-459E-801E-54E5791438C8}" type="slidenum">
              <a:rPr lang="en-US" smtClean="0"/>
              <a:t>131</a:t>
            </a:fld>
            <a:endParaRPr lang="en-US"/>
          </a:p>
        </p:txBody>
      </p:sp>
    </p:spTree>
    <p:extLst>
      <p:ext uri="{BB962C8B-B14F-4D97-AF65-F5344CB8AC3E}">
        <p14:creationId xmlns:p14="http://schemas.microsoft.com/office/powerpoint/2010/main" val="167690591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2416" y="0"/>
            <a:ext cx="11655840" cy="899537"/>
          </a:xfrm>
        </p:spPr>
        <p:txBody>
          <a:bodyPr>
            <a:noAutofit/>
          </a:bodyPr>
          <a:lstStyle/>
          <a:p>
            <a:pPr algn="ctr" defTabSz="3482864">
              <a:spcBef>
                <a:spcPts val="0"/>
              </a:spcBef>
              <a:defRPr/>
            </a:pPr>
            <a:r>
              <a:rPr lang="en-US" sz="6000" b="1" dirty="0">
                <a:cs typeface="Arial" pitchFamily="34" charset="0"/>
              </a:rPr>
              <a:t>Diabetic Retinopathy Prediction</a:t>
            </a: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0944" y="894525"/>
            <a:ext cx="4990476" cy="4990476"/>
          </a:xfrm>
          <a:prstGeom prst="rect">
            <a:avLst/>
          </a:prstGeom>
          <a:ln w="12700" cmpd="dbl">
            <a:solidFill>
              <a:schemeClr val="tx1">
                <a:alpha val="95000"/>
              </a:schemeClr>
            </a:solidFill>
          </a:ln>
        </p:spPr>
      </p:pic>
      <p:sp>
        <p:nvSpPr>
          <p:cNvPr id="37" name="TextBox 36"/>
          <p:cNvSpPr txBox="1"/>
          <p:nvPr/>
        </p:nvSpPr>
        <p:spPr>
          <a:xfrm>
            <a:off x="962220" y="5945106"/>
            <a:ext cx="10766428" cy="523220"/>
          </a:xfrm>
          <a:prstGeom prst="rect">
            <a:avLst/>
          </a:prstGeom>
          <a:noFill/>
        </p:spPr>
        <p:txBody>
          <a:bodyPr wrap="square" rtlCol="0">
            <a:spAutoFit/>
          </a:bodyPr>
          <a:lstStyle/>
          <a:p>
            <a:r>
              <a:rPr lang="fr-FR" sz="2800" dirty="0" err="1"/>
              <a:t>Epoch</a:t>
            </a:r>
            <a:r>
              <a:rPr lang="fr-FR" sz="2800" dirty="0"/>
              <a:t> 449: Train </a:t>
            </a:r>
            <a:r>
              <a:rPr lang="fr-FR" sz="2800" dirty="0" err="1"/>
              <a:t>cost</a:t>
            </a:r>
            <a:r>
              <a:rPr lang="fr-FR" sz="2800" dirty="0"/>
              <a:t> 8.994, Train </a:t>
            </a:r>
            <a:r>
              <a:rPr lang="fr-FR" sz="2800" dirty="0" err="1"/>
              <a:t>acc</a:t>
            </a:r>
            <a:r>
              <a:rPr lang="fr-FR" sz="2800" dirty="0"/>
              <a:t> 0.607, val </a:t>
            </a:r>
            <a:r>
              <a:rPr lang="fr-FR" sz="2800" dirty="0" err="1"/>
              <a:t>acc</a:t>
            </a:r>
            <a:r>
              <a:rPr lang="fr-FR" sz="2800" dirty="0"/>
              <a:t> 0.798, val AUC 0.849</a:t>
            </a:r>
            <a:endParaRPr lang="en-US" sz="2800" dirty="0"/>
          </a:p>
        </p:txBody>
      </p:sp>
      <p:sp>
        <p:nvSpPr>
          <p:cNvPr id="3" name="Slide Number Placeholder 2"/>
          <p:cNvSpPr>
            <a:spLocks noGrp="1"/>
          </p:cNvSpPr>
          <p:nvPr>
            <p:ph type="sldNum" sz="quarter" idx="12"/>
          </p:nvPr>
        </p:nvSpPr>
        <p:spPr/>
        <p:txBody>
          <a:bodyPr/>
          <a:lstStyle/>
          <a:p>
            <a:fld id="{6BA20098-320B-459E-801E-54E5791438C8}" type="slidenum">
              <a:rPr lang="en-US" smtClean="0"/>
              <a:t>132</a:t>
            </a:fld>
            <a:endParaRPr lang="en-US"/>
          </a:p>
        </p:txBody>
      </p:sp>
    </p:spTree>
    <p:extLst>
      <p:ext uri="{BB962C8B-B14F-4D97-AF65-F5344CB8AC3E}">
        <p14:creationId xmlns:p14="http://schemas.microsoft.com/office/powerpoint/2010/main" val="4326142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2416" y="212561"/>
            <a:ext cx="11655840" cy="899537"/>
          </a:xfrm>
        </p:spPr>
        <p:txBody>
          <a:bodyPr>
            <a:noAutofit/>
          </a:bodyPr>
          <a:lstStyle/>
          <a:p>
            <a:pPr algn="ctr" defTabSz="3482864">
              <a:spcBef>
                <a:spcPts val="0"/>
              </a:spcBef>
              <a:defRPr/>
            </a:pPr>
            <a:r>
              <a:rPr lang="en-US" sz="6000" b="1" dirty="0">
                <a:cs typeface="Arial" pitchFamily="34" charset="0"/>
              </a:rPr>
              <a:t>Using GPU-Trained model in AML</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9438" y="1667630"/>
            <a:ext cx="9161795" cy="4669235"/>
          </a:xfrm>
          <a:prstGeom prst="rect">
            <a:avLst/>
          </a:prstGeom>
          <a:ln w="12700">
            <a:solidFill>
              <a:schemeClr val="tx1">
                <a:alpha val="99000"/>
              </a:schemeClr>
            </a:solidFill>
          </a:ln>
        </p:spPr>
      </p:pic>
      <p:sp>
        <p:nvSpPr>
          <p:cNvPr id="5" name="Slide Number Placeholder 4"/>
          <p:cNvSpPr>
            <a:spLocks noGrp="1"/>
          </p:cNvSpPr>
          <p:nvPr>
            <p:ph type="sldNum" sz="quarter" idx="12"/>
          </p:nvPr>
        </p:nvSpPr>
        <p:spPr/>
        <p:txBody>
          <a:bodyPr/>
          <a:lstStyle/>
          <a:p>
            <a:fld id="{6BA20098-320B-459E-801E-54E5791438C8}" type="slidenum">
              <a:rPr lang="en-US" smtClean="0"/>
              <a:t>133</a:t>
            </a:fld>
            <a:endParaRPr lang="en-US"/>
          </a:p>
        </p:txBody>
      </p:sp>
    </p:spTree>
    <p:extLst>
      <p:ext uri="{BB962C8B-B14F-4D97-AF65-F5344CB8AC3E}">
        <p14:creationId xmlns:p14="http://schemas.microsoft.com/office/powerpoint/2010/main" val="27193951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2416" y="212561"/>
            <a:ext cx="11655840" cy="899537"/>
          </a:xfrm>
        </p:spPr>
        <p:txBody>
          <a:bodyPr>
            <a:noAutofit/>
          </a:bodyPr>
          <a:lstStyle/>
          <a:p>
            <a:pPr algn="ctr" defTabSz="3482864">
              <a:spcBef>
                <a:spcPts val="0"/>
              </a:spcBef>
              <a:defRPr/>
            </a:pPr>
            <a:r>
              <a:rPr lang="en-US" sz="6000" b="1" dirty="0">
                <a:cs typeface="Arial" pitchFamily="34" charset="0"/>
              </a:rPr>
              <a:t>AML Web Service Batch-Test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2210" y="1583210"/>
            <a:ext cx="10256251" cy="4329217"/>
          </a:xfrm>
          <a:prstGeom prst="rect">
            <a:avLst/>
          </a:prstGeom>
          <a:ln w="12700">
            <a:solidFill>
              <a:schemeClr val="tx1">
                <a:alpha val="99000"/>
              </a:schemeClr>
            </a:solidFill>
          </a:ln>
        </p:spPr>
      </p:pic>
      <p:sp>
        <p:nvSpPr>
          <p:cNvPr id="5" name="Slide Number Placeholder 4"/>
          <p:cNvSpPr>
            <a:spLocks noGrp="1"/>
          </p:cNvSpPr>
          <p:nvPr>
            <p:ph type="sldNum" sz="quarter" idx="12"/>
          </p:nvPr>
        </p:nvSpPr>
        <p:spPr/>
        <p:txBody>
          <a:bodyPr/>
          <a:lstStyle/>
          <a:p>
            <a:fld id="{6BA20098-320B-459E-801E-54E5791438C8}" type="slidenum">
              <a:rPr lang="en-US" smtClean="0"/>
              <a:t>134</a:t>
            </a:fld>
            <a:endParaRPr lang="en-US"/>
          </a:p>
        </p:txBody>
      </p:sp>
    </p:spTree>
    <p:extLst>
      <p:ext uri="{BB962C8B-B14F-4D97-AF65-F5344CB8AC3E}">
        <p14:creationId xmlns:p14="http://schemas.microsoft.com/office/powerpoint/2010/main" val="267428175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6922" y="552122"/>
            <a:ext cx="11655840" cy="899537"/>
          </a:xfrm>
        </p:spPr>
        <p:txBody>
          <a:bodyPr>
            <a:noAutofit/>
          </a:bodyPr>
          <a:lstStyle/>
          <a:p>
            <a:pPr algn="ctr" defTabSz="3482864">
              <a:spcBef>
                <a:spcPts val="0"/>
              </a:spcBef>
              <a:defRPr/>
            </a:pPr>
            <a:r>
              <a:rPr lang="en-US" sz="6000" b="1" dirty="0">
                <a:cs typeface="Arial" pitchFamily="34" charset="0"/>
              </a:rPr>
              <a:t>Other Uses of this DCNN Model</a:t>
            </a:r>
          </a:p>
        </p:txBody>
      </p:sp>
      <p:pic>
        <p:nvPicPr>
          <p:cNvPr id="2" name="Picture 1"/>
          <p:cNvPicPr>
            <a:picLocks noChangeAspect="1"/>
          </p:cNvPicPr>
          <p:nvPr/>
        </p:nvPicPr>
        <p:blipFill>
          <a:blip r:embed="rId3"/>
          <a:stretch>
            <a:fillRect/>
          </a:stretch>
        </p:blipFill>
        <p:spPr>
          <a:xfrm>
            <a:off x="266923" y="2132948"/>
            <a:ext cx="2596658" cy="2864276"/>
          </a:xfrm>
          <a:prstGeom prst="rect">
            <a:avLst/>
          </a:prstGeom>
          <a:ln w="25400">
            <a:solidFill>
              <a:schemeClr val="bg1"/>
            </a:solidFill>
          </a:ln>
        </p:spPr>
      </p:pic>
      <p:pic>
        <p:nvPicPr>
          <p:cNvPr id="6" name="Picture 5"/>
          <p:cNvPicPr>
            <a:picLocks noChangeAspect="1"/>
          </p:cNvPicPr>
          <p:nvPr/>
        </p:nvPicPr>
        <p:blipFill>
          <a:blip r:embed="rId4"/>
          <a:stretch>
            <a:fillRect/>
          </a:stretch>
        </p:blipFill>
        <p:spPr>
          <a:xfrm>
            <a:off x="6629507" y="2132948"/>
            <a:ext cx="2502165" cy="2864275"/>
          </a:xfrm>
          <a:prstGeom prst="rect">
            <a:avLst/>
          </a:prstGeom>
          <a:ln w="25400">
            <a:solidFill>
              <a:schemeClr val="bg1"/>
            </a:solidFill>
          </a:ln>
        </p:spPr>
      </p:pic>
      <p:pic>
        <p:nvPicPr>
          <p:cNvPr id="8" name="Picture 7"/>
          <p:cNvPicPr>
            <a:picLocks noChangeAspect="1"/>
          </p:cNvPicPr>
          <p:nvPr/>
        </p:nvPicPr>
        <p:blipFill>
          <a:blip r:embed="rId5"/>
          <a:stretch>
            <a:fillRect/>
          </a:stretch>
        </p:blipFill>
        <p:spPr>
          <a:xfrm>
            <a:off x="9646994" y="2132948"/>
            <a:ext cx="2294495" cy="2864275"/>
          </a:xfrm>
          <a:prstGeom prst="rect">
            <a:avLst/>
          </a:prstGeom>
          <a:ln w="25400">
            <a:solidFill>
              <a:schemeClr val="bg1"/>
            </a:solidFill>
          </a:ln>
        </p:spPr>
      </p:pic>
      <p:pic>
        <p:nvPicPr>
          <p:cNvPr id="10" name="Picture 9"/>
          <p:cNvPicPr>
            <a:picLocks noChangeAspect="1"/>
          </p:cNvPicPr>
          <p:nvPr/>
        </p:nvPicPr>
        <p:blipFill>
          <a:blip r:embed="rId6"/>
          <a:stretch>
            <a:fillRect/>
          </a:stretch>
        </p:blipFill>
        <p:spPr>
          <a:xfrm>
            <a:off x="3378903" y="2132948"/>
            <a:ext cx="2735280" cy="2864275"/>
          </a:xfrm>
          <a:prstGeom prst="rect">
            <a:avLst/>
          </a:prstGeom>
          <a:ln w="25400">
            <a:solidFill>
              <a:schemeClr val="bg1"/>
            </a:solidFill>
          </a:ln>
        </p:spPr>
      </p:pic>
      <p:sp>
        <p:nvSpPr>
          <p:cNvPr id="5" name="Slide Number Placeholder 4"/>
          <p:cNvSpPr>
            <a:spLocks noGrp="1"/>
          </p:cNvSpPr>
          <p:nvPr>
            <p:ph type="sldNum" sz="quarter" idx="12"/>
          </p:nvPr>
        </p:nvSpPr>
        <p:spPr/>
        <p:txBody>
          <a:bodyPr/>
          <a:lstStyle/>
          <a:p>
            <a:fld id="{6BA20098-320B-459E-801E-54E5791438C8}" type="slidenum">
              <a:rPr lang="en-US" smtClean="0"/>
              <a:t>135</a:t>
            </a:fld>
            <a:endParaRPr lang="en-US"/>
          </a:p>
        </p:txBody>
      </p:sp>
    </p:spTree>
    <p:extLst>
      <p:ext uri="{BB962C8B-B14F-4D97-AF65-F5344CB8AC3E}">
        <p14:creationId xmlns:p14="http://schemas.microsoft.com/office/powerpoint/2010/main" val="219234391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40" y="3144919"/>
            <a:ext cx="11653523" cy="2842262"/>
          </a:xfrm>
        </p:spPr>
        <p:txBody>
          <a:bodyPr/>
          <a:lstStyle/>
          <a:p>
            <a:pPr marL="742950" indent="-742950">
              <a:buFont typeface="Wingdings" panose="05000000000000000000" pitchFamily="2" charset="2"/>
              <a:buChar char="q"/>
            </a:pPr>
            <a:r>
              <a:rPr lang="en-US" sz="3600" dirty="0">
                <a:solidFill>
                  <a:schemeClr val="tx1"/>
                </a:solidFill>
                <a:cs typeface="Arial" panose="020B0604020202020204" pitchFamily="34" charset="0"/>
              </a:rPr>
              <a:t>Used the ImageNet-trained DCNN and learn MS COCO image features through transfer learning and fine-tuning</a:t>
            </a:r>
          </a:p>
          <a:p>
            <a:pPr marL="742950" indent="-742950">
              <a:buFont typeface="Wingdings" panose="05000000000000000000" pitchFamily="2" charset="2"/>
              <a:buChar char="q"/>
            </a:pPr>
            <a:endParaRPr lang="en-US" sz="3600" dirty="0">
              <a:solidFill>
                <a:schemeClr val="tx1"/>
              </a:solidFill>
              <a:cs typeface="Arial" panose="020B0604020202020204" pitchFamily="34" charset="0"/>
            </a:endParaRPr>
          </a:p>
          <a:p>
            <a:pPr marL="742950" indent="-742950">
              <a:buFont typeface="Wingdings" panose="05000000000000000000" pitchFamily="2" charset="2"/>
              <a:buChar char="q"/>
            </a:pPr>
            <a:r>
              <a:rPr lang="en-US" sz="3600" dirty="0">
                <a:solidFill>
                  <a:schemeClr val="tx1"/>
                </a:solidFill>
                <a:cs typeface="Arial" panose="020B0604020202020204" pitchFamily="34" charset="0"/>
              </a:rPr>
              <a:t>Used a Long short-term memory (LSTM) Recurrent Neural Network (RNN) on these learned image features for the image caption generation</a:t>
            </a:r>
          </a:p>
          <a:p>
            <a:pPr marL="571500" indent="-571500">
              <a:buFont typeface="Wingdings" panose="05000000000000000000" pitchFamily="2" charset="2"/>
              <a:buChar char="q"/>
            </a:pPr>
            <a:endParaRPr lang="en-US" sz="3600" dirty="0">
              <a:solidFill>
                <a:schemeClr val="tx1"/>
              </a:solidFill>
              <a:cs typeface="Arial" panose="020B0604020202020204" pitchFamily="34" charset="0"/>
            </a:endParaRPr>
          </a:p>
        </p:txBody>
      </p:sp>
      <p:sp>
        <p:nvSpPr>
          <p:cNvPr id="4" name="Title 3"/>
          <p:cNvSpPr>
            <a:spLocks noGrp="1"/>
          </p:cNvSpPr>
          <p:nvPr>
            <p:ph type="title"/>
          </p:nvPr>
        </p:nvSpPr>
        <p:spPr>
          <a:xfrm>
            <a:off x="266923" y="423286"/>
            <a:ext cx="11655840" cy="899537"/>
          </a:xfrm>
          <a:solidFill>
            <a:schemeClr val="bg1"/>
          </a:solidFill>
        </p:spPr>
        <p:txBody>
          <a:bodyPr>
            <a:noAutofit/>
          </a:bodyPr>
          <a:lstStyle/>
          <a:p>
            <a:pPr algn="ctr"/>
            <a:r>
              <a:rPr lang="en-US" sz="6000" b="1" dirty="0"/>
              <a:t>Case Study IV: </a:t>
            </a:r>
            <a:r>
              <a:rPr lang="en-US" sz="6000" b="1" dirty="0">
                <a:cs typeface="Arial" pitchFamily="34" charset="0"/>
              </a:rPr>
              <a:t>Image Caption Generation</a:t>
            </a:r>
            <a:endParaRPr lang="en-US" sz="6000" b="1" dirty="0"/>
          </a:p>
        </p:txBody>
      </p:sp>
      <p:sp>
        <p:nvSpPr>
          <p:cNvPr id="3" name="Slide Number Placeholder 2"/>
          <p:cNvSpPr>
            <a:spLocks noGrp="1"/>
          </p:cNvSpPr>
          <p:nvPr>
            <p:ph type="sldNum" sz="quarter" idx="12"/>
          </p:nvPr>
        </p:nvSpPr>
        <p:spPr/>
        <p:txBody>
          <a:bodyPr/>
          <a:lstStyle/>
          <a:p>
            <a:fld id="{6BA20098-320B-459E-801E-54E5791438C8}" type="slidenum">
              <a:rPr lang="en-US" smtClean="0"/>
              <a:t>136</a:t>
            </a:fld>
            <a:endParaRPr lang="en-US"/>
          </a:p>
        </p:txBody>
      </p:sp>
    </p:spTree>
    <p:extLst>
      <p:ext uri="{BB962C8B-B14F-4D97-AF65-F5344CB8AC3E}">
        <p14:creationId xmlns:p14="http://schemas.microsoft.com/office/powerpoint/2010/main" val="72065578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929" y="629266"/>
            <a:ext cx="3505495" cy="5255167"/>
          </a:xfrm>
        </p:spPr>
        <p:txBody>
          <a:bodyPr>
            <a:noAutofit/>
          </a:bodyPr>
          <a:lstStyle/>
          <a:p>
            <a:pPr algn="ctr"/>
            <a:r>
              <a:rPr lang="en-US" sz="6000" b="1" dirty="0"/>
              <a:t>Deep CNN-RNN Model</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2423" y="808582"/>
            <a:ext cx="6525536" cy="4896533"/>
          </a:xfrm>
          <a:prstGeom prst="rect">
            <a:avLst/>
          </a:prstGeom>
          <a:ln w="12700">
            <a:solidFill>
              <a:schemeClr val="tx1">
                <a:alpha val="99000"/>
              </a:schemeClr>
            </a:solidFill>
          </a:ln>
        </p:spPr>
      </p:pic>
      <p:sp>
        <p:nvSpPr>
          <p:cNvPr id="3" name="Slide Number Placeholder 2"/>
          <p:cNvSpPr>
            <a:spLocks noGrp="1"/>
          </p:cNvSpPr>
          <p:nvPr>
            <p:ph type="sldNum" sz="quarter" idx="12"/>
          </p:nvPr>
        </p:nvSpPr>
        <p:spPr/>
        <p:txBody>
          <a:bodyPr/>
          <a:lstStyle/>
          <a:p>
            <a:fld id="{6BA20098-320B-459E-801E-54E5791438C8}" type="slidenum">
              <a:rPr lang="en-US" smtClean="0"/>
              <a:t>137</a:t>
            </a:fld>
            <a:endParaRPr lang="en-US"/>
          </a:p>
        </p:txBody>
      </p:sp>
    </p:spTree>
    <p:extLst>
      <p:ext uri="{BB962C8B-B14F-4D97-AF65-F5344CB8AC3E}">
        <p14:creationId xmlns:p14="http://schemas.microsoft.com/office/powerpoint/2010/main" val="14956284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pPr algn="ctr"/>
            <a:r>
              <a:rPr lang="en-US" sz="6000" b="1" dirty="0"/>
              <a:t>Caption generation using fine-tuned CNN-RNN model</a:t>
            </a:r>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764909" y="1997616"/>
            <a:ext cx="4308018" cy="4194462"/>
          </a:xfrm>
        </p:spPr>
      </p:pic>
      <p:pic>
        <p:nvPicPr>
          <p:cNvPr id="6" name="Content Placeholder 5"/>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7193745" y="1997616"/>
            <a:ext cx="3787109" cy="4194462"/>
          </a:xfrm>
        </p:spPr>
      </p:pic>
      <p:cxnSp>
        <p:nvCxnSpPr>
          <p:cNvPr id="10" name="Shape 241"/>
          <p:cNvCxnSpPr/>
          <p:nvPr/>
        </p:nvCxnSpPr>
        <p:spPr>
          <a:xfrm>
            <a:off x="6630567" y="1997616"/>
            <a:ext cx="48529" cy="4541296"/>
          </a:xfrm>
          <a:prstGeom prst="straightConnector1">
            <a:avLst/>
          </a:prstGeom>
          <a:noFill/>
          <a:ln w="19050" cap="flat" cmpd="sng">
            <a:solidFill>
              <a:srgbClr val="666666"/>
            </a:solidFill>
            <a:prstDash val="solid"/>
            <a:round/>
            <a:headEnd type="none" w="lg" len="lg"/>
            <a:tailEnd type="none" w="lg" len="lg"/>
          </a:ln>
        </p:spPr>
      </p:cxnSp>
      <p:sp>
        <p:nvSpPr>
          <p:cNvPr id="2" name="Slide Number Placeholder 1"/>
          <p:cNvSpPr>
            <a:spLocks noGrp="1"/>
          </p:cNvSpPr>
          <p:nvPr>
            <p:ph type="sldNum" sz="quarter" idx="12"/>
          </p:nvPr>
        </p:nvSpPr>
        <p:spPr/>
        <p:txBody>
          <a:bodyPr/>
          <a:lstStyle/>
          <a:p>
            <a:fld id="{6BA20098-320B-459E-801E-54E5791438C8}" type="slidenum">
              <a:rPr lang="en-US" smtClean="0"/>
              <a:t>138</a:t>
            </a:fld>
            <a:endParaRPr lang="en-US"/>
          </a:p>
        </p:txBody>
      </p:sp>
    </p:spTree>
    <p:extLst>
      <p:ext uri="{BB962C8B-B14F-4D97-AF65-F5344CB8AC3E}">
        <p14:creationId xmlns:p14="http://schemas.microsoft.com/office/powerpoint/2010/main" val="56265637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6000" b="1" dirty="0"/>
              <a:t>Re-usability of this CNN-RNN Model</a:t>
            </a:r>
          </a:p>
        </p:txBody>
      </p:sp>
      <p:sp>
        <p:nvSpPr>
          <p:cNvPr id="3" name="Content Placeholder 2"/>
          <p:cNvSpPr>
            <a:spLocks noGrp="1"/>
          </p:cNvSpPr>
          <p:nvPr>
            <p:ph idx="1"/>
          </p:nvPr>
        </p:nvSpPr>
        <p:spPr>
          <a:xfrm>
            <a:off x="838200" y="2717902"/>
            <a:ext cx="10515600" cy="3336310"/>
          </a:xfrm>
        </p:spPr>
        <p:txBody>
          <a:bodyPr>
            <a:normAutofit/>
          </a:bodyPr>
          <a:lstStyle/>
          <a:p>
            <a:pPr>
              <a:buFont typeface="Wingdings" panose="05000000000000000000" pitchFamily="2" charset="2"/>
              <a:buChar char="q"/>
            </a:pPr>
            <a:r>
              <a:rPr lang="en-US" sz="3600" dirty="0"/>
              <a:t> Used CNN-RNN model for natural image caption generation</a:t>
            </a:r>
          </a:p>
          <a:p>
            <a:pPr>
              <a:buFont typeface="Wingdings" panose="05000000000000000000" pitchFamily="2" charset="2"/>
              <a:buChar char="q"/>
            </a:pPr>
            <a:endParaRPr lang="en-US" sz="3600" dirty="0"/>
          </a:p>
          <a:p>
            <a:pPr>
              <a:buFont typeface="Wingdings" panose="05000000000000000000" pitchFamily="2" charset="2"/>
              <a:buChar char="q"/>
            </a:pPr>
            <a:r>
              <a:rPr lang="en-US" sz="3600" dirty="0"/>
              <a:t> Can use the same CNN-RNN model in a completely different domain</a:t>
            </a:r>
          </a:p>
        </p:txBody>
      </p:sp>
      <p:sp>
        <p:nvSpPr>
          <p:cNvPr id="4" name="Slide Number Placeholder 3"/>
          <p:cNvSpPr>
            <a:spLocks noGrp="1"/>
          </p:cNvSpPr>
          <p:nvPr>
            <p:ph type="sldNum" sz="quarter" idx="12"/>
          </p:nvPr>
        </p:nvSpPr>
        <p:spPr/>
        <p:txBody>
          <a:bodyPr/>
          <a:lstStyle/>
          <a:p>
            <a:fld id="{6BA20098-320B-459E-801E-54E5791438C8}" type="slidenum">
              <a:rPr lang="en-US" smtClean="0"/>
              <a:t>139</a:t>
            </a:fld>
            <a:endParaRPr lang="en-US"/>
          </a:p>
        </p:txBody>
      </p:sp>
    </p:spTree>
    <p:extLst>
      <p:ext uri="{BB962C8B-B14F-4D97-AF65-F5344CB8AC3E}">
        <p14:creationId xmlns:p14="http://schemas.microsoft.com/office/powerpoint/2010/main" val="1378418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39" y="2381251"/>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339" name="TextBox 1"/>
          <p:cNvSpPr txBox="1">
            <a:spLocks noChangeArrowheads="1"/>
          </p:cNvSpPr>
          <p:nvPr/>
        </p:nvSpPr>
        <p:spPr bwMode="auto">
          <a:xfrm>
            <a:off x="2082801" y="703264"/>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i="1"/>
              <a:t>Training data</a:t>
            </a:r>
          </a:p>
          <a:p>
            <a:pPr eaLnBrk="1" hangingPunct="1">
              <a:spcBef>
                <a:spcPct val="0"/>
              </a:spcBef>
              <a:buFontTx/>
              <a:buNone/>
            </a:pPr>
            <a:r>
              <a:rPr lang="en-GB" altLang="en-US" sz="2400" b="1" i="1"/>
              <a:t>Fields               class</a:t>
            </a:r>
          </a:p>
          <a:p>
            <a:pPr eaLnBrk="1" hangingPunct="1">
              <a:spcBef>
                <a:spcPct val="0"/>
              </a:spcBef>
              <a:buFontTx/>
              <a:buNone/>
            </a:pPr>
            <a:r>
              <a:rPr lang="en-GB" altLang="en-US" sz="2400">
                <a:solidFill>
                  <a:srgbClr val="0033CC"/>
                </a:solidFill>
              </a:rPr>
              <a:t>1.4  2.7   1.9         </a:t>
            </a:r>
            <a:r>
              <a:rPr lang="en-GB" altLang="en-US" sz="2400">
                <a:solidFill>
                  <a:srgbClr val="FF0000"/>
                </a:solidFill>
              </a:rPr>
              <a:t>0</a:t>
            </a:r>
          </a:p>
          <a:p>
            <a:pPr eaLnBrk="1" hangingPunct="1">
              <a:spcBef>
                <a:spcPct val="0"/>
              </a:spcBef>
              <a:buFontTx/>
              <a:buNone/>
            </a:pPr>
            <a:r>
              <a:rPr lang="en-GB" altLang="en-US" sz="2400"/>
              <a:t>3.8  3.4   3.2         0</a:t>
            </a:r>
          </a:p>
          <a:p>
            <a:pPr eaLnBrk="1" hangingPunct="1">
              <a:spcBef>
                <a:spcPct val="0"/>
              </a:spcBef>
              <a:buFontTx/>
              <a:buNone/>
            </a:pPr>
            <a:r>
              <a:rPr lang="en-GB" altLang="en-US" sz="2400"/>
              <a:t>6.4  2.8   1.7         1</a:t>
            </a:r>
          </a:p>
          <a:p>
            <a:pPr eaLnBrk="1" hangingPunct="1">
              <a:spcBef>
                <a:spcPct val="0"/>
              </a:spcBef>
              <a:buFontTx/>
              <a:buNone/>
            </a:pPr>
            <a:r>
              <a:rPr lang="en-GB" altLang="en-US" sz="2400"/>
              <a:t>4.1  0.1   0.2         0</a:t>
            </a:r>
          </a:p>
          <a:p>
            <a:pPr eaLnBrk="1" hangingPunct="1">
              <a:spcBef>
                <a:spcPct val="0"/>
              </a:spcBef>
              <a:buFontTx/>
              <a:buNone/>
            </a:pPr>
            <a:r>
              <a:rPr lang="en-GB" altLang="en-US" sz="2400"/>
              <a:t>etc …</a:t>
            </a:r>
          </a:p>
        </p:txBody>
      </p:sp>
      <p:sp>
        <p:nvSpPr>
          <p:cNvPr id="14340" name="TextBox 2"/>
          <p:cNvSpPr txBox="1">
            <a:spLocks noChangeArrowheads="1"/>
          </p:cNvSpPr>
          <p:nvPr/>
        </p:nvSpPr>
        <p:spPr bwMode="auto">
          <a:xfrm>
            <a:off x="6299200" y="955676"/>
            <a:ext cx="3589338"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a:solidFill>
                  <a:schemeClr val="bg1"/>
                </a:solidFill>
              </a:rPr>
              <a:t>Present a training pattern</a:t>
            </a:r>
          </a:p>
        </p:txBody>
      </p:sp>
      <p:sp>
        <p:nvSpPr>
          <p:cNvPr id="5" name="Rounded Rectangle 4"/>
          <p:cNvSpPr/>
          <p:nvPr/>
        </p:nvSpPr>
        <p:spPr>
          <a:xfrm>
            <a:off x="1938338" y="1416051"/>
            <a:ext cx="2747962" cy="4429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4342" name="Rectangle 5"/>
          <p:cNvSpPr>
            <a:spLocks noChangeArrowheads="1"/>
          </p:cNvSpPr>
          <p:nvPr/>
        </p:nvSpPr>
        <p:spPr bwMode="auto">
          <a:xfrm>
            <a:off x="5359401" y="2487613"/>
            <a:ext cx="4570413"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a:solidFill>
                  <a:srgbClr val="0033CC"/>
                </a:solidFill>
              </a:rPr>
              <a:t>1.4 </a:t>
            </a:r>
          </a:p>
          <a:p>
            <a:pPr eaLnBrk="1" hangingPunct="1">
              <a:spcBef>
                <a:spcPct val="0"/>
              </a:spcBef>
              <a:buFontTx/>
              <a:buNone/>
            </a:pPr>
            <a:endParaRPr lang="en-GB" altLang="en-US" sz="2800">
              <a:solidFill>
                <a:srgbClr val="0033CC"/>
              </a:solidFill>
            </a:endParaRPr>
          </a:p>
          <a:p>
            <a:pPr eaLnBrk="1" hangingPunct="1">
              <a:spcBef>
                <a:spcPct val="0"/>
              </a:spcBef>
              <a:buFontTx/>
              <a:buNone/>
            </a:pPr>
            <a:r>
              <a:rPr lang="en-GB" altLang="en-US" sz="2400">
                <a:solidFill>
                  <a:srgbClr val="0033CC"/>
                </a:solidFill>
              </a:rPr>
              <a:t>2.7                                                    </a:t>
            </a:r>
          </a:p>
          <a:p>
            <a:pPr eaLnBrk="1" hangingPunct="1">
              <a:spcBef>
                <a:spcPct val="0"/>
              </a:spcBef>
              <a:buFontTx/>
              <a:buNone/>
            </a:pPr>
            <a:endParaRPr lang="en-GB" altLang="en-US" sz="2800">
              <a:solidFill>
                <a:srgbClr val="0033CC"/>
              </a:solidFill>
            </a:endParaRPr>
          </a:p>
          <a:p>
            <a:pPr eaLnBrk="1" hangingPunct="1">
              <a:spcBef>
                <a:spcPct val="0"/>
              </a:spcBef>
              <a:buFontTx/>
              <a:buNone/>
            </a:pPr>
            <a:r>
              <a:rPr lang="en-GB" altLang="en-US" sz="2400">
                <a:solidFill>
                  <a:srgbClr val="0033CC"/>
                </a:solidFill>
              </a:rPr>
              <a:t>1.9        </a:t>
            </a:r>
            <a:endParaRPr lang="en-GB" altLang="en-US" sz="2400">
              <a:solidFill>
                <a:srgbClr val="FF0000"/>
              </a:solidFill>
            </a:endParaRPr>
          </a:p>
        </p:txBody>
      </p:sp>
    </p:spTree>
    <p:extLst>
      <p:ext uri="{BB962C8B-B14F-4D97-AF65-F5344CB8AC3E}">
        <p14:creationId xmlns:p14="http://schemas.microsoft.com/office/powerpoint/2010/main" val="3209105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40" y="3144919"/>
            <a:ext cx="11653523" cy="2842262"/>
          </a:xfrm>
        </p:spPr>
        <p:txBody>
          <a:bodyPr/>
          <a:lstStyle/>
          <a:p>
            <a:pPr marL="742950" indent="-742950">
              <a:buFont typeface="Wingdings" panose="05000000000000000000" pitchFamily="2" charset="2"/>
              <a:buChar char="q"/>
            </a:pPr>
            <a:r>
              <a:rPr lang="en-US" sz="3600" dirty="0">
                <a:solidFill>
                  <a:schemeClr val="tx1"/>
                </a:solidFill>
                <a:cs typeface="Arial" panose="020B0604020202020204" pitchFamily="34" charset="0"/>
              </a:rPr>
              <a:t>We use the ImageNet-trained DCNN and learn Apparel Classification with Style (ACS) image features through transfer learning and fine-tuning</a:t>
            </a:r>
          </a:p>
          <a:p>
            <a:pPr marL="742950" indent="-742950">
              <a:buFont typeface="Wingdings" panose="05000000000000000000" pitchFamily="2" charset="2"/>
              <a:buChar char="q"/>
            </a:pPr>
            <a:endParaRPr lang="en-US" sz="3600" dirty="0">
              <a:solidFill>
                <a:schemeClr val="tx1"/>
              </a:solidFill>
              <a:cs typeface="Arial" panose="020B0604020202020204" pitchFamily="34" charset="0"/>
            </a:endParaRPr>
          </a:p>
          <a:p>
            <a:pPr marL="742950" indent="-742950">
              <a:buFont typeface="Wingdings" panose="05000000000000000000" pitchFamily="2" charset="2"/>
              <a:buChar char="q"/>
            </a:pPr>
            <a:r>
              <a:rPr lang="en-US" sz="3600" dirty="0">
                <a:solidFill>
                  <a:schemeClr val="tx1"/>
                </a:solidFill>
                <a:cs typeface="Arial" panose="020B0604020202020204" pitchFamily="34" charset="0"/>
              </a:rPr>
              <a:t>Then we use a Long short-term memory (LSTM) Recurrent Neural Network (RNN) on the learned image features for the image caption generation</a:t>
            </a:r>
          </a:p>
          <a:p>
            <a:pPr marL="571500" indent="-571500">
              <a:buFont typeface="Wingdings" panose="05000000000000000000" pitchFamily="2" charset="2"/>
              <a:buChar char="q"/>
            </a:pPr>
            <a:endParaRPr lang="en-US" sz="3600" dirty="0">
              <a:solidFill>
                <a:schemeClr val="tx1"/>
              </a:solidFill>
              <a:cs typeface="Arial" panose="020B0604020202020204" pitchFamily="34" charset="0"/>
            </a:endParaRPr>
          </a:p>
        </p:txBody>
      </p:sp>
      <p:sp>
        <p:nvSpPr>
          <p:cNvPr id="4" name="Title 3"/>
          <p:cNvSpPr>
            <a:spLocks noGrp="1"/>
          </p:cNvSpPr>
          <p:nvPr>
            <p:ph type="title"/>
          </p:nvPr>
        </p:nvSpPr>
        <p:spPr>
          <a:xfrm>
            <a:off x="266923" y="423286"/>
            <a:ext cx="11655840" cy="899537"/>
          </a:xfrm>
          <a:solidFill>
            <a:schemeClr val="bg1"/>
          </a:solidFill>
        </p:spPr>
        <p:txBody>
          <a:bodyPr>
            <a:noAutofit/>
          </a:bodyPr>
          <a:lstStyle/>
          <a:p>
            <a:pPr algn="ctr"/>
            <a:r>
              <a:rPr lang="en-US" sz="6000" b="1" dirty="0"/>
              <a:t>Case Study V: Fashion Image </a:t>
            </a:r>
            <a:r>
              <a:rPr lang="en-US" sz="6000" b="1" dirty="0">
                <a:cs typeface="Arial" pitchFamily="34" charset="0"/>
              </a:rPr>
              <a:t>Tag Prediction</a:t>
            </a:r>
            <a:endParaRPr lang="en-US" sz="6000" b="1" dirty="0"/>
          </a:p>
        </p:txBody>
      </p:sp>
      <p:sp>
        <p:nvSpPr>
          <p:cNvPr id="2" name="Slide Number Placeholder 1"/>
          <p:cNvSpPr>
            <a:spLocks noGrp="1"/>
          </p:cNvSpPr>
          <p:nvPr>
            <p:ph type="sldNum" sz="quarter" idx="12"/>
          </p:nvPr>
        </p:nvSpPr>
        <p:spPr/>
        <p:txBody>
          <a:bodyPr/>
          <a:lstStyle/>
          <a:p>
            <a:fld id="{6BA20098-320B-459E-801E-54E5791438C8}" type="slidenum">
              <a:rPr lang="en-US" smtClean="0"/>
              <a:t>140</a:t>
            </a:fld>
            <a:endParaRPr lang="en-US"/>
          </a:p>
        </p:txBody>
      </p:sp>
    </p:spTree>
    <p:extLst>
      <p:ext uri="{BB962C8B-B14F-4D97-AF65-F5344CB8AC3E}">
        <p14:creationId xmlns:p14="http://schemas.microsoft.com/office/powerpoint/2010/main" val="177625314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000" b="1" dirty="0">
                <a:cs typeface="Arial" pitchFamily="34" charset="0"/>
              </a:rPr>
              <a:t>Augmentation + Transfer Learning</a:t>
            </a:r>
            <a:endParaRPr lang="en-US" sz="6000"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59198" y="1725516"/>
            <a:ext cx="7123002" cy="4630834"/>
          </a:xfrm>
          <a:prstGeom prst="roundRect">
            <a:avLst>
              <a:gd name="adj" fmla="val 8594"/>
            </a:avLst>
          </a:prstGeom>
          <a:solidFill>
            <a:srgbClr val="FFFFFF">
              <a:shade val="85000"/>
            </a:srgbClr>
          </a:solidFill>
          <a:ln w="12700">
            <a:solidFill>
              <a:schemeClr val="tx1">
                <a:alpha val="99000"/>
              </a:schemeClr>
            </a:solidFill>
          </a:ln>
          <a:effectLst>
            <a:reflection endPos="0" dist="5000" dir="5400000" sy="-100000" algn="bl" rotWithShape="0"/>
          </a:effectLst>
        </p:spPr>
      </p:pic>
      <p:sp>
        <p:nvSpPr>
          <p:cNvPr id="3" name="Slide Number Placeholder 2"/>
          <p:cNvSpPr>
            <a:spLocks noGrp="1"/>
          </p:cNvSpPr>
          <p:nvPr>
            <p:ph type="sldNum" sz="quarter" idx="12"/>
          </p:nvPr>
        </p:nvSpPr>
        <p:spPr/>
        <p:txBody>
          <a:bodyPr/>
          <a:lstStyle/>
          <a:p>
            <a:fld id="{6BA20098-320B-459E-801E-54E5791438C8}" type="slidenum">
              <a:rPr lang="en-US" smtClean="0"/>
              <a:t>141</a:t>
            </a:fld>
            <a:endParaRPr lang="en-US"/>
          </a:p>
        </p:txBody>
      </p:sp>
    </p:spTree>
    <p:extLst>
      <p:ext uri="{BB962C8B-B14F-4D97-AF65-F5344CB8AC3E}">
        <p14:creationId xmlns:p14="http://schemas.microsoft.com/office/powerpoint/2010/main" val="2669094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929" y="629266"/>
            <a:ext cx="3505495" cy="5255167"/>
          </a:xfrm>
        </p:spPr>
        <p:txBody>
          <a:bodyPr>
            <a:noAutofit/>
          </a:bodyPr>
          <a:lstStyle/>
          <a:p>
            <a:pPr algn="ctr"/>
            <a:r>
              <a:rPr lang="en-US" sz="6000" b="1" dirty="0"/>
              <a:t>Using the same CNN-RNN Model</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2423" y="808582"/>
            <a:ext cx="6525536" cy="4896533"/>
          </a:xfrm>
          <a:prstGeom prst="rect">
            <a:avLst/>
          </a:prstGeom>
          <a:ln w="12700">
            <a:solidFill>
              <a:schemeClr val="tx1">
                <a:alpha val="99000"/>
              </a:schemeClr>
            </a:solidFill>
          </a:ln>
        </p:spPr>
      </p:pic>
      <p:sp>
        <p:nvSpPr>
          <p:cNvPr id="3" name="Slide Number Placeholder 2"/>
          <p:cNvSpPr>
            <a:spLocks noGrp="1"/>
          </p:cNvSpPr>
          <p:nvPr>
            <p:ph type="sldNum" sz="quarter" idx="12"/>
          </p:nvPr>
        </p:nvSpPr>
        <p:spPr/>
        <p:txBody>
          <a:bodyPr/>
          <a:lstStyle/>
          <a:p>
            <a:fld id="{6BA20098-320B-459E-801E-54E5791438C8}" type="slidenum">
              <a:rPr lang="en-US" smtClean="0"/>
              <a:t>142</a:t>
            </a:fld>
            <a:endParaRPr lang="en-US"/>
          </a:p>
        </p:txBody>
      </p:sp>
    </p:spTree>
    <p:extLst>
      <p:ext uri="{BB962C8B-B14F-4D97-AF65-F5344CB8AC3E}">
        <p14:creationId xmlns:p14="http://schemas.microsoft.com/office/powerpoint/2010/main" val="16527747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6000" b="1" dirty="0"/>
              <a:t>ACS Images Tag Prediction</a:t>
            </a:r>
          </a:p>
        </p:txBody>
      </p:sp>
      <p:pic>
        <p:nvPicPr>
          <p:cNvPr id="4" name="Content Placeholder 3"/>
          <p:cNvPicPr>
            <a:picLocks noGrp="1" noChangeAspect="1"/>
          </p:cNvPicPr>
          <p:nvPr>
            <p:ph idx="1"/>
            <p:custDataLst>
              <p:custData r:id="rId1"/>
            </p:custDataLst>
          </p:nvPr>
        </p:nvPicPr>
        <p:blipFill>
          <a:blip r:embed="rId3">
            <a:extLst>
              <a:ext uri="{28A0092B-C50C-407E-A947-70E740481C1C}">
                <a14:useLocalDpi xmlns:a14="http://schemas.microsoft.com/office/drawing/2010/main" val="0"/>
              </a:ext>
            </a:extLst>
          </a:blip>
          <a:stretch>
            <a:fillRect/>
          </a:stretch>
        </p:blipFill>
        <p:spPr>
          <a:xfrm>
            <a:off x="1505442" y="2150829"/>
            <a:ext cx="9348308" cy="3573512"/>
          </a:xfrm>
        </p:spPr>
      </p:pic>
      <p:sp>
        <p:nvSpPr>
          <p:cNvPr id="3" name="Slide Number Placeholder 2"/>
          <p:cNvSpPr>
            <a:spLocks noGrp="1"/>
          </p:cNvSpPr>
          <p:nvPr>
            <p:ph type="sldNum" sz="quarter" idx="12"/>
          </p:nvPr>
        </p:nvSpPr>
        <p:spPr/>
        <p:txBody>
          <a:bodyPr/>
          <a:lstStyle/>
          <a:p>
            <a:fld id="{6BA20098-320B-459E-801E-54E5791438C8}" type="slidenum">
              <a:rPr lang="en-US" smtClean="0"/>
              <a:t>143</a:t>
            </a:fld>
            <a:endParaRPr lang="en-US"/>
          </a:p>
        </p:txBody>
      </p:sp>
    </p:spTree>
    <p:extLst>
      <p:ext uri="{BB962C8B-B14F-4D97-AF65-F5344CB8AC3E}">
        <p14:creationId xmlns:p14="http://schemas.microsoft.com/office/powerpoint/2010/main" val="197764544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pPr algn="ctr"/>
            <a:r>
              <a:rPr lang="en-US" sz="6000" b="1" dirty="0"/>
              <a:t>Using fine-tuned CNN-RNN model</a:t>
            </a:r>
          </a:p>
        </p:txBody>
      </p:sp>
      <p:cxnSp>
        <p:nvCxnSpPr>
          <p:cNvPr id="6" name="Shape 241"/>
          <p:cNvCxnSpPr/>
          <p:nvPr/>
        </p:nvCxnSpPr>
        <p:spPr>
          <a:xfrm>
            <a:off x="6292637" y="1825625"/>
            <a:ext cx="18711" cy="4530725"/>
          </a:xfrm>
          <a:prstGeom prst="straightConnector1">
            <a:avLst/>
          </a:prstGeom>
          <a:noFill/>
          <a:ln w="19050" cap="flat" cmpd="sng">
            <a:solidFill>
              <a:srgbClr val="666666"/>
            </a:solidFill>
            <a:prstDash val="solid"/>
            <a:round/>
            <a:headEnd type="none" w="lg" len="lg"/>
            <a:tailEnd type="none" w="lg" len="lg"/>
          </a:ln>
        </p:spPr>
      </p:cxnSp>
      <p:pic>
        <p:nvPicPr>
          <p:cNvPr id="4"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33399" y="1825625"/>
            <a:ext cx="4791201" cy="4351338"/>
          </a:xfrm>
        </p:spPr>
      </p:pic>
      <p:pic>
        <p:nvPicPr>
          <p:cNvPr id="7" name="Content Placeholder 6"/>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634643" y="1825625"/>
            <a:ext cx="4739036" cy="4351338"/>
          </a:xfrm>
        </p:spPr>
      </p:pic>
      <p:sp>
        <p:nvSpPr>
          <p:cNvPr id="2" name="Slide Number Placeholder 1"/>
          <p:cNvSpPr>
            <a:spLocks noGrp="1"/>
          </p:cNvSpPr>
          <p:nvPr>
            <p:ph type="sldNum" sz="quarter" idx="12"/>
          </p:nvPr>
        </p:nvSpPr>
        <p:spPr/>
        <p:txBody>
          <a:bodyPr/>
          <a:lstStyle/>
          <a:p>
            <a:fld id="{6BA20098-320B-459E-801E-54E5791438C8}" type="slidenum">
              <a:rPr lang="en-US" smtClean="0"/>
              <a:t>144</a:t>
            </a:fld>
            <a:endParaRPr lang="en-US"/>
          </a:p>
        </p:txBody>
      </p:sp>
    </p:spTree>
    <p:extLst>
      <p:ext uri="{BB962C8B-B14F-4D97-AF65-F5344CB8AC3E}">
        <p14:creationId xmlns:p14="http://schemas.microsoft.com/office/powerpoint/2010/main" val="24045028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70525"/>
            <a:ext cx="11655840" cy="899537"/>
          </a:xfrm>
          <a:solidFill>
            <a:schemeClr val="bg1"/>
          </a:solidFill>
        </p:spPr>
        <p:txBody>
          <a:bodyPr>
            <a:noAutofit/>
          </a:bodyPr>
          <a:lstStyle/>
          <a:p>
            <a:pPr algn="ctr"/>
            <a:r>
              <a:rPr lang="en-US" sz="6000" b="1" dirty="0"/>
              <a:t>DL Framework: </a:t>
            </a:r>
            <a:r>
              <a:rPr lang="en-US" sz="6000" b="1" dirty="0" err="1"/>
              <a:t>TensorFlow</a:t>
            </a:r>
            <a:endParaRPr lang="en-US" sz="6000" b="1" dirty="0"/>
          </a:p>
        </p:txBody>
      </p:sp>
      <p:sp>
        <p:nvSpPr>
          <p:cNvPr id="5" name="Text Placeholder 4"/>
          <p:cNvSpPr>
            <a:spLocks noGrp="1"/>
          </p:cNvSpPr>
          <p:nvPr>
            <p:ph idx="1"/>
          </p:nvPr>
        </p:nvSpPr>
        <p:spPr>
          <a:xfrm>
            <a:off x="269240" y="1866468"/>
            <a:ext cx="11655840" cy="3343708"/>
          </a:xfrm>
          <a:solidFill>
            <a:schemeClr val="bg1"/>
          </a:solidFill>
        </p:spPr>
        <p:txBody>
          <a:bodyPr/>
          <a:lstStyle/>
          <a:p>
            <a:pPr marL="571500" indent="-571500">
              <a:buFont typeface="Wingdings" panose="05000000000000000000" pitchFamily="2" charset="2"/>
              <a:buChar char="q"/>
            </a:pPr>
            <a:r>
              <a:rPr lang="en-US" sz="3600" dirty="0"/>
              <a:t>DL toolkit by Google (2016)</a:t>
            </a:r>
          </a:p>
          <a:p>
            <a:pPr marL="571500" indent="-571500">
              <a:buFont typeface="Wingdings" panose="05000000000000000000" pitchFamily="2" charset="2"/>
              <a:buChar char="q"/>
            </a:pPr>
            <a:r>
              <a:rPr lang="en-US" sz="3600" dirty="0"/>
              <a:t>Supports all common DL models</a:t>
            </a:r>
          </a:p>
          <a:p>
            <a:pPr marL="571500" indent="-571500">
              <a:buFont typeface="Wingdings" panose="05000000000000000000" pitchFamily="2" charset="2"/>
              <a:buChar char="q"/>
            </a:pPr>
            <a:r>
              <a:rPr lang="en-US" sz="3600" dirty="0"/>
              <a:t>Supports multi-GPU training</a:t>
            </a:r>
          </a:p>
          <a:p>
            <a:pPr marL="571500" indent="-571500">
              <a:buFont typeface="Wingdings" panose="05000000000000000000" pitchFamily="2" charset="2"/>
              <a:buChar char="q"/>
            </a:pPr>
            <a:r>
              <a:rPr lang="en-US" sz="3600" dirty="0"/>
              <a:t>Supports native distributed training</a:t>
            </a:r>
          </a:p>
          <a:p>
            <a:pPr marL="571500" indent="-571500">
              <a:buFont typeface="Wingdings" panose="05000000000000000000" pitchFamily="2" charset="2"/>
              <a:buChar char="q"/>
            </a:pPr>
            <a:r>
              <a:rPr lang="en-US" sz="3600" dirty="0"/>
              <a:t>Great Python Support</a:t>
            </a:r>
          </a:p>
        </p:txBody>
      </p:sp>
      <p:sp>
        <p:nvSpPr>
          <p:cNvPr id="3" name="Slide Number Placeholder 2"/>
          <p:cNvSpPr>
            <a:spLocks noGrp="1"/>
          </p:cNvSpPr>
          <p:nvPr>
            <p:ph type="sldNum" sz="quarter" idx="12"/>
          </p:nvPr>
        </p:nvSpPr>
        <p:spPr/>
        <p:txBody>
          <a:bodyPr/>
          <a:lstStyle/>
          <a:p>
            <a:fld id="{6BA20098-320B-459E-801E-54E5791438C8}" type="slidenum">
              <a:rPr lang="en-US" smtClean="0"/>
              <a:t>145</a:t>
            </a:fld>
            <a:endParaRPr lang="en-US"/>
          </a:p>
        </p:txBody>
      </p:sp>
    </p:spTree>
    <p:extLst>
      <p:ext uri="{BB962C8B-B14F-4D97-AF65-F5344CB8AC3E}">
        <p14:creationId xmlns:p14="http://schemas.microsoft.com/office/powerpoint/2010/main" val="139135741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9" name="Content Placeholder 3"/>
          <p:cNvPicPr>
            <a:picLocks noChangeAspect="1"/>
          </p:cNvPicPr>
          <p:nvPr/>
        </p:nvPicPr>
        <p:blipFill rotWithShape="1">
          <a:blip r:embed="rId3"/>
          <a:srcRect/>
          <a:stretch/>
        </p:blipFill>
        <p:spPr>
          <a:xfrm>
            <a:off x="2262220" y="2055813"/>
            <a:ext cx="7667559" cy="4351338"/>
          </a:xfrm>
          <a:prstGeom prst="rect">
            <a:avLst/>
          </a:prstGeom>
        </p:spPr>
        <p:style>
          <a:lnRef idx="2">
            <a:schemeClr val="dk1"/>
          </a:lnRef>
          <a:fillRef idx="1">
            <a:schemeClr val="lt1"/>
          </a:fillRef>
          <a:effectRef idx="0">
            <a:schemeClr val="dk1"/>
          </a:effectRef>
          <a:fontRef idx="minor">
            <a:schemeClr val="dk1"/>
          </a:fontRef>
        </p:style>
      </p:pic>
      <p:sp>
        <p:nvSpPr>
          <p:cNvPr id="2" name="Title 1"/>
          <p:cNvSpPr>
            <a:spLocks noGrp="1"/>
          </p:cNvSpPr>
          <p:nvPr>
            <p:ph type="title"/>
          </p:nvPr>
        </p:nvSpPr>
        <p:spPr/>
        <p:txBody>
          <a:bodyPr vert="horz" lIns="91440" tIns="45720" rIns="91440" bIns="45720" rtlCol="0" anchor="ctr">
            <a:noAutofit/>
          </a:bodyPr>
          <a:lstStyle/>
          <a:p>
            <a:pPr algn="ctr"/>
            <a:r>
              <a:rPr lang="en-US" sz="6000" b="1" dirty="0"/>
              <a:t>Case Study VI: Transfer Learning on pre-trained </a:t>
            </a:r>
            <a:r>
              <a:rPr lang="en-US" sz="6000" b="1" dirty="0" err="1"/>
              <a:t>AlexNet</a:t>
            </a:r>
            <a:endParaRPr lang="en-US" sz="6000" b="1" dirty="0"/>
          </a:p>
        </p:txBody>
      </p:sp>
      <p:sp>
        <p:nvSpPr>
          <p:cNvPr id="3" name="Slide Number Placeholder 2"/>
          <p:cNvSpPr>
            <a:spLocks noGrp="1"/>
          </p:cNvSpPr>
          <p:nvPr>
            <p:ph type="sldNum" sz="quarter" idx="12"/>
          </p:nvPr>
        </p:nvSpPr>
        <p:spPr/>
        <p:txBody>
          <a:bodyPr/>
          <a:lstStyle/>
          <a:p>
            <a:fld id="{6BA20098-320B-459E-801E-54E5791438C8}" type="slidenum">
              <a:rPr lang="en-US" smtClean="0"/>
              <a:t>146</a:t>
            </a:fld>
            <a:endParaRPr lang="en-US"/>
          </a:p>
        </p:txBody>
      </p:sp>
    </p:spTree>
    <p:extLst>
      <p:ext uri="{BB962C8B-B14F-4D97-AF65-F5344CB8AC3E}">
        <p14:creationId xmlns:p14="http://schemas.microsoft.com/office/powerpoint/2010/main" val="204667333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893660" y="2098675"/>
            <a:ext cx="8574061" cy="4351338"/>
          </a:xfrm>
          <a:prstGeom prst="rect">
            <a:avLst/>
          </a:prstGeom>
        </p:spPr>
        <p:style>
          <a:lnRef idx="2">
            <a:schemeClr val="dk1"/>
          </a:lnRef>
          <a:fillRef idx="1">
            <a:schemeClr val="lt1"/>
          </a:fillRef>
          <a:effectRef idx="0">
            <a:schemeClr val="dk1"/>
          </a:effectRef>
          <a:fontRef idx="minor">
            <a:schemeClr val="dk1"/>
          </a:fontRef>
        </p:style>
      </p:pic>
      <p:sp>
        <p:nvSpPr>
          <p:cNvPr id="2" name="Title 1"/>
          <p:cNvSpPr>
            <a:spLocks noGrp="1"/>
          </p:cNvSpPr>
          <p:nvPr>
            <p:ph type="title"/>
          </p:nvPr>
        </p:nvSpPr>
        <p:spPr>
          <a:xfrm>
            <a:off x="833437" y="365125"/>
            <a:ext cx="10515600" cy="1325563"/>
          </a:xfrm>
        </p:spPr>
        <p:txBody>
          <a:bodyPr vert="horz" lIns="91440" tIns="45720" rIns="91440" bIns="45720" rtlCol="0" anchor="ctr">
            <a:noAutofit/>
          </a:bodyPr>
          <a:lstStyle/>
          <a:p>
            <a:pPr algn="ctr"/>
            <a:r>
              <a:rPr lang="en-US" sz="6000" b="1" dirty="0"/>
              <a:t>Training on Cats &amp; Dogs Images</a:t>
            </a:r>
          </a:p>
        </p:txBody>
      </p:sp>
      <p:sp>
        <p:nvSpPr>
          <p:cNvPr id="3" name="Slide Number Placeholder 2"/>
          <p:cNvSpPr>
            <a:spLocks noGrp="1"/>
          </p:cNvSpPr>
          <p:nvPr>
            <p:ph type="sldNum" sz="quarter" idx="12"/>
          </p:nvPr>
        </p:nvSpPr>
        <p:spPr/>
        <p:txBody>
          <a:bodyPr/>
          <a:lstStyle/>
          <a:p>
            <a:fld id="{6BA20098-320B-459E-801E-54E5791438C8}" type="slidenum">
              <a:rPr lang="en-US" smtClean="0"/>
              <a:t>147</a:t>
            </a:fld>
            <a:endParaRPr lang="en-US"/>
          </a:p>
        </p:txBody>
      </p:sp>
    </p:spTree>
    <p:extLst>
      <p:ext uri="{BB962C8B-B14F-4D97-AF65-F5344CB8AC3E}">
        <p14:creationId xmlns:p14="http://schemas.microsoft.com/office/powerpoint/2010/main" val="207442759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553566" y="1825626"/>
            <a:ext cx="7075343" cy="4351338"/>
          </a:xfrm>
          <a:prstGeom prst="rect">
            <a:avLst/>
          </a:prstGeom>
        </p:spPr>
        <p:style>
          <a:lnRef idx="2">
            <a:schemeClr val="dk1"/>
          </a:lnRef>
          <a:fillRef idx="1">
            <a:schemeClr val="lt1"/>
          </a:fillRef>
          <a:effectRef idx="0">
            <a:schemeClr val="dk1"/>
          </a:effectRef>
          <a:fontRef idx="minor">
            <a:schemeClr val="dk1"/>
          </a:fontRef>
        </p:style>
      </p:pic>
      <p:sp>
        <p:nvSpPr>
          <p:cNvPr id="2" name="Title 1"/>
          <p:cNvSpPr>
            <a:spLocks noGrp="1"/>
          </p:cNvSpPr>
          <p:nvPr>
            <p:ph type="title"/>
          </p:nvPr>
        </p:nvSpPr>
        <p:spPr>
          <a:xfrm>
            <a:off x="838200" y="365125"/>
            <a:ext cx="10515600" cy="1325563"/>
          </a:xfrm>
        </p:spPr>
        <p:txBody>
          <a:bodyPr vert="horz" lIns="91440" tIns="45720" rIns="91440" bIns="45720" rtlCol="0" anchor="ctr">
            <a:normAutofit/>
          </a:bodyPr>
          <a:lstStyle/>
          <a:p>
            <a:pPr algn="ctr"/>
            <a:r>
              <a:rPr lang="en-US" sz="6000" b="1" dirty="0"/>
              <a:t>Validating on Cats &amp; Dogs Images</a:t>
            </a:r>
          </a:p>
        </p:txBody>
      </p:sp>
      <p:sp>
        <p:nvSpPr>
          <p:cNvPr id="3" name="Slide Number Placeholder 2"/>
          <p:cNvSpPr>
            <a:spLocks noGrp="1"/>
          </p:cNvSpPr>
          <p:nvPr>
            <p:ph type="sldNum" sz="quarter" idx="12"/>
          </p:nvPr>
        </p:nvSpPr>
        <p:spPr/>
        <p:txBody>
          <a:bodyPr/>
          <a:lstStyle/>
          <a:p>
            <a:fld id="{6BA20098-320B-459E-801E-54E5791438C8}" type="slidenum">
              <a:rPr lang="en-US" smtClean="0"/>
              <a:t>148</a:t>
            </a:fld>
            <a:endParaRPr lang="en-US"/>
          </a:p>
        </p:txBody>
      </p:sp>
    </p:spTree>
    <p:extLst>
      <p:ext uri="{BB962C8B-B14F-4D97-AF65-F5344CB8AC3E}">
        <p14:creationId xmlns:p14="http://schemas.microsoft.com/office/powerpoint/2010/main" val="23436872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2" name="Title 1"/>
          <p:cNvSpPr>
            <a:spLocks noGrp="1"/>
          </p:cNvSpPr>
          <p:nvPr>
            <p:ph type="title"/>
          </p:nvPr>
        </p:nvSpPr>
        <p:spPr>
          <a:xfrm>
            <a:off x="838200" y="288433"/>
            <a:ext cx="10515600" cy="1325563"/>
          </a:xfrm>
        </p:spPr>
        <p:txBody>
          <a:bodyPr vert="horz" lIns="91440" tIns="45720" rIns="91440" bIns="45720" rtlCol="0" anchor="ctr">
            <a:normAutofit/>
          </a:bodyPr>
          <a:lstStyle/>
          <a:p>
            <a:pPr algn="ctr"/>
            <a:r>
              <a:rPr lang="en-US" sz="6000" b="1" dirty="0"/>
              <a:t>Classifying Cats &amp; Dogs</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14641" r="1" b="1"/>
          <a:stretch/>
        </p:blipFill>
        <p:spPr>
          <a:xfrm>
            <a:off x="1355035" y="1613996"/>
            <a:ext cx="9481930" cy="4975647"/>
          </a:xfrm>
          <a:prstGeom prst="rect">
            <a:avLst/>
          </a:prstGeom>
        </p:spPr>
        <p:style>
          <a:lnRef idx="2">
            <a:schemeClr val="dk1"/>
          </a:lnRef>
          <a:fillRef idx="1">
            <a:schemeClr val="lt1"/>
          </a:fillRef>
          <a:effectRef idx="0">
            <a:schemeClr val="dk1"/>
          </a:effectRef>
          <a:fontRef idx="minor">
            <a:schemeClr val="dk1"/>
          </a:fontRef>
        </p:style>
      </p:pic>
      <p:sp>
        <p:nvSpPr>
          <p:cNvPr id="3" name="Slide Number Placeholder 2"/>
          <p:cNvSpPr>
            <a:spLocks noGrp="1"/>
          </p:cNvSpPr>
          <p:nvPr>
            <p:ph type="sldNum" sz="quarter" idx="12"/>
          </p:nvPr>
        </p:nvSpPr>
        <p:spPr/>
        <p:txBody>
          <a:bodyPr/>
          <a:lstStyle/>
          <a:p>
            <a:fld id="{6BA20098-320B-459E-801E-54E5791438C8}" type="slidenum">
              <a:rPr lang="en-US" smtClean="0"/>
              <a:t>149</a:t>
            </a:fld>
            <a:endParaRPr lang="en-US"/>
          </a:p>
        </p:txBody>
      </p:sp>
    </p:spTree>
    <p:extLst>
      <p:ext uri="{BB962C8B-B14F-4D97-AF65-F5344CB8AC3E}">
        <p14:creationId xmlns:p14="http://schemas.microsoft.com/office/powerpoint/2010/main" val="565605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39" y="2381251"/>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63" name="TextBox 1"/>
          <p:cNvSpPr txBox="1">
            <a:spLocks noChangeArrowheads="1"/>
          </p:cNvSpPr>
          <p:nvPr/>
        </p:nvSpPr>
        <p:spPr bwMode="auto">
          <a:xfrm>
            <a:off x="2082801" y="703264"/>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i="1"/>
              <a:t>Training data</a:t>
            </a:r>
          </a:p>
          <a:p>
            <a:pPr eaLnBrk="1" hangingPunct="1">
              <a:spcBef>
                <a:spcPct val="0"/>
              </a:spcBef>
              <a:buFontTx/>
              <a:buNone/>
            </a:pPr>
            <a:r>
              <a:rPr lang="en-GB" altLang="en-US" sz="2400" b="1" i="1"/>
              <a:t>Fields               class</a:t>
            </a:r>
          </a:p>
          <a:p>
            <a:pPr eaLnBrk="1" hangingPunct="1">
              <a:spcBef>
                <a:spcPct val="0"/>
              </a:spcBef>
              <a:buFontTx/>
              <a:buNone/>
            </a:pPr>
            <a:r>
              <a:rPr lang="en-GB" altLang="en-US" sz="2400">
                <a:solidFill>
                  <a:srgbClr val="0033CC"/>
                </a:solidFill>
              </a:rPr>
              <a:t>1.4  2.7   1.9         </a:t>
            </a:r>
            <a:r>
              <a:rPr lang="en-GB" altLang="en-US" sz="2400">
                <a:solidFill>
                  <a:srgbClr val="FF0000"/>
                </a:solidFill>
              </a:rPr>
              <a:t>0</a:t>
            </a:r>
          </a:p>
          <a:p>
            <a:pPr eaLnBrk="1" hangingPunct="1">
              <a:spcBef>
                <a:spcPct val="0"/>
              </a:spcBef>
              <a:buFontTx/>
              <a:buNone/>
            </a:pPr>
            <a:r>
              <a:rPr lang="en-GB" altLang="en-US" sz="2400"/>
              <a:t>3.8  3.4   3.2         0</a:t>
            </a:r>
          </a:p>
          <a:p>
            <a:pPr eaLnBrk="1" hangingPunct="1">
              <a:spcBef>
                <a:spcPct val="0"/>
              </a:spcBef>
              <a:buFontTx/>
              <a:buNone/>
            </a:pPr>
            <a:r>
              <a:rPr lang="en-GB" altLang="en-US" sz="2400"/>
              <a:t>6.4  2.8   1.7         1</a:t>
            </a:r>
          </a:p>
          <a:p>
            <a:pPr eaLnBrk="1" hangingPunct="1">
              <a:spcBef>
                <a:spcPct val="0"/>
              </a:spcBef>
              <a:buFontTx/>
              <a:buNone/>
            </a:pPr>
            <a:r>
              <a:rPr lang="en-GB" altLang="en-US" sz="2400"/>
              <a:t>4.1  0.1   0.2         0</a:t>
            </a:r>
          </a:p>
          <a:p>
            <a:pPr eaLnBrk="1" hangingPunct="1">
              <a:spcBef>
                <a:spcPct val="0"/>
              </a:spcBef>
              <a:buFontTx/>
              <a:buNone/>
            </a:pPr>
            <a:r>
              <a:rPr lang="en-GB" altLang="en-US" sz="2400"/>
              <a:t>etc …</a:t>
            </a:r>
          </a:p>
        </p:txBody>
      </p:sp>
      <p:sp>
        <p:nvSpPr>
          <p:cNvPr id="15364" name="TextBox 2"/>
          <p:cNvSpPr txBox="1">
            <a:spLocks noChangeArrowheads="1"/>
          </p:cNvSpPr>
          <p:nvPr/>
        </p:nvSpPr>
        <p:spPr bwMode="auto">
          <a:xfrm>
            <a:off x="6299201" y="955676"/>
            <a:ext cx="3967163"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a:solidFill>
                  <a:schemeClr val="bg1"/>
                </a:solidFill>
              </a:rPr>
              <a:t>Feed it through to get output</a:t>
            </a:r>
          </a:p>
        </p:txBody>
      </p:sp>
      <p:sp>
        <p:nvSpPr>
          <p:cNvPr id="5" name="Rounded Rectangle 4"/>
          <p:cNvSpPr/>
          <p:nvPr/>
        </p:nvSpPr>
        <p:spPr>
          <a:xfrm>
            <a:off x="1938338" y="1416051"/>
            <a:ext cx="2747962" cy="4429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5366" name="Rectangle 5"/>
          <p:cNvSpPr>
            <a:spLocks noChangeArrowheads="1"/>
          </p:cNvSpPr>
          <p:nvPr/>
        </p:nvSpPr>
        <p:spPr bwMode="auto">
          <a:xfrm>
            <a:off x="5359401" y="2487613"/>
            <a:ext cx="5108575"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a:solidFill>
                  <a:srgbClr val="0033CC"/>
                </a:solidFill>
              </a:rPr>
              <a:t>1.4 </a:t>
            </a:r>
          </a:p>
          <a:p>
            <a:pPr eaLnBrk="1" hangingPunct="1">
              <a:spcBef>
                <a:spcPct val="0"/>
              </a:spcBef>
              <a:buFontTx/>
              <a:buNone/>
            </a:pPr>
            <a:endParaRPr lang="en-GB" altLang="en-US" sz="2800">
              <a:solidFill>
                <a:srgbClr val="0033CC"/>
              </a:solidFill>
            </a:endParaRPr>
          </a:p>
          <a:p>
            <a:pPr eaLnBrk="1" hangingPunct="1">
              <a:spcBef>
                <a:spcPct val="0"/>
              </a:spcBef>
              <a:buFontTx/>
              <a:buNone/>
            </a:pPr>
            <a:r>
              <a:rPr lang="en-GB" altLang="en-US" sz="2400">
                <a:solidFill>
                  <a:srgbClr val="0033CC"/>
                </a:solidFill>
              </a:rPr>
              <a:t>2.7                                                    </a:t>
            </a:r>
            <a:r>
              <a:rPr lang="en-GB" altLang="en-US" sz="2400" b="1">
                <a:solidFill>
                  <a:srgbClr val="0033CC"/>
                </a:solidFill>
              </a:rPr>
              <a:t>0.8</a:t>
            </a:r>
            <a:endParaRPr lang="en-GB" altLang="en-US" sz="2400">
              <a:solidFill>
                <a:srgbClr val="0033CC"/>
              </a:solidFill>
            </a:endParaRPr>
          </a:p>
          <a:p>
            <a:pPr eaLnBrk="1" hangingPunct="1">
              <a:spcBef>
                <a:spcPct val="0"/>
              </a:spcBef>
              <a:buFontTx/>
              <a:buNone/>
            </a:pPr>
            <a:endParaRPr lang="en-GB" altLang="en-US" sz="2800">
              <a:solidFill>
                <a:srgbClr val="0033CC"/>
              </a:solidFill>
            </a:endParaRPr>
          </a:p>
          <a:p>
            <a:pPr eaLnBrk="1" hangingPunct="1">
              <a:spcBef>
                <a:spcPct val="0"/>
              </a:spcBef>
              <a:buFontTx/>
              <a:buNone/>
            </a:pPr>
            <a:r>
              <a:rPr lang="en-GB" altLang="en-US" sz="2400">
                <a:solidFill>
                  <a:srgbClr val="0033CC"/>
                </a:solidFill>
              </a:rPr>
              <a:t>1.9        </a:t>
            </a:r>
            <a:endParaRPr lang="en-GB" altLang="en-US" sz="2400">
              <a:solidFill>
                <a:srgbClr val="FF0000"/>
              </a:solidFill>
            </a:endParaRPr>
          </a:p>
        </p:txBody>
      </p:sp>
    </p:spTree>
    <p:extLst>
      <p:ext uri="{BB962C8B-B14F-4D97-AF65-F5344CB8AC3E}">
        <p14:creationId xmlns:p14="http://schemas.microsoft.com/office/powerpoint/2010/main" val="25509435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2" name="Title 1"/>
          <p:cNvSpPr>
            <a:spLocks noGrp="1"/>
          </p:cNvSpPr>
          <p:nvPr>
            <p:ph type="title"/>
          </p:nvPr>
        </p:nvSpPr>
        <p:spPr>
          <a:xfrm>
            <a:off x="838200" y="288433"/>
            <a:ext cx="10515600" cy="1325563"/>
          </a:xfrm>
        </p:spPr>
        <p:txBody>
          <a:bodyPr vert="horz" lIns="91440" tIns="45720" rIns="91440" bIns="45720" rtlCol="0" anchor="ctr">
            <a:normAutofit fontScale="90000"/>
          </a:bodyPr>
          <a:lstStyle/>
          <a:p>
            <a:pPr algn="ctr"/>
            <a:r>
              <a:rPr lang="en-US" sz="6000" b="1" dirty="0"/>
              <a:t>Case Study VII: Similar Image Retrieval</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0416" y="2050465"/>
            <a:ext cx="1431950" cy="3291840"/>
          </a:xfrm>
          <a:prstGeom prst="rect">
            <a:avLst/>
          </a:prstGeom>
        </p:spPr>
        <p:style>
          <a:lnRef idx="2">
            <a:schemeClr val="dk1"/>
          </a:lnRef>
          <a:fillRef idx="1">
            <a:schemeClr val="lt1"/>
          </a:fillRef>
          <a:effectRef idx="0">
            <a:schemeClr val="dk1"/>
          </a:effectRef>
          <a:fontRef idx="minor">
            <a:schemeClr val="dk1"/>
          </a:fontRef>
        </p:style>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199" y="1874446"/>
            <a:ext cx="7659757" cy="4046600"/>
          </a:xfrm>
          <a:prstGeom prst="rect">
            <a:avLst/>
          </a:prstGeom>
        </p:spPr>
        <p:style>
          <a:lnRef idx="2">
            <a:schemeClr val="dk1"/>
          </a:lnRef>
          <a:fillRef idx="1">
            <a:schemeClr val="lt1"/>
          </a:fillRef>
          <a:effectRef idx="0">
            <a:schemeClr val="dk1"/>
          </a:effectRef>
          <a:fontRef idx="minor">
            <a:schemeClr val="dk1"/>
          </a:fontRef>
        </p:style>
      </p:pic>
      <p:sp>
        <p:nvSpPr>
          <p:cNvPr id="3" name="Arrow: Right 2"/>
          <p:cNvSpPr/>
          <p:nvPr/>
        </p:nvSpPr>
        <p:spPr>
          <a:xfrm>
            <a:off x="8594982" y="3696385"/>
            <a:ext cx="978408" cy="48463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6BA20098-320B-459E-801E-54E5791438C8}" type="slidenum">
              <a:rPr lang="en-US" smtClean="0"/>
              <a:t>150</a:t>
            </a:fld>
            <a:endParaRPr lang="en-US"/>
          </a:p>
        </p:txBody>
      </p:sp>
    </p:spTree>
    <p:extLst>
      <p:ext uri="{BB962C8B-B14F-4D97-AF65-F5344CB8AC3E}">
        <p14:creationId xmlns:p14="http://schemas.microsoft.com/office/powerpoint/2010/main" val="14183595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2" name="Title 1"/>
          <p:cNvSpPr>
            <a:spLocks noGrp="1"/>
          </p:cNvSpPr>
          <p:nvPr>
            <p:ph type="title"/>
          </p:nvPr>
        </p:nvSpPr>
        <p:spPr>
          <a:xfrm>
            <a:off x="119270" y="79847"/>
            <a:ext cx="11976652" cy="1325563"/>
          </a:xfrm>
        </p:spPr>
        <p:txBody>
          <a:bodyPr vert="horz" lIns="91440" tIns="45720" rIns="91440" bIns="45720" rtlCol="0" anchor="ctr">
            <a:normAutofit/>
          </a:bodyPr>
          <a:lstStyle/>
          <a:p>
            <a:pPr algn="ctr"/>
            <a:r>
              <a:rPr lang="en-US" sz="6000" b="1" dirty="0"/>
              <a:t>Case Study VIII: Similar Image Retrieval</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5552" y="1485257"/>
            <a:ext cx="5638995" cy="5134402"/>
          </a:xfrm>
          <a:prstGeom prst="rect">
            <a:avLst/>
          </a:prstGeom>
          <a:ln/>
        </p:spPr>
        <p:style>
          <a:lnRef idx="2">
            <a:schemeClr val="dk1"/>
          </a:lnRef>
          <a:fillRef idx="1">
            <a:schemeClr val="lt1"/>
          </a:fillRef>
          <a:effectRef idx="0">
            <a:schemeClr val="dk1"/>
          </a:effectRef>
          <a:fontRef idx="minor">
            <a:schemeClr val="dk1"/>
          </a:fontRef>
        </p:style>
      </p:pic>
      <p:sp>
        <p:nvSpPr>
          <p:cNvPr id="3" name="Slide Number Placeholder 2"/>
          <p:cNvSpPr>
            <a:spLocks noGrp="1"/>
          </p:cNvSpPr>
          <p:nvPr>
            <p:ph type="sldNum" sz="quarter" idx="12"/>
          </p:nvPr>
        </p:nvSpPr>
        <p:spPr/>
        <p:txBody>
          <a:bodyPr/>
          <a:lstStyle/>
          <a:p>
            <a:fld id="{6BA20098-320B-459E-801E-54E5791438C8}" type="slidenum">
              <a:rPr lang="en-US" smtClean="0"/>
              <a:t>151</a:t>
            </a:fld>
            <a:endParaRPr lang="en-US"/>
          </a:p>
        </p:txBody>
      </p:sp>
    </p:spTree>
    <p:extLst>
      <p:ext uri="{BB962C8B-B14F-4D97-AF65-F5344CB8AC3E}">
        <p14:creationId xmlns:p14="http://schemas.microsoft.com/office/powerpoint/2010/main" val="350474191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509155"/>
            <a:ext cx="11655840" cy="899537"/>
          </a:xfrm>
          <a:solidFill>
            <a:schemeClr val="bg1"/>
          </a:solidFill>
        </p:spPr>
        <p:txBody>
          <a:bodyPr>
            <a:noAutofit/>
          </a:bodyPr>
          <a:lstStyle/>
          <a:p>
            <a:pPr algn="ctr"/>
            <a:r>
              <a:rPr lang="en-US" sz="6000" b="1" dirty="0"/>
              <a:t>Computational Network Toolkit (CNTK)</a:t>
            </a:r>
          </a:p>
        </p:txBody>
      </p:sp>
      <p:sp>
        <p:nvSpPr>
          <p:cNvPr id="5" name="Text Placeholder 4"/>
          <p:cNvSpPr>
            <a:spLocks noGrp="1"/>
          </p:cNvSpPr>
          <p:nvPr>
            <p:ph idx="1"/>
          </p:nvPr>
        </p:nvSpPr>
        <p:spPr>
          <a:xfrm>
            <a:off x="269240" y="2547505"/>
            <a:ext cx="11655840" cy="3181350"/>
          </a:xfrm>
          <a:solidFill>
            <a:schemeClr val="bg1"/>
          </a:solidFill>
        </p:spPr>
        <p:txBody>
          <a:bodyPr>
            <a:normAutofit fontScale="85000" lnSpcReduction="20000"/>
          </a:bodyPr>
          <a:lstStyle/>
          <a:p>
            <a:pPr marL="571500" indent="-571500">
              <a:buFont typeface="Wingdings" panose="05000000000000000000" pitchFamily="2" charset="2"/>
              <a:buChar char="q"/>
            </a:pPr>
            <a:r>
              <a:rPr lang="en-US" sz="3600" dirty="0"/>
              <a:t>DL toolkit by Microsoft Research (2016)</a:t>
            </a:r>
          </a:p>
          <a:p>
            <a:pPr marL="571500" indent="-571500">
              <a:buFont typeface="Wingdings" panose="05000000000000000000" pitchFamily="2" charset="2"/>
              <a:buChar char="q"/>
            </a:pPr>
            <a:r>
              <a:rPr lang="en-US" sz="3600" dirty="0"/>
              <a:t>Supports almost all common DL models</a:t>
            </a:r>
          </a:p>
          <a:p>
            <a:pPr marL="571500" indent="-571500">
              <a:buFont typeface="Wingdings" panose="05000000000000000000" pitchFamily="2" charset="2"/>
              <a:buChar char="q"/>
            </a:pPr>
            <a:r>
              <a:rPr lang="en-US" sz="3600" dirty="0"/>
              <a:t>Supports multi-GPU training</a:t>
            </a:r>
          </a:p>
          <a:p>
            <a:pPr marL="571500" indent="-571500">
              <a:buFont typeface="Wingdings" panose="05000000000000000000" pitchFamily="2" charset="2"/>
              <a:buChar char="q"/>
            </a:pPr>
            <a:r>
              <a:rPr lang="en-US" sz="3600" dirty="0"/>
              <a:t>Supports native distributed training</a:t>
            </a:r>
          </a:p>
          <a:p>
            <a:pPr marL="571500" indent="-571500">
              <a:buFont typeface="Wingdings" panose="05000000000000000000" pitchFamily="2" charset="2"/>
              <a:buChar char="q"/>
            </a:pPr>
            <a:r>
              <a:rPr lang="en-US" sz="3600" dirty="0"/>
              <a:t>C++/Python Support</a:t>
            </a:r>
          </a:p>
          <a:p>
            <a:pPr marL="571500" indent="-571500">
              <a:buFont typeface="Wingdings" panose="05000000000000000000" pitchFamily="2" charset="2"/>
              <a:buChar char="q"/>
            </a:pPr>
            <a:r>
              <a:rPr lang="en-US" sz="3600"/>
              <a:t>Example: </a:t>
            </a:r>
            <a:r>
              <a:rPr lang="en-US" sz="3600">
                <a:hlinkClick r:id="rId3"/>
              </a:rPr>
              <a:t>https://github.com/Microsoft/CNTK/wiki/Object-Detection-using-Fast-R-CNN</a:t>
            </a:r>
            <a:endParaRPr lang="en-US" sz="3600"/>
          </a:p>
          <a:p>
            <a:pPr marL="571500" indent="-571500">
              <a:buFont typeface="Wingdings" panose="05000000000000000000" pitchFamily="2" charset="2"/>
              <a:buChar char="q"/>
            </a:pPr>
            <a:endParaRPr lang="en-US" sz="3600" dirty="0"/>
          </a:p>
        </p:txBody>
      </p:sp>
      <p:sp>
        <p:nvSpPr>
          <p:cNvPr id="2" name="Slide Number Placeholder 1"/>
          <p:cNvSpPr>
            <a:spLocks noGrp="1"/>
          </p:cNvSpPr>
          <p:nvPr>
            <p:ph type="sldNum" sz="quarter" idx="12"/>
          </p:nvPr>
        </p:nvSpPr>
        <p:spPr/>
        <p:txBody>
          <a:bodyPr/>
          <a:lstStyle/>
          <a:p>
            <a:fld id="{6BA20098-320B-459E-801E-54E5791438C8}" type="slidenum">
              <a:rPr lang="en-US" smtClean="0"/>
              <a:t>152</a:t>
            </a:fld>
            <a:endParaRPr lang="en-US"/>
          </a:p>
        </p:txBody>
      </p:sp>
    </p:spTree>
    <p:extLst>
      <p:ext uri="{BB962C8B-B14F-4D97-AF65-F5344CB8AC3E}">
        <p14:creationId xmlns:p14="http://schemas.microsoft.com/office/powerpoint/2010/main" val="109348992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1718" y="2576001"/>
            <a:ext cx="10515600" cy="1325563"/>
          </a:xfrm>
        </p:spPr>
        <p:txBody>
          <a:bodyPr>
            <a:normAutofit/>
          </a:bodyPr>
          <a:lstStyle/>
          <a:p>
            <a:pPr algn="ctr"/>
            <a:r>
              <a:rPr lang="en-US" b="1" dirty="0"/>
              <a:t>Demos/Hands-on</a:t>
            </a:r>
          </a:p>
        </p:txBody>
      </p:sp>
      <p:sp>
        <p:nvSpPr>
          <p:cNvPr id="3" name="Slide Number Placeholder 2"/>
          <p:cNvSpPr>
            <a:spLocks noGrp="1"/>
          </p:cNvSpPr>
          <p:nvPr>
            <p:ph type="sldNum" sz="quarter" idx="12"/>
          </p:nvPr>
        </p:nvSpPr>
        <p:spPr/>
        <p:txBody>
          <a:bodyPr/>
          <a:lstStyle/>
          <a:p>
            <a:fld id="{6BA20098-320B-459E-801E-54E5791438C8}" type="slidenum">
              <a:rPr lang="en-US" smtClean="0"/>
              <a:t>153</a:t>
            </a:fld>
            <a:endParaRPr lang="en-US"/>
          </a:p>
        </p:txBody>
      </p:sp>
    </p:spTree>
    <p:extLst>
      <p:ext uri="{BB962C8B-B14F-4D97-AF65-F5344CB8AC3E}">
        <p14:creationId xmlns:p14="http://schemas.microsoft.com/office/powerpoint/2010/main" val="3235155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39" y="2381251"/>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387" name="TextBox 1"/>
          <p:cNvSpPr txBox="1">
            <a:spLocks noChangeArrowheads="1"/>
          </p:cNvSpPr>
          <p:nvPr/>
        </p:nvSpPr>
        <p:spPr bwMode="auto">
          <a:xfrm>
            <a:off x="2082801" y="703264"/>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i="1"/>
              <a:t>Training data</a:t>
            </a:r>
          </a:p>
          <a:p>
            <a:pPr eaLnBrk="1" hangingPunct="1">
              <a:spcBef>
                <a:spcPct val="0"/>
              </a:spcBef>
              <a:buFontTx/>
              <a:buNone/>
            </a:pPr>
            <a:r>
              <a:rPr lang="en-GB" altLang="en-US" sz="2400" b="1" i="1"/>
              <a:t>Fields               class</a:t>
            </a:r>
          </a:p>
          <a:p>
            <a:pPr eaLnBrk="1" hangingPunct="1">
              <a:spcBef>
                <a:spcPct val="0"/>
              </a:spcBef>
              <a:buFontTx/>
              <a:buNone/>
            </a:pPr>
            <a:r>
              <a:rPr lang="en-GB" altLang="en-US" sz="2400">
                <a:solidFill>
                  <a:srgbClr val="0033CC"/>
                </a:solidFill>
              </a:rPr>
              <a:t>1.4  2.7   1.9         </a:t>
            </a:r>
            <a:r>
              <a:rPr lang="en-GB" altLang="en-US" sz="2400">
                <a:solidFill>
                  <a:srgbClr val="FF0000"/>
                </a:solidFill>
              </a:rPr>
              <a:t>0</a:t>
            </a:r>
          </a:p>
          <a:p>
            <a:pPr eaLnBrk="1" hangingPunct="1">
              <a:spcBef>
                <a:spcPct val="0"/>
              </a:spcBef>
              <a:buFontTx/>
              <a:buNone/>
            </a:pPr>
            <a:r>
              <a:rPr lang="en-GB" altLang="en-US" sz="2400"/>
              <a:t>3.8  3.4   3.2         0</a:t>
            </a:r>
          </a:p>
          <a:p>
            <a:pPr eaLnBrk="1" hangingPunct="1">
              <a:spcBef>
                <a:spcPct val="0"/>
              </a:spcBef>
              <a:buFontTx/>
              <a:buNone/>
            </a:pPr>
            <a:r>
              <a:rPr lang="en-GB" altLang="en-US" sz="2400"/>
              <a:t>6.4  2.8   1.7         1</a:t>
            </a:r>
          </a:p>
          <a:p>
            <a:pPr eaLnBrk="1" hangingPunct="1">
              <a:spcBef>
                <a:spcPct val="0"/>
              </a:spcBef>
              <a:buFontTx/>
              <a:buNone/>
            </a:pPr>
            <a:r>
              <a:rPr lang="en-GB" altLang="en-US" sz="2400"/>
              <a:t>4.1  0.1   0.2         0</a:t>
            </a:r>
          </a:p>
          <a:p>
            <a:pPr eaLnBrk="1" hangingPunct="1">
              <a:spcBef>
                <a:spcPct val="0"/>
              </a:spcBef>
              <a:buFontTx/>
              <a:buNone/>
            </a:pPr>
            <a:r>
              <a:rPr lang="en-GB" altLang="en-US" sz="2400"/>
              <a:t>etc …</a:t>
            </a:r>
          </a:p>
        </p:txBody>
      </p:sp>
      <p:sp>
        <p:nvSpPr>
          <p:cNvPr id="16388" name="TextBox 2"/>
          <p:cNvSpPr txBox="1">
            <a:spLocks noChangeArrowheads="1"/>
          </p:cNvSpPr>
          <p:nvPr/>
        </p:nvSpPr>
        <p:spPr bwMode="auto">
          <a:xfrm>
            <a:off x="6299200" y="955676"/>
            <a:ext cx="3881438"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a:solidFill>
                  <a:schemeClr val="bg1"/>
                </a:solidFill>
              </a:rPr>
              <a:t>Compare with target output</a:t>
            </a:r>
          </a:p>
        </p:txBody>
      </p:sp>
      <p:sp>
        <p:nvSpPr>
          <p:cNvPr id="5" name="Rounded Rectangle 4"/>
          <p:cNvSpPr/>
          <p:nvPr/>
        </p:nvSpPr>
        <p:spPr>
          <a:xfrm>
            <a:off x="1938338" y="1416051"/>
            <a:ext cx="2747962" cy="4429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6390" name="Rectangle 5"/>
          <p:cNvSpPr>
            <a:spLocks noChangeArrowheads="1"/>
          </p:cNvSpPr>
          <p:nvPr/>
        </p:nvSpPr>
        <p:spPr bwMode="auto">
          <a:xfrm>
            <a:off x="5359401" y="2487613"/>
            <a:ext cx="5032375"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a:solidFill>
                  <a:srgbClr val="0033CC"/>
                </a:solidFill>
              </a:rPr>
              <a:t>1.4 </a:t>
            </a:r>
          </a:p>
          <a:p>
            <a:pPr eaLnBrk="1" hangingPunct="1">
              <a:spcBef>
                <a:spcPct val="0"/>
              </a:spcBef>
              <a:buFontTx/>
              <a:buNone/>
            </a:pPr>
            <a:endParaRPr lang="en-GB" altLang="en-US" sz="2800">
              <a:solidFill>
                <a:srgbClr val="0033CC"/>
              </a:solidFill>
            </a:endParaRPr>
          </a:p>
          <a:p>
            <a:pPr eaLnBrk="1" hangingPunct="1">
              <a:spcBef>
                <a:spcPct val="0"/>
              </a:spcBef>
              <a:buFontTx/>
              <a:buNone/>
            </a:pPr>
            <a:r>
              <a:rPr lang="en-GB" altLang="en-US" sz="2400">
                <a:solidFill>
                  <a:srgbClr val="0033CC"/>
                </a:solidFill>
              </a:rPr>
              <a:t>2.7                                                    </a:t>
            </a:r>
            <a:r>
              <a:rPr lang="en-GB" altLang="en-US" sz="2400" b="1">
                <a:solidFill>
                  <a:srgbClr val="0033CC"/>
                </a:solidFill>
              </a:rPr>
              <a:t>0.8 </a:t>
            </a:r>
            <a:endParaRPr lang="en-GB" altLang="en-US" sz="2400">
              <a:solidFill>
                <a:srgbClr val="0033CC"/>
              </a:solidFill>
            </a:endParaRPr>
          </a:p>
          <a:p>
            <a:pPr eaLnBrk="1" hangingPunct="1">
              <a:spcBef>
                <a:spcPct val="0"/>
              </a:spcBef>
              <a:buFontTx/>
              <a:buNone/>
            </a:pPr>
            <a:r>
              <a:rPr lang="en-GB" altLang="en-US" sz="2800">
                <a:solidFill>
                  <a:srgbClr val="0033CC"/>
                </a:solidFill>
              </a:rPr>
              <a:t>                                                  </a:t>
            </a:r>
            <a:r>
              <a:rPr lang="en-GB" altLang="en-US" sz="2800" b="1">
                <a:solidFill>
                  <a:srgbClr val="FF0000"/>
                </a:solidFill>
              </a:rPr>
              <a:t>0</a:t>
            </a:r>
          </a:p>
          <a:p>
            <a:pPr eaLnBrk="1" hangingPunct="1">
              <a:spcBef>
                <a:spcPct val="0"/>
              </a:spcBef>
              <a:buFontTx/>
              <a:buNone/>
            </a:pPr>
            <a:r>
              <a:rPr lang="en-GB" altLang="en-US" sz="2400">
                <a:solidFill>
                  <a:srgbClr val="0033CC"/>
                </a:solidFill>
              </a:rPr>
              <a:t>1.9                                           </a:t>
            </a:r>
            <a:r>
              <a:rPr lang="en-GB" altLang="en-US" sz="2400" i="1">
                <a:solidFill>
                  <a:srgbClr val="0033CC"/>
                </a:solidFill>
              </a:rPr>
              <a:t>error </a:t>
            </a:r>
            <a:r>
              <a:rPr lang="en-GB" altLang="en-US" sz="2400">
                <a:solidFill>
                  <a:srgbClr val="0033CC"/>
                </a:solidFill>
              </a:rPr>
              <a:t>0.8</a:t>
            </a:r>
            <a:endParaRPr lang="en-GB" altLang="en-US" sz="2400">
              <a:solidFill>
                <a:srgbClr val="FF0000"/>
              </a:solidFill>
            </a:endParaRPr>
          </a:p>
        </p:txBody>
      </p:sp>
    </p:spTree>
    <p:extLst>
      <p:ext uri="{BB962C8B-B14F-4D97-AF65-F5344CB8AC3E}">
        <p14:creationId xmlns:p14="http://schemas.microsoft.com/office/powerpoint/2010/main" val="11386946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39" y="2381251"/>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411" name="TextBox 1"/>
          <p:cNvSpPr txBox="1">
            <a:spLocks noChangeArrowheads="1"/>
          </p:cNvSpPr>
          <p:nvPr/>
        </p:nvSpPr>
        <p:spPr bwMode="auto">
          <a:xfrm>
            <a:off x="2082801" y="703264"/>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i="1"/>
              <a:t>Training data</a:t>
            </a:r>
          </a:p>
          <a:p>
            <a:pPr eaLnBrk="1" hangingPunct="1">
              <a:spcBef>
                <a:spcPct val="0"/>
              </a:spcBef>
              <a:buFontTx/>
              <a:buNone/>
            </a:pPr>
            <a:r>
              <a:rPr lang="en-GB" altLang="en-US" sz="2400" b="1" i="1"/>
              <a:t>Fields               class</a:t>
            </a:r>
          </a:p>
          <a:p>
            <a:pPr eaLnBrk="1" hangingPunct="1">
              <a:spcBef>
                <a:spcPct val="0"/>
              </a:spcBef>
              <a:buFontTx/>
              <a:buNone/>
            </a:pPr>
            <a:r>
              <a:rPr lang="en-GB" altLang="en-US" sz="2400">
                <a:solidFill>
                  <a:srgbClr val="0033CC"/>
                </a:solidFill>
              </a:rPr>
              <a:t>1.4  2.7   1.9         </a:t>
            </a:r>
            <a:r>
              <a:rPr lang="en-GB" altLang="en-US" sz="2400">
                <a:solidFill>
                  <a:srgbClr val="FF0000"/>
                </a:solidFill>
              </a:rPr>
              <a:t>0</a:t>
            </a:r>
          </a:p>
          <a:p>
            <a:pPr eaLnBrk="1" hangingPunct="1">
              <a:spcBef>
                <a:spcPct val="0"/>
              </a:spcBef>
              <a:buFontTx/>
              <a:buNone/>
            </a:pPr>
            <a:r>
              <a:rPr lang="en-GB" altLang="en-US" sz="2400"/>
              <a:t>3.8  3.4   3.2         0</a:t>
            </a:r>
          </a:p>
          <a:p>
            <a:pPr eaLnBrk="1" hangingPunct="1">
              <a:spcBef>
                <a:spcPct val="0"/>
              </a:spcBef>
              <a:buFontTx/>
              <a:buNone/>
            </a:pPr>
            <a:r>
              <a:rPr lang="en-GB" altLang="en-US" sz="2400"/>
              <a:t>6.4  2.8   1.7         1</a:t>
            </a:r>
          </a:p>
          <a:p>
            <a:pPr eaLnBrk="1" hangingPunct="1">
              <a:spcBef>
                <a:spcPct val="0"/>
              </a:spcBef>
              <a:buFontTx/>
              <a:buNone/>
            </a:pPr>
            <a:r>
              <a:rPr lang="en-GB" altLang="en-US" sz="2400"/>
              <a:t>4.1  0.1   0.2         0</a:t>
            </a:r>
          </a:p>
          <a:p>
            <a:pPr eaLnBrk="1" hangingPunct="1">
              <a:spcBef>
                <a:spcPct val="0"/>
              </a:spcBef>
              <a:buFontTx/>
              <a:buNone/>
            </a:pPr>
            <a:r>
              <a:rPr lang="en-GB" altLang="en-US" sz="2400"/>
              <a:t>etc …</a:t>
            </a:r>
          </a:p>
        </p:txBody>
      </p:sp>
      <p:sp>
        <p:nvSpPr>
          <p:cNvPr id="17412" name="TextBox 2"/>
          <p:cNvSpPr txBox="1">
            <a:spLocks noChangeArrowheads="1"/>
          </p:cNvSpPr>
          <p:nvPr/>
        </p:nvSpPr>
        <p:spPr bwMode="auto">
          <a:xfrm>
            <a:off x="6299200" y="955676"/>
            <a:ext cx="4148138"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a:solidFill>
                  <a:schemeClr val="bg1"/>
                </a:solidFill>
              </a:rPr>
              <a:t>Adjust weights based on error</a:t>
            </a:r>
          </a:p>
        </p:txBody>
      </p:sp>
      <p:sp>
        <p:nvSpPr>
          <p:cNvPr id="5" name="Rounded Rectangle 4"/>
          <p:cNvSpPr/>
          <p:nvPr/>
        </p:nvSpPr>
        <p:spPr>
          <a:xfrm>
            <a:off x="1938338" y="1416051"/>
            <a:ext cx="2747962" cy="4429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7414" name="Rectangle 5"/>
          <p:cNvSpPr>
            <a:spLocks noChangeArrowheads="1"/>
          </p:cNvSpPr>
          <p:nvPr/>
        </p:nvSpPr>
        <p:spPr bwMode="auto">
          <a:xfrm>
            <a:off x="5359401" y="2487613"/>
            <a:ext cx="8443913"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a:solidFill>
                  <a:srgbClr val="0033CC"/>
                </a:solidFill>
              </a:rPr>
              <a:t>1.4 </a:t>
            </a:r>
          </a:p>
          <a:p>
            <a:pPr eaLnBrk="1" hangingPunct="1">
              <a:spcBef>
                <a:spcPct val="0"/>
              </a:spcBef>
              <a:buFontTx/>
              <a:buNone/>
            </a:pPr>
            <a:endParaRPr lang="en-GB" altLang="en-US" sz="2800">
              <a:solidFill>
                <a:srgbClr val="0033CC"/>
              </a:solidFill>
            </a:endParaRPr>
          </a:p>
          <a:p>
            <a:pPr eaLnBrk="1" hangingPunct="1">
              <a:spcBef>
                <a:spcPct val="0"/>
              </a:spcBef>
              <a:buFontTx/>
              <a:buNone/>
            </a:pPr>
            <a:r>
              <a:rPr lang="en-GB" altLang="en-US" sz="2400">
                <a:solidFill>
                  <a:srgbClr val="0033CC"/>
                </a:solidFill>
              </a:rPr>
              <a:t>2.7                                                    </a:t>
            </a:r>
            <a:r>
              <a:rPr lang="en-GB" altLang="en-US" sz="2400" b="1">
                <a:solidFill>
                  <a:srgbClr val="0033CC"/>
                </a:solidFill>
              </a:rPr>
              <a:t>0.8 </a:t>
            </a:r>
            <a:endParaRPr lang="en-GB" altLang="en-US" sz="2400">
              <a:solidFill>
                <a:srgbClr val="0033CC"/>
              </a:solidFill>
            </a:endParaRPr>
          </a:p>
          <a:p>
            <a:pPr eaLnBrk="1" hangingPunct="1">
              <a:spcBef>
                <a:spcPct val="0"/>
              </a:spcBef>
              <a:buFontTx/>
              <a:buNone/>
            </a:pPr>
            <a:r>
              <a:rPr lang="en-GB" altLang="en-US" sz="2800">
                <a:solidFill>
                  <a:srgbClr val="0033CC"/>
                </a:solidFill>
              </a:rPr>
              <a:t>                                                  </a:t>
            </a:r>
            <a:r>
              <a:rPr lang="en-GB" altLang="en-US" sz="2800" b="1">
                <a:solidFill>
                  <a:srgbClr val="FF0000"/>
                </a:solidFill>
              </a:rPr>
              <a:t>0                                        </a:t>
            </a:r>
          </a:p>
          <a:p>
            <a:pPr eaLnBrk="1" hangingPunct="1">
              <a:spcBef>
                <a:spcPct val="0"/>
              </a:spcBef>
              <a:buFontTx/>
              <a:buNone/>
            </a:pPr>
            <a:r>
              <a:rPr lang="en-GB" altLang="en-US" sz="2400">
                <a:solidFill>
                  <a:srgbClr val="0033CC"/>
                </a:solidFill>
              </a:rPr>
              <a:t>1.9                                           </a:t>
            </a:r>
            <a:r>
              <a:rPr lang="en-GB" altLang="en-US" sz="2400" i="1">
                <a:solidFill>
                  <a:srgbClr val="0033CC"/>
                </a:solidFill>
              </a:rPr>
              <a:t>error </a:t>
            </a:r>
            <a:r>
              <a:rPr lang="en-GB" altLang="en-US" sz="2400">
                <a:solidFill>
                  <a:srgbClr val="0033CC"/>
                </a:solidFill>
              </a:rPr>
              <a:t>0.8</a:t>
            </a:r>
            <a:endParaRPr lang="en-GB" altLang="en-US" sz="2400">
              <a:solidFill>
                <a:srgbClr val="FF0000"/>
              </a:solidFill>
            </a:endParaRPr>
          </a:p>
        </p:txBody>
      </p:sp>
      <p:pic>
        <p:nvPicPr>
          <p:cNvPr id="17415" name="Picture 4" descr="File:Hamme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37575" y="2459039"/>
            <a:ext cx="825500"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4" descr="File:Hammer.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02414" y="3517900"/>
            <a:ext cx="739775"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3756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39" y="2381251"/>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35" name="TextBox 1"/>
          <p:cNvSpPr txBox="1">
            <a:spLocks noChangeArrowheads="1"/>
          </p:cNvSpPr>
          <p:nvPr/>
        </p:nvSpPr>
        <p:spPr bwMode="auto">
          <a:xfrm>
            <a:off x="2082801" y="703264"/>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i="1"/>
              <a:t>Training data</a:t>
            </a:r>
          </a:p>
          <a:p>
            <a:pPr eaLnBrk="1" hangingPunct="1">
              <a:spcBef>
                <a:spcPct val="0"/>
              </a:spcBef>
              <a:buFontTx/>
              <a:buNone/>
            </a:pPr>
            <a:r>
              <a:rPr lang="en-GB" altLang="en-US" sz="2400" b="1" i="1"/>
              <a:t>Fields               class</a:t>
            </a:r>
          </a:p>
          <a:p>
            <a:pPr eaLnBrk="1" hangingPunct="1">
              <a:spcBef>
                <a:spcPct val="0"/>
              </a:spcBef>
              <a:buFontTx/>
              <a:buNone/>
            </a:pPr>
            <a:r>
              <a:rPr lang="en-GB" altLang="en-US" sz="2400"/>
              <a:t>1.4  2.7   1.9         0</a:t>
            </a:r>
          </a:p>
          <a:p>
            <a:pPr eaLnBrk="1" hangingPunct="1">
              <a:spcBef>
                <a:spcPct val="0"/>
              </a:spcBef>
              <a:buFontTx/>
              <a:buNone/>
            </a:pPr>
            <a:r>
              <a:rPr lang="en-GB" altLang="en-US" sz="2400"/>
              <a:t>3.8  3.4   3.2         0</a:t>
            </a:r>
          </a:p>
          <a:p>
            <a:pPr eaLnBrk="1" hangingPunct="1">
              <a:spcBef>
                <a:spcPct val="0"/>
              </a:spcBef>
              <a:buFontTx/>
              <a:buNone/>
            </a:pPr>
            <a:r>
              <a:rPr lang="en-GB" altLang="en-US" sz="2400">
                <a:solidFill>
                  <a:schemeClr val="accent2"/>
                </a:solidFill>
              </a:rPr>
              <a:t>6.4  2.8   1.7         </a:t>
            </a:r>
            <a:r>
              <a:rPr lang="en-GB" altLang="en-US" sz="2400">
                <a:solidFill>
                  <a:srgbClr val="FF0000"/>
                </a:solidFill>
              </a:rPr>
              <a:t>1</a:t>
            </a:r>
          </a:p>
          <a:p>
            <a:pPr eaLnBrk="1" hangingPunct="1">
              <a:spcBef>
                <a:spcPct val="0"/>
              </a:spcBef>
              <a:buFontTx/>
              <a:buNone/>
            </a:pPr>
            <a:r>
              <a:rPr lang="en-GB" altLang="en-US" sz="2400"/>
              <a:t>4.1  0.1   0.2         0</a:t>
            </a:r>
          </a:p>
          <a:p>
            <a:pPr eaLnBrk="1" hangingPunct="1">
              <a:spcBef>
                <a:spcPct val="0"/>
              </a:spcBef>
              <a:buFontTx/>
              <a:buNone/>
            </a:pPr>
            <a:r>
              <a:rPr lang="en-GB" altLang="en-US" sz="2400"/>
              <a:t>etc …</a:t>
            </a:r>
          </a:p>
        </p:txBody>
      </p:sp>
      <p:sp>
        <p:nvSpPr>
          <p:cNvPr id="18436" name="TextBox 2"/>
          <p:cNvSpPr txBox="1">
            <a:spLocks noChangeArrowheads="1"/>
          </p:cNvSpPr>
          <p:nvPr/>
        </p:nvSpPr>
        <p:spPr bwMode="auto">
          <a:xfrm>
            <a:off x="6299200" y="955676"/>
            <a:ext cx="3589338"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a:solidFill>
                  <a:schemeClr val="bg1"/>
                </a:solidFill>
              </a:rPr>
              <a:t>Present a training pattern</a:t>
            </a:r>
          </a:p>
        </p:txBody>
      </p:sp>
      <p:sp>
        <p:nvSpPr>
          <p:cNvPr id="5" name="Rounded Rectangle 4"/>
          <p:cNvSpPr/>
          <p:nvPr/>
        </p:nvSpPr>
        <p:spPr>
          <a:xfrm>
            <a:off x="1938338" y="2159001"/>
            <a:ext cx="2747962" cy="4413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8438" name="Rectangle 5"/>
          <p:cNvSpPr>
            <a:spLocks noChangeArrowheads="1"/>
          </p:cNvSpPr>
          <p:nvPr/>
        </p:nvSpPr>
        <p:spPr bwMode="auto">
          <a:xfrm>
            <a:off x="5359401" y="2487613"/>
            <a:ext cx="4570413"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a:solidFill>
                  <a:srgbClr val="0033CC"/>
                </a:solidFill>
              </a:rPr>
              <a:t>6.4 </a:t>
            </a:r>
          </a:p>
          <a:p>
            <a:pPr eaLnBrk="1" hangingPunct="1">
              <a:spcBef>
                <a:spcPct val="0"/>
              </a:spcBef>
              <a:buFontTx/>
              <a:buNone/>
            </a:pPr>
            <a:endParaRPr lang="en-GB" altLang="en-US" sz="2800">
              <a:solidFill>
                <a:srgbClr val="0033CC"/>
              </a:solidFill>
            </a:endParaRPr>
          </a:p>
          <a:p>
            <a:pPr eaLnBrk="1" hangingPunct="1">
              <a:spcBef>
                <a:spcPct val="0"/>
              </a:spcBef>
              <a:buFontTx/>
              <a:buNone/>
            </a:pPr>
            <a:r>
              <a:rPr lang="en-GB" altLang="en-US" sz="2400">
                <a:solidFill>
                  <a:srgbClr val="0033CC"/>
                </a:solidFill>
              </a:rPr>
              <a:t>2.8                                                    </a:t>
            </a:r>
          </a:p>
          <a:p>
            <a:pPr eaLnBrk="1" hangingPunct="1">
              <a:spcBef>
                <a:spcPct val="0"/>
              </a:spcBef>
              <a:buFontTx/>
              <a:buNone/>
            </a:pPr>
            <a:endParaRPr lang="en-GB" altLang="en-US" sz="2800">
              <a:solidFill>
                <a:srgbClr val="0033CC"/>
              </a:solidFill>
            </a:endParaRPr>
          </a:p>
          <a:p>
            <a:pPr eaLnBrk="1" hangingPunct="1">
              <a:spcBef>
                <a:spcPct val="0"/>
              </a:spcBef>
              <a:buFontTx/>
              <a:buNone/>
            </a:pPr>
            <a:r>
              <a:rPr lang="en-GB" altLang="en-US" sz="2400">
                <a:solidFill>
                  <a:srgbClr val="0033CC"/>
                </a:solidFill>
              </a:rPr>
              <a:t>1.7        </a:t>
            </a:r>
            <a:endParaRPr lang="en-GB" altLang="en-US" sz="2400">
              <a:solidFill>
                <a:srgbClr val="FF0000"/>
              </a:solidFill>
            </a:endParaRPr>
          </a:p>
        </p:txBody>
      </p:sp>
    </p:spTree>
    <p:extLst>
      <p:ext uri="{BB962C8B-B14F-4D97-AF65-F5344CB8AC3E}">
        <p14:creationId xmlns:p14="http://schemas.microsoft.com/office/powerpoint/2010/main" val="3657320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39" y="2381251"/>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59" name="TextBox 1"/>
          <p:cNvSpPr txBox="1">
            <a:spLocks noChangeArrowheads="1"/>
          </p:cNvSpPr>
          <p:nvPr/>
        </p:nvSpPr>
        <p:spPr bwMode="auto">
          <a:xfrm>
            <a:off x="2082801" y="703264"/>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i="1"/>
              <a:t>Training data</a:t>
            </a:r>
          </a:p>
          <a:p>
            <a:pPr eaLnBrk="1" hangingPunct="1">
              <a:spcBef>
                <a:spcPct val="0"/>
              </a:spcBef>
              <a:buFontTx/>
              <a:buNone/>
            </a:pPr>
            <a:r>
              <a:rPr lang="en-GB" altLang="en-US" sz="2400" b="1" i="1"/>
              <a:t>Fields               class</a:t>
            </a:r>
          </a:p>
          <a:p>
            <a:pPr eaLnBrk="1" hangingPunct="1">
              <a:spcBef>
                <a:spcPct val="0"/>
              </a:spcBef>
              <a:buFontTx/>
              <a:buNone/>
            </a:pPr>
            <a:r>
              <a:rPr lang="en-GB" altLang="en-US" sz="2400"/>
              <a:t>1.4  2.7   1.9         0</a:t>
            </a:r>
          </a:p>
          <a:p>
            <a:pPr eaLnBrk="1" hangingPunct="1">
              <a:spcBef>
                <a:spcPct val="0"/>
              </a:spcBef>
              <a:buFontTx/>
              <a:buNone/>
            </a:pPr>
            <a:r>
              <a:rPr lang="en-GB" altLang="en-US" sz="2400"/>
              <a:t>3.8  3.4   3.2         0</a:t>
            </a:r>
          </a:p>
          <a:p>
            <a:pPr eaLnBrk="1" hangingPunct="1">
              <a:spcBef>
                <a:spcPct val="0"/>
              </a:spcBef>
              <a:buFontTx/>
              <a:buNone/>
            </a:pPr>
            <a:r>
              <a:rPr lang="en-GB" altLang="en-US" sz="2400">
                <a:solidFill>
                  <a:schemeClr val="accent2"/>
                </a:solidFill>
              </a:rPr>
              <a:t>6.4  2.8   1.7         </a:t>
            </a:r>
            <a:r>
              <a:rPr lang="en-GB" altLang="en-US" sz="2400">
                <a:solidFill>
                  <a:srgbClr val="FF0000"/>
                </a:solidFill>
              </a:rPr>
              <a:t>1</a:t>
            </a:r>
          </a:p>
          <a:p>
            <a:pPr eaLnBrk="1" hangingPunct="1">
              <a:spcBef>
                <a:spcPct val="0"/>
              </a:spcBef>
              <a:buFontTx/>
              <a:buNone/>
            </a:pPr>
            <a:r>
              <a:rPr lang="en-GB" altLang="en-US" sz="2400"/>
              <a:t>4.1  0.1   0.2         0</a:t>
            </a:r>
          </a:p>
          <a:p>
            <a:pPr eaLnBrk="1" hangingPunct="1">
              <a:spcBef>
                <a:spcPct val="0"/>
              </a:spcBef>
              <a:buFontTx/>
              <a:buNone/>
            </a:pPr>
            <a:r>
              <a:rPr lang="en-GB" altLang="en-US" sz="2400"/>
              <a:t>etc …</a:t>
            </a:r>
          </a:p>
        </p:txBody>
      </p:sp>
      <p:sp>
        <p:nvSpPr>
          <p:cNvPr id="19460" name="TextBox 2"/>
          <p:cNvSpPr txBox="1">
            <a:spLocks noChangeArrowheads="1"/>
          </p:cNvSpPr>
          <p:nvPr/>
        </p:nvSpPr>
        <p:spPr bwMode="auto">
          <a:xfrm>
            <a:off x="6299201" y="955676"/>
            <a:ext cx="3967163"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a:solidFill>
                  <a:schemeClr val="bg1"/>
                </a:solidFill>
              </a:rPr>
              <a:t>Feed it through to get output</a:t>
            </a:r>
          </a:p>
        </p:txBody>
      </p:sp>
      <p:sp>
        <p:nvSpPr>
          <p:cNvPr id="5" name="Rounded Rectangle 4"/>
          <p:cNvSpPr/>
          <p:nvPr/>
        </p:nvSpPr>
        <p:spPr>
          <a:xfrm>
            <a:off x="1938338" y="2159001"/>
            <a:ext cx="2747962" cy="4413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9462" name="Rectangle 5"/>
          <p:cNvSpPr>
            <a:spLocks noChangeArrowheads="1"/>
          </p:cNvSpPr>
          <p:nvPr/>
        </p:nvSpPr>
        <p:spPr bwMode="auto">
          <a:xfrm>
            <a:off x="5359401" y="2487613"/>
            <a:ext cx="8956675"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a:solidFill>
                  <a:srgbClr val="0033CC"/>
                </a:solidFill>
              </a:rPr>
              <a:t>6.4 </a:t>
            </a:r>
          </a:p>
          <a:p>
            <a:pPr eaLnBrk="1" hangingPunct="1">
              <a:spcBef>
                <a:spcPct val="0"/>
              </a:spcBef>
              <a:buFontTx/>
              <a:buNone/>
            </a:pPr>
            <a:endParaRPr lang="en-GB" altLang="en-US" sz="2800">
              <a:solidFill>
                <a:srgbClr val="0033CC"/>
              </a:solidFill>
            </a:endParaRPr>
          </a:p>
          <a:p>
            <a:pPr eaLnBrk="1" hangingPunct="1">
              <a:spcBef>
                <a:spcPct val="0"/>
              </a:spcBef>
              <a:buFontTx/>
              <a:buNone/>
            </a:pPr>
            <a:r>
              <a:rPr lang="en-GB" altLang="en-US" sz="2400">
                <a:solidFill>
                  <a:srgbClr val="0033CC"/>
                </a:solidFill>
              </a:rPr>
              <a:t>2.8                                                     0.9                                                   </a:t>
            </a:r>
          </a:p>
          <a:p>
            <a:pPr eaLnBrk="1" hangingPunct="1">
              <a:spcBef>
                <a:spcPct val="0"/>
              </a:spcBef>
              <a:buFontTx/>
              <a:buNone/>
            </a:pPr>
            <a:endParaRPr lang="en-GB" altLang="en-US" sz="2800">
              <a:solidFill>
                <a:srgbClr val="0033CC"/>
              </a:solidFill>
            </a:endParaRPr>
          </a:p>
          <a:p>
            <a:pPr eaLnBrk="1" hangingPunct="1">
              <a:spcBef>
                <a:spcPct val="0"/>
              </a:spcBef>
              <a:buFontTx/>
              <a:buNone/>
            </a:pPr>
            <a:r>
              <a:rPr lang="en-GB" altLang="en-US" sz="2400">
                <a:solidFill>
                  <a:srgbClr val="0033CC"/>
                </a:solidFill>
              </a:rPr>
              <a:t>1.7        </a:t>
            </a:r>
            <a:endParaRPr lang="en-GB" altLang="en-US" sz="2400">
              <a:solidFill>
                <a:srgbClr val="FF0000"/>
              </a:solidFill>
            </a:endParaRPr>
          </a:p>
        </p:txBody>
      </p:sp>
    </p:spTree>
    <p:extLst>
      <p:ext uri="{BB962C8B-B14F-4D97-AF65-F5344CB8AC3E}">
        <p14:creationId xmlns:p14="http://schemas.microsoft.com/office/powerpoint/2010/main" val="3703806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5704" y="498246"/>
            <a:ext cx="10108096" cy="662739"/>
          </a:xfrm>
        </p:spPr>
        <p:txBody>
          <a:bodyPr>
            <a:noAutofit/>
          </a:bodyPr>
          <a:lstStyle/>
          <a:p>
            <a:pPr algn="ctr"/>
            <a:r>
              <a:rPr lang="en-US" sz="6000" b="1" dirty="0"/>
              <a:t>Talk Outline</a:t>
            </a:r>
            <a:endParaRPr lang="en-US" sz="6000" dirty="0"/>
          </a:p>
        </p:txBody>
      </p:sp>
      <p:sp>
        <p:nvSpPr>
          <p:cNvPr id="3" name="Text Placeholder 2"/>
          <p:cNvSpPr>
            <a:spLocks noGrp="1"/>
          </p:cNvSpPr>
          <p:nvPr>
            <p:ph type="body" sz="quarter" idx="10"/>
          </p:nvPr>
        </p:nvSpPr>
        <p:spPr>
          <a:xfrm>
            <a:off x="1245704" y="2130771"/>
            <a:ext cx="10108096" cy="3200876"/>
          </a:xfrm>
        </p:spPr>
        <p:txBody>
          <a:bodyPr/>
          <a:lstStyle/>
          <a:p>
            <a:pPr>
              <a:buFont typeface="Wingdings" panose="05000000000000000000" pitchFamily="2" charset="2"/>
              <a:buChar char="q"/>
            </a:pPr>
            <a:r>
              <a:rPr lang="en-US" sz="3600" dirty="0"/>
              <a:t> Deep Learning (DL)</a:t>
            </a:r>
          </a:p>
          <a:p>
            <a:pPr>
              <a:buFont typeface="Wingdings" panose="05000000000000000000" pitchFamily="2" charset="2"/>
              <a:buChar char="q"/>
            </a:pPr>
            <a:r>
              <a:rPr lang="en-US" sz="3600" dirty="0"/>
              <a:t> Deep Neural Networks (DNN)</a:t>
            </a:r>
          </a:p>
          <a:p>
            <a:pPr>
              <a:buFont typeface="Wingdings" panose="05000000000000000000" pitchFamily="2" charset="2"/>
              <a:buChar char="q"/>
            </a:pPr>
            <a:r>
              <a:rPr lang="en-US" sz="3600" dirty="0"/>
              <a:t> Types of DNNs</a:t>
            </a:r>
          </a:p>
          <a:p>
            <a:pPr>
              <a:buFont typeface="Wingdings" panose="05000000000000000000" pitchFamily="2" charset="2"/>
              <a:buChar char="q"/>
            </a:pPr>
            <a:r>
              <a:rPr lang="en-US" sz="3600" dirty="0"/>
              <a:t> DL Frameworks</a:t>
            </a:r>
          </a:p>
          <a:p>
            <a:pPr>
              <a:buFont typeface="Wingdings" panose="05000000000000000000" pitchFamily="2" charset="2"/>
              <a:buChar char="q"/>
            </a:pPr>
            <a:r>
              <a:rPr lang="en-US" sz="3600" dirty="0"/>
              <a:t> </a:t>
            </a:r>
            <a:r>
              <a:rPr lang="en-US" sz="3600"/>
              <a:t>Use Cases</a:t>
            </a:r>
            <a:endParaRPr lang="en-US" sz="3600" dirty="0"/>
          </a:p>
        </p:txBody>
      </p:sp>
      <p:sp>
        <p:nvSpPr>
          <p:cNvPr id="4" name="Slide Number Placeholder 3"/>
          <p:cNvSpPr>
            <a:spLocks noGrp="1"/>
          </p:cNvSpPr>
          <p:nvPr>
            <p:ph type="sldNum" sz="quarter" idx="12"/>
          </p:nvPr>
        </p:nvSpPr>
        <p:spPr/>
        <p:txBody>
          <a:bodyPr/>
          <a:lstStyle/>
          <a:p>
            <a:fld id="{6974C60E-8F8C-41D8-9BFF-6DF338C2FC78}" type="slidenum">
              <a:rPr lang="en-US" smtClean="0"/>
              <a:t>2</a:t>
            </a:fld>
            <a:endParaRPr lang="en-US" dirty="0"/>
          </a:p>
        </p:txBody>
      </p:sp>
    </p:spTree>
    <p:extLst>
      <p:ext uri="{BB962C8B-B14F-4D97-AF65-F5344CB8AC3E}">
        <p14:creationId xmlns:p14="http://schemas.microsoft.com/office/powerpoint/2010/main" val="160735714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39" y="2381251"/>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483" name="TextBox 1"/>
          <p:cNvSpPr txBox="1">
            <a:spLocks noChangeArrowheads="1"/>
          </p:cNvSpPr>
          <p:nvPr/>
        </p:nvSpPr>
        <p:spPr bwMode="auto">
          <a:xfrm>
            <a:off x="2082801" y="703264"/>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i="1"/>
              <a:t>Training data</a:t>
            </a:r>
          </a:p>
          <a:p>
            <a:pPr eaLnBrk="1" hangingPunct="1">
              <a:spcBef>
                <a:spcPct val="0"/>
              </a:spcBef>
              <a:buFontTx/>
              <a:buNone/>
            </a:pPr>
            <a:r>
              <a:rPr lang="en-GB" altLang="en-US" sz="2400" b="1" i="1"/>
              <a:t>Fields               class</a:t>
            </a:r>
          </a:p>
          <a:p>
            <a:pPr eaLnBrk="1" hangingPunct="1">
              <a:spcBef>
                <a:spcPct val="0"/>
              </a:spcBef>
              <a:buFontTx/>
              <a:buNone/>
            </a:pPr>
            <a:r>
              <a:rPr lang="en-GB" altLang="en-US" sz="2400"/>
              <a:t>1.4  2.7   1.9         0</a:t>
            </a:r>
          </a:p>
          <a:p>
            <a:pPr eaLnBrk="1" hangingPunct="1">
              <a:spcBef>
                <a:spcPct val="0"/>
              </a:spcBef>
              <a:buFontTx/>
              <a:buNone/>
            </a:pPr>
            <a:r>
              <a:rPr lang="en-GB" altLang="en-US" sz="2400"/>
              <a:t>3.8  3.4   3.2         0</a:t>
            </a:r>
          </a:p>
          <a:p>
            <a:pPr eaLnBrk="1" hangingPunct="1">
              <a:spcBef>
                <a:spcPct val="0"/>
              </a:spcBef>
              <a:buFontTx/>
              <a:buNone/>
            </a:pPr>
            <a:r>
              <a:rPr lang="en-GB" altLang="en-US" sz="2400">
                <a:solidFill>
                  <a:schemeClr val="accent2"/>
                </a:solidFill>
              </a:rPr>
              <a:t>6.4  2.8   1.7         </a:t>
            </a:r>
            <a:r>
              <a:rPr lang="en-GB" altLang="en-US" sz="2400">
                <a:solidFill>
                  <a:srgbClr val="FF0000"/>
                </a:solidFill>
              </a:rPr>
              <a:t>1</a:t>
            </a:r>
          </a:p>
          <a:p>
            <a:pPr eaLnBrk="1" hangingPunct="1">
              <a:spcBef>
                <a:spcPct val="0"/>
              </a:spcBef>
              <a:buFontTx/>
              <a:buNone/>
            </a:pPr>
            <a:r>
              <a:rPr lang="en-GB" altLang="en-US" sz="2400"/>
              <a:t>4.1  0.1   0.2         0</a:t>
            </a:r>
          </a:p>
          <a:p>
            <a:pPr eaLnBrk="1" hangingPunct="1">
              <a:spcBef>
                <a:spcPct val="0"/>
              </a:spcBef>
              <a:buFontTx/>
              <a:buNone/>
            </a:pPr>
            <a:r>
              <a:rPr lang="en-GB" altLang="en-US" sz="2400"/>
              <a:t>etc …</a:t>
            </a:r>
          </a:p>
        </p:txBody>
      </p:sp>
      <p:sp>
        <p:nvSpPr>
          <p:cNvPr id="20484" name="TextBox 2"/>
          <p:cNvSpPr txBox="1">
            <a:spLocks noChangeArrowheads="1"/>
          </p:cNvSpPr>
          <p:nvPr/>
        </p:nvSpPr>
        <p:spPr bwMode="auto">
          <a:xfrm>
            <a:off x="6299200" y="955676"/>
            <a:ext cx="3881438"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a:solidFill>
                  <a:schemeClr val="bg1"/>
                </a:solidFill>
              </a:rPr>
              <a:t>Compare with target output</a:t>
            </a:r>
          </a:p>
        </p:txBody>
      </p:sp>
      <p:sp>
        <p:nvSpPr>
          <p:cNvPr id="5" name="Rounded Rectangle 4"/>
          <p:cNvSpPr/>
          <p:nvPr/>
        </p:nvSpPr>
        <p:spPr>
          <a:xfrm>
            <a:off x="1938338" y="2159001"/>
            <a:ext cx="2747962" cy="4413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0486" name="Rectangle 5"/>
          <p:cNvSpPr>
            <a:spLocks noChangeArrowheads="1"/>
          </p:cNvSpPr>
          <p:nvPr/>
        </p:nvSpPr>
        <p:spPr bwMode="auto">
          <a:xfrm>
            <a:off x="5359401" y="2487613"/>
            <a:ext cx="8956675"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a:solidFill>
                  <a:srgbClr val="0033CC"/>
                </a:solidFill>
              </a:rPr>
              <a:t>6.4 </a:t>
            </a:r>
          </a:p>
          <a:p>
            <a:pPr eaLnBrk="1" hangingPunct="1">
              <a:spcBef>
                <a:spcPct val="0"/>
              </a:spcBef>
              <a:buFontTx/>
              <a:buNone/>
            </a:pPr>
            <a:endParaRPr lang="en-GB" altLang="en-US" sz="2800">
              <a:solidFill>
                <a:srgbClr val="0033CC"/>
              </a:solidFill>
            </a:endParaRPr>
          </a:p>
          <a:p>
            <a:pPr eaLnBrk="1" hangingPunct="1">
              <a:spcBef>
                <a:spcPct val="0"/>
              </a:spcBef>
              <a:buFontTx/>
              <a:buNone/>
            </a:pPr>
            <a:r>
              <a:rPr lang="en-GB" altLang="en-US" sz="2400">
                <a:solidFill>
                  <a:srgbClr val="0033CC"/>
                </a:solidFill>
              </a:rPr>
              <a:t>2.8                                                     0.9                                                   </a:t>
            </a:r>
          </a:p>
          <a:p>
            <a:pPr eaLnBrk="1" hangingPunct="1">
              <a:spcBef>
                <a:spcPct val="0"/>
              </a:spcBef>
              <a:buFontTx/>
              <a:buNone/>
            </a:pPr>
            <a:r>
              <a:rPr lang="en-GB" altLang="en-US" sz="2800">
                <a:solidFill>
                  <a:srgbClr val="0033CC"/>
                </a:solidFill>
              </a:rPr>
              <a:t>                                                  </a:t>
            </a:r>
            <a:r>
              <a:rPr lang="en-GB" altLang="en-US" sz="2800">
                <a:solidFill>
                  <a:srgbClr val="FF0000"/>
                </a:solidFill>
              </a:rPr>
              <a:t>1</a:t>
            </a:r>
            <a:r>
              <a:rPr lang="en-GB" altLang="en-US" sz="2800">
                <a:solidFill>
                  <a:srgbClr val="0033CC"/>
                </a:solidFill>
              </a:rPr>
              <a:t>  </a:t>
            </a:r>
          </a:p>
          <a:p>
            <a:pPr eaLnBrk="1" hangingPunct="1">
              <a:spcBef>
                <a:spcPct val="0"/>
              </a:spcBef>
              <a:buFontTx/>
              <a:buNone/>
            </a:pPr>
            <a:r>
              <a:rPr lang="en-GB" altLang="en-US" sz="2400">
                <a:solidFill>
                  <a:srgbClr val="0033CC"/>
                </a:solidFill>
              </a:rPr>
              <a:t>1.7                                          </a:t>
            </a:r>
            <a:r>
              <a:rPr lang="en-GB" altLang="en-US" sz="2400" i="1">
                <a:solidFill>
                  <a:srgbClr val="0033CC"/>
                </a:solidFill>
              </a:rPr>
              <a:t>error</a:t>
            </a:r>
            <a:r>
              <a:rPr lang="en-GB" altLang="en-US" sz="2400">
                <a:solidFill>
                  <a:srgbClr val="0033CC"/>
                </a:solidFill>
              </a:rPr>
              <a:t>  -0.1</a:t>
            </a:r>
            <a:endParaRPr lang="en-GB" altLang="en-US" sz="2400">
              <a:solidFill>
                <a:srgbClr val="FF0000"/>
              </a:solidFill>
            </a:endParaRPr>
          </a:p>
        </p:txBody>
      </p:sp>
    </p:spTree>
    <p:extLst>
      <p:ext uri="{BB962C8B-B14F-4D97-AF65-F5344CB8AC3E}">
        <p14:creationId xmlns:p14="http://schemas.microsoft.com/office/powerpoint/2010/main" val="15847396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39" y="2381251"/>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07" name="TextBox 1"/>
          <p:cNvSpPr txBox="1">
            <a:spLocks noChangeArrowheads="1"/>
          </p:cNvSpPr>
          <p:nvPr/>
        </p:nvSpPr>
        <p:spPr bwMode="auto">
          <a:xfrm>
            <a:off x="2082801" y="703264"/>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i="1"/>
              <a:t>Training data</a:t>
            </a:r>
          </a:p>
          <a:p>
            <a:pPr eaLnBrk="1" hangingPunct="1">
              <a:spcBef>
                <a:spcPct val="0"/>
              </a:spcBef>
              <a:buFontTx/>
              <a:buNone/>
            </a:pPr>
            <a:r>
              <a:rPr lang="en-GB" altLang="en-US" sz="2400" b="1" i="1"/>
              <a:t>Fields               class</a:t>
            </a:r>
          </a:p>
          <a:p>
            <a:pPr eaLnBrk="1" hangingPunct="1">
              <a:spcBef>
                <a:spcPct val="0"/>
              </a:spcBef>
              <a:buFontTx/>
              <a:buNone/>
            </a:pPr>
            <a:r>
              <a:rPr lang="en-GB" altLang="en-US" sz="2400"/>
              <a:t>1.4  2.7   1.9         0</a:t>
            </a:r>
          </a:p>
          <a:p>
            <a:pPr eaLnBrk="1" hangingPunct="1">
              <a:spcBef>
                <a:spcPct val="0"/>
              </a:spcBef>
              <a:buFontTx/>
              <a:buNone/>
            </a:pPr>
            <a:r>
              <a:rPr lang="en-GB" altLang="en-US" sz="2400"/>
              <a:t>3.8  3.4   3.2         0</a:t>
            </a:r>
          </a:p>
          <a:p>
            <a:pPr eaLnBrk="1" hangingPunct="1">
              <a:spcBef>
                <a:spcPct val="0"/>
              </a:spcBef>
              <a:buFontTx/>
              <a:buNone/>
            </a:pPr>
            <a:r>
              <a:rPr lang="en-GB" altLang="en-US" sz="2400">
                <a:solidFill>
                  <a:schemeClr val="accent2"/>
                </a:solidFill>
              </a:rPr>
              <a:t>6.4  2.8   1.7         </a:t>
            </a:r>
            <a:r>
              <a:rPr lang="en-GB" altLang="en-US" sz="2400">
                <a:solidFill>
                  <a:srgbClr val="FF0000"/>
                </a:solidFill>
              </a:rPr>
              <a:t>1</a:t>
            </a:r>
          </a:p>
          <a:p>
            <a:pPr eaLnBrk="1" hangingPunct="1">
              <a:spcBef>
                <a:spcPct val="0"/>
              </a:spcBef>
              <a:buFontTx/>
              <a:buNone/>
            </a:pPr>
            <a:r>
              <a:rPr lang="en-GB" altLang="en-US" sz="2400"/>
              <a:t>4.1  0.1   0.2         0</a:t>
            </a:r>
          </a:p>
          <a:p>
            <a:pPr eaLnBrk="1" hangingPunct="1">
              <a:spcBef>
                <a:spcPct val="0"/>
              </a:spcBef>
              <a:buFontTx/>
              <a:buNone/>
            </a:pPr>
            <a:r>
              <a:rPr lang="en-GB" altLang="en-US" sz="2400"/>
              <a:t>etc …</a:t>
            </a:r>
          </a:p>
        </p:txBody>
      </p:sp>
      <p:sp>
        <p:nvSpPr>
          <p:cNvPr id="21508" name="TextBox 2"/>
          <p:cNvSpPr txBox="1">
            <a:spLocks noChangeArrowheads="1"/>
          </p:cNvSpPr>
          <p:nvPr/>
        </p:nvSpPr>
        <p:spPr bwMode="auto">
          <a:xfrm>
            <a:off x="6299200" y="955676"/>
            <a:ext cx="4148138"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a:solidFill>
                  <a:schemeClr val="bg1"/>
                </a:solidFill>
              </a:rPr>
              <a:t>Adjust weights based on error</a:t>
            </a:r>
          </a:p>
        </p:txBody>
      </p:sp>
      <p:sp>
        <p:nvSpPr>
          <p:cNvPr id="5" name="Rounded Rectangle 4"/>
          <p:cNvSpPr/>
          <p:nvPr/>
        </p:nvSpPr>
        <p:spPr>
          <a:xfrm>
            <a:off x="1938338" y="2159001"/>
            <a:ext cx="2747962" cy="4413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1510" name="Rectangle 5"/>
          <p:cNvSpPr>
            <a:spLocks noChangeArrowheads="1"/>
          </p:cNvSpPr>
          <p:nvPr/>
        </p:nvSpPr>
        <p:spPr bwMode="auto">
          <a:xfrm>
            <a:off x="5359401" y="2487613"/>
            <a:ext cx="8956675"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a:solidFill>
                  <a:srgbClr val="0033CC"/>
                </a:solidFill>
              </a:rPr>
              <a:t>6.4 </a:t>
            </a:r>
          </a:p>
          <a:p>
            <a:pPr eaLnBrk="1" hangingPunct="1">
              <a:spcBef>
                <a:spcPct val="0"/>
              </a:spcBef>
              <a:buFontTx/>
              <a:buNone/>
            </a:pPr>
            <a:endParaRPr lang="en-GB" altLang="en-US" sz="2800">
              <a:solidFill>
                <a:srgbClr val="0033CC"/>
              </a:solidFill>
            </a:endParaRPr>
          </a:p>
          <a:p>
            <a:pPr eaLnBrk="1" hangingPunct="1">
              <a:spcBef>
                <a:spcPct val="0"/>
              </a:spcBef>
              <a:buFontTx/>
              <a:buNone/>
            </a:pPr>
            <a:r>
              <a:rPr lang="en-GB" altLang="en-US" sz="2400">
                <a:solidFill>
                  <a:srgbClr val="0033CC"/>
                </a:solidFill>
              </a:rPr>
              <a:t>2.8                                                     0.9                                                   </a:t>
            </a:r>
          </a:p>
          <a:p>
            <a:pPr eaLnBrk="1" hangingPunct="1">
              <a:spcBef>
                <a:spcPct val="0"/>
              </a:spcBef>
              <a:buFontTx/>
              <a:buNone/>
            </a:pPr>
            <a:r>
              <a:rPr lang="en-GB" altLang="en-US" sz="2800">
                <a:solidFill>
                  <a:srgbClr val="0033CC"/>
                </a:solidFill>
              </a:rPr>
              <a:t>                                                  </a:t>
            </a:r>
            <a:r>
              <a:rPr lang="en-GB" altLang="en-US" sz="2800">
                <a:solidFill>
                  <a:srgbClr val="FF0000"/>
                </a:solidFill>
              </a:rPr>
              <a:t>1</a:t>
            </a:r>
            <a:r>
              <a:rPr lang="en-GB" altLang="en-US" sz="2800">
                <a:solidFill>
                  <a:srgbClr val="0033CC"/>
                </a:solidFill>
              </a:rPr>
              <a:t>  </a:t>
            </a:r>
          </a:p>
          <a:p>
            <a:pPr eaLnBrk="1" hangingPunct="1">
              <a:spcBef>
                <a:spcPct val="0"/>
              </a:spcBef>
              <a:buFontTx/>
              <a:buNone/>
            </a:pPr>
            <a:r>
              <a:rPr lang="en-GB" altLang="en-US" sz="2400">
                <a:solidFill>
                  <a:srgbClr val="0033CC"/>
                </a:solidFill>
              </a:rPr>
              <a:t>1.7                                          </a:t>
            </a:r>
            <a:r>
              <a:rPr lang="en-GB" altLang="en-US" sz="2400" i="1">
                <a:solidFill>
                  <a:srgbClr val="0033CC"/>
                </a:solidFill>
              </a:rPr>
              <a:t>error</a:t>
            </a:r>
            <a:r>
              <a:rPr lang="en-GB" altLang="en-US" sz="2400">
                <a:solidFill>
                  <a:srgbClr val="0033CC"/>
                </a:solidFill>
              </a:rPr>
              <a:t>  -0.1</a:t>
            </a:r>
            <a:endParaRPr lang="en-GB" altLang="en-US" sz="2400">
              <a:solidFill>
                <a:srgbClr val="FF0000"/>
              </a:solidFill>
            </a:endParaRPr>
          </a:p>
        </p:txBody>
      </p:sp>
      <p:pic>
        <p:nvPicPr>
          <p:cNvPr id="21511" name="Picture 4" descr="File:Hamme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76002">
            <a:off x="6729413" y="3173414"/>
            <a:ext cx="823912"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2" name="Picture 4" descr="File:Hamme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76002" flipH="1" flipV="1">
            <a:off x="8250238" y="2857501"/>
            <a:ext cx="70485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89970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539" y="2362201"/>
            <a:ext cx="379412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31" name="TextBox 1"/>
          <p:cNvSpPr txBox="1">
            <a:spLocks noChangeArrowheads="1"/>
          </p:cNvSpPr>
          <p:nvPr/>
        </p:nvSpPr>
        <p:spPr bwMode="auto">
          <a:xfrm>
            <a:off x="2082801" y="703264"/>
            <a:ext cx="27400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i="1"/>
              <a:t>Training data</a:t>
            </a:r>
          </a:p>
          <a:p>
            <a:pPr eaLnBrk="1" hangingPunct="1">
              <a:spcBef>
                <a:spcPct val="0"/>
              </a:spcBef>
              <a:buFontTx/>
              <a:buNone/>
            </a:pPr>
            <a:r>
              <a:rPr lang="en-GB" altLang="en-US" sz="2400" b="1" i="1"/>
              <a:t>Fields               class</a:t>
            </a:r>
          </a:p>
          <a:p>
            <a:pPr eaLnBrk="1" hangingPunct="1">
              <a:spcBef>
                <a:spcPct val="0"/>
              </a:spcBef>
              <a:buFontTx/>
              <a:buNone/>
            </a:pPr>
            <a:r>
              <a:rPr lang="en-GB" altLang="en-US" sz="2400"/>
              <a:t>1.4  2.7   1.9         0</a:t>
            </a:r>
          </a:p>
          <a:p>
            <a:pPr eaLnBrk="1" hangingPunct="1">
              <a:spcBef>
                <a:spcPct val="0"/>
              </a:spcBef>
              <a:buFontTx/>
              <a:buNone/>
            </a:pPr>
            <a:r>
              <a:rPr lang="en-GB" altLang="en-US" sz="2400"/>
              <a:t>3.8  3.4   3.2         0</a:t>
            </a:r>
          </a:p>
          <a:p>
            <a:pPr eaLnBrk="1" hangingPunct="1">
              <a:spcBef>
                <a:spcPct val="0"/>
              </a:spcBef>
              <a:buFontTx/>
              <a:buNone/>
            </a:pPr>
            <a:r>
              <a:rPr lang="en-GB" altLang="en-US" sz="2400">
                <a:solidFill>
                  <a:schemeClr val="accent2"/>
                </a:solidFill>
              </a:rPr>
              <a:t>6.4  2.8   1.7         </a:t>
            </a:r>
            <a:r>
              <a:rPr lang="en-GB" altLang="en-US" sz="2400">
                <a:solidFill>
                  <a:srgbClr val="FF0000"/>
                </a:solidFill>
              </a:rPr>
              <a:t>1</a:t>
            </a:r>
          </a:p>
          <a:p>
            <a:pPr eaLnBrk="1" hangingPunct="1">
              <a:spcBef>
                <a:spcPct val="0"/>
              </a:spcBef>
              <a:buFontTx/>
              <a:buNone/>
            </a:pPr>
            <a:r>
              <a:rPr lang="en-GB" altLang="en-US" sz="2400"/>
              <a:t>4.1  0.1   0.2         0</a:t>
            </a:r>
          </a:p>
          <a:p>
            <a:pPr eaLnBrk="1" hangingPunct="1">
              <a:spcBef>
                <a:spcPct val="0"/>
              </a:spcBef>
              <a:buFontTx/>
              <a:buNone/>
            </a:pPr>
            <a:r>
              <a:rPr lang="en-GB" altLang="en-US" sz="2400"/>
              <a:t>etc …</a:t>
            </a:r>
          </a:p>
        </p:txBody>
      </p:sp>
      <p:sp>
        <p:nvSpPr>
          <p:cNvPr id="22532" name="TextBox 2"/>
          <p:cNvSpPr txBox="1">
            <a:spLocks noChangeArrowheads="1"/>
          </p:cNvSpPr>
          <p:nvPr/>
        </p:nvSpPr>
        <p:spPr bwMode="auto">
          <a:xfrm>
            <a:off x="6299201" y="955676"/>
            <a:ext cx="1965325" cy="460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a:solidFill>
                  <a:schemeClr val="bg1"/>
                </a:solidFill>
              </a:rPr>
              <a:t>And so on ….</a:t>
            </a:r>
          </a:p>
        </p:txBody>
      </p:sp>
      <p:sp>
        <p:nvSpPr>
          <p:cNvPr id="5" name="Rounded Rectangle 4"/>
          <p:cNvSpPr/>
          <p:nvPr/>
        </p:nvSpPr>
        <p:spPr>
          <a:xfrm>
            <a:off x="1938338" y="2159001"/>
            <a:ext cx="2747962" cy="4413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2534" name="Rectangle 5"/>
          <p:cNvSpPr>
            <a:spLocks noChangeArrowheads="1"/>
          </p:cNvSpPr>
          <p:nvPr/>
        </p:nvSpPr>
        <p:spPr bwMode="auto">
          <a:xfrm>
            <a:off x="5359401" y="2487613"/>
            <a:ext cx="8956675"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a:solidFill>
                  <a:srgbClr val="0033CC"/>
                </a:solidFill>
              </a:rPr>
              <a:t>6.4 </a:t>
            </a:r>
          </a:p>
          <a:p>
            <a:pPr eaLnBrk="1" hangingPunct="1">
              <a:spcBef>
                <a:spcPct val="0"/>
              </a:spcBef>
              <a:buFontTx/>
              <a:buNone/>
            </a:pPr>
            <a:endParaRPr lang="en-GB" altLang="en-US" sz="2800">
              <a:solidFill>
                <a:srgbClr val="0033CC"/>
              </a:solidFill>
            </a:endParaRPr>
          </a:p>
          <a:p>
            <a:pPr eaLnBrk="1" hangingPunct="1">
              <a:spcBef>
                <a:spcPct val="0"/>
              </a:spcBef>
              <a:buFontTx/>
              <a:buNone/>
            </a:pPr>
            <a:r>
              <a:rPr lang="en-GB" altLang="en-US" sz="2400">
                <a:solidFill>
                  <a:srgbClr val="0033CC"/>
                </a:solidFill>
              </a:rPr>
              <a:t>2.8                                                     0.9                                                   </a:t>
            </a:r>
          </a:p>
          <a:p>
            <a:pPr eaLnBrk="1" hangingPunct="1">
              <a:spcBef>
                <a:spcPct val="0"/>
              </a:spcBef>
              <a:buFontTx/>
              <a:buNone/>
            </a:pPr>
            <a:r>
              <a:rPr lang="en-GB" altLang="en-US" sz="2800">
                <a:solidFill>
                  <a:srgbClr val="0033CC"/>
                </a:solidFill>
              </a:rPr>
              <a:t>                                                  </a:t>
            </a:r>
            <a:r>
              <a:rPr lang="en-GB" altLang="en-US" sz="2800">
                <a:solidFill>
                  <a:srgbClr val="FF0000"/>
                </a:solidFill>
              </a:rPr>
              <a:t>1</a:t>
            </a:r>
            <a:r>
              <a:rPr lang="en-GB" altLang="en-US" sz="2800">
                <a:solidFill>
                  <a:srgbClr val="0033CC"/>
                </a:solidFill>
              </a:rPr>
              <a:t>  </a:t>
            </a:r>
          </a:p>
          <a:p>
            <a:pPr eaLnBrk="1" hangingPunct="1">
              <a:spcBef>
                <a:spcPct val="0"/>
              </a:spcBef>
              <a:buFontTx/>
              <a:buNone/>
            </a:pPr>
            <a:r>
              <a:rPr lang="en-GB" altLang="en-US" sz="2400">
                <a:solidFill>
                  <a:srgbClr val="0033CC"/>
                </a:solidFill>
              </a:rPr>
              <a:t>1.7                                          </a:t>
            </a:r>
            <a:r>
              <a:rPr lang="en-GB" altLang="en-US" sz="2400" i="1">
                <a:solidFill>
                  <a:srgbClr val="0033CC"/>
                </a:solidFill>
              </a:rPr>
              <a:t>error</a:t>
            </a:r>
            <a:r>
              <a:rPr lang="en-GB" altLang="en-US" sz="2400">
                <a:solidFill>
                  <a:srgbClr val="0033CC"/>
                </a:solidFill>
              </a:rPr>
              <a:t>  -0.1</a:t>
            </a:r>
            <a:endParaRPr lang="en-GB" altLang="en-US" sz="2400">
              <a:solidFill>
                <a:srgbClr val="FF0000"/>
              </a:solidFill>
            </a:endParaRPr>
          </a:p>
        </p:txBody>
      </p:sp>
      <p:pic>
        <p:nvPicPr>
          <p:cNvPr id="22535" name="Picture 4" descr="File:Hamme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76002">
            <a:off x="6729413" y="3152776"/>
            <a:ext cx="823912"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Picture 4" descr="File:Hamme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76002" flipH="1" flipV="1">
            <a:off x="8250238" y="2836864"/>
            <a:ext cx="70485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2581276" y="4816475"/>
            <a:ext cx="5968301" cy="1477328"/>
          </a:xfrm>
          <a:prstGeom prst="rect">
            <a:avLst/>
          </a:prstGeom>
          <a:solidFill>
            <a:srgbClr val="FFC000"/>
          </a:solidFill>
        </p:spPr>
        <p:txBody>
          <a:bodyPr wrap="none">
            <a:spAutoFit/>
          </a:bodyPr>
          <a:lstStyle/>
          <a:p>
            <a:pPr>
              <a:defRPr/>
            </a:pPr>
            <a:r>
              <a:rPr lang="en-GB" b="1" dirty="0">
                <a:solidFill>
                  <a:schemeClr val="bg1"/>
                </a:solidFill>
                <a:latin typeface="Times New Roman" charset="0"/>
                <a:cs typeface="Arial" charset="0"/>
              </a:rPr>
              <a:t>Repeat this thousands, maybe millions of times – each time</a:t>
            </a:r>
          </a:p>
          <a:p>
            <a:pPr>
              <a:defRPr/>
            </a:pPr>
            <a:r>
              <a:rPr lang="en-GB" b="1" dirty="0">
                <a:solidFill>
                  <a:schemeClr val="bg1"/>
                </a:solidFill>
                <a:latin typeface="Times New Roman" charset="0"/>
                <a:cs typeface="Arial" charset="0"/>
              </a:rPr>
              <a:t>taking a random training instance, and making slight </a:t>
            </a:r>
          </a:p>
          <a:p>
            <a:pPr>
              <a:defRPr/>
            </a:pPr>
            <a:r>
              <a:rPr lang="en-GB" b="1" dirty="0">
                <a:solidFill>
                  <a:schemeClr val="bg1"/>
                </a:solidFill>
                <a:latin typeface="Times New Roman" charset="0"/>
                <a:cs typeface="Arial" charset="0"/>
              </a:rPr>
              <a:t>weight adjustments</a:t>
            </a:r>
          </a:p>
          <a:p>
            <a:pPr>
              <a:defRPr/>
            </a:pPr>
            <a:r>
              <a:rPr lang="en-GB" b="1" dirty="0">
                <a:solidFill>
                  <a:schemeClr val="accent4">
                    <a:lumMod val="95000"/>
                    <a:lumOff val="5000"/>
                  </a:schemeClr>
                </a:solidFill>
                <a:latin typeface="Times New Roman" charset="0"/>
                <a:cs typeface="Arial" charset="0"/>
              </a:rPr>
              <a:t>  </a:t>
            </a:r>
            <a:r>
              <a:rPr lang="en-GB" b="1" i="1" dirty="0">
                <a:solidFill>
                  <a:schemeClr val="accent4">
                    <a:lumMod val="95000"/>
                    <a:lumOff val="5000"/>
                  </a:schemeClr>
                </a:solidFill>
                <a:latin typeface="Times New Roman" charset="0"/>
                <a:cs typeface="Arial" charset="0"/>
              </a:rPr>
              <a:t>Algorithms for weight adjustment are designed to make</a:t>
            </a:r>
          </a:p>
          <a:p>
            <a:pPr>
              <a:defRPr/>
            </a:pPr>
            <a:r>
              <a:rPr lang="en-GB" b="1" i="1" dirty="0">
                <a:solidFill>
                  <a:schemeClr val="accent4">
                    <a:lumMod val="95000"/>
                    <a:lumOff val="5000"/>
                  </a:schemeClr>
                </a:solidFill>
                <a:latin typeface="Times New Roman" charset="0"/>
                <a:cs typeface="Arial" charset="0"/>
              </a:rPr>
              <a:t>changes that will reduce the error</a:t>
            </a:r>
            <a:endParaRPr lang="en-GB" b="1" dirty="0">
              <a:solidFill>
                <a:schemeClr val="accent4">
                  <a:lumMod val="95000"/>
                  <a:lumOff val="5000"/>
                </a:schemeClr>
              </a:solidFill>
              <a:latin typeface="Times New Roman" charset="0"/>
              <a:cs typeface="Arial" charset="0"/>
            </a:endParaRPr>
          </a:p>
        </p:txBody>
      </p:sp>
    </p:spTree>
    <p:extLst>
      <p:ext uri="{BB962C8B-B14F-4D97-AF65-F5344CB8AC3E}">
        <p14:creationId xmlns:p14="http://schemas.microsoft.com/office/powerpoint/2010/main" val="2751725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1874838" y="406401"/>
            <a:ext cx="8793162" cy="752475"/>
          </a:xfrm>
        </p:spPr>
        <p:txBody>
          <a:bodyPr/>
          <a:lstStyle/>
          <a:p>
            <a:r>
              <a:rPr lang="en-GB" altLang="en-US"/>
              <a:t>The decision boundary perspective…</a:t>
            </a:r>
          </a:p>
        </p:txBody>
      </p:sp>
      <p:sp>
        <p:nvSpPr>
          <p:cNvPr id="5" name="Oval 4"/>
          <p:cNvSpPr/>
          <p:nvPr/>
        </p:nvSpPr>
        <p:spPr>
          <a:xfrm>
            <a:off x="6188076" y="4851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 name="Oval 5"/>
          <p:cNvSpPr/>
          <p:nvPr/>
        </p:nvSpPr>
        <p:spPr>
          <a:xfrm>
            <a:off x="4359276" y="27432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 name="Oval 6"/>
          <p:cNvSpPr/>
          <p:nvPr/>
        </p:nvSpPr>
        <p:spPr>
          <a:xfrm>
            <a:off x="4200526" y="346551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 name="Oval 7"/>
          <p:cNvSpPr/>
          <p:nvPr/>
        </p:nvSpPr>
        <p:spPr>
          <a:xfrm>
            <a:off x="4664076" y="30480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 name="Oval 8"/>
          <p:cNvSpPr/>
          <p:nvPr/>
        </p:nvSpPr>
        <p:spPr>
          <a:xfrm>
            <a:off x="4516439" y="3911600"/>
            <a:ext cx="314325"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 name="Oval 9"/>
          <p:cNvSpPr/>
          <p:nvPr/>
        </p:nvSpPr>
        <p:spPr>
          <a:xfrm>
            <a:off x="4968876" y="33528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 name="Oval 10"/>
          <p:cNvSpPr/>
          <p:nvPr/>
        </p:nvSpPr>
        <p:spPr>
          <a:xfrm>
            <a:off x="3992563" y="4116388"/>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2" name="Oval 11"/>
          <p:cNvSpPr/>
          <p:nvPr/>
        </p:nvSpPr>
        <p:spPr>
          <a:xfrm>
            <a:off x="3484563" y="3262313"/>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3" name="Oval 12"/>
          <p:cNvSpPr/>
          <p:nvPr/>
        </p:nvSpPr>
        <p:spPr>
          <a:xfrm>
            <a:off x="5237163" y="2408238"/>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4" name="Oval 13"/>
          <p:cNvSpPr/>
          <p:nvPr/>
        </p:nvSpPr>
        <p:spPr>
          <a:xfrm>
            <a:off x="3408363" y="4492625"/>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5" name="Oval 14"/>
          <p:cNvSpPr/>
          <p:nvPr/>
        </p:nvSpPr>
        <p:spPr>
          <a:xfrm>
            <a:off x="3322639" y="3892550"/>
            <a:ext cx="314325" cy="40798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6" name="Oval 15"/>
          <p:cNvSpPr/>
          <p:nvPr/>
        </p:nvSpPr>
        <p:spPr>
          <a:xfrm>
            <a:off x="6100763" y="2265363"/>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7" name="Oval 16"/>
          <p:cNvSpPr/>
          <p:nvPr/>
        </p:nvSpPr>
        <p:spPr>
          <a:xfrm>
            <a:off x="6594476" y="25812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8" name="Oval 17"/>
          <p:cNvSpPr/>
          <p:nvPr/>
        </p:nvSpPr>
        <p:spPr>
          <a:xfrm>
            <a:off x="6435726" y="3302000"/>
            <a:ext cx="315913"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9" name="Oval 18"/>
          <p:cNvSpPr/>
          <p:nvPr/>
        </p:nvSpPr>
        <p:spPr>
          <a:xfrm>
            <a:off x="6899276" y="28860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0" name="Oval 19"/>
          <p:cNvSpPr/>
          <p:nvPr/>
        </p:nvSpPr>
        <p:spPr>
          <a:xfrm>
            <a:off x="6751639" y="37496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1" name="Oval 20"/>
          <p:cNvSpPr/>
          <p:nvPr/>
        </p:nvSpPr>
        <p:spPr>
          <a:xfrm>
            <a:off x="7204076" y="31908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2" name="Oval 21"/>
          <p:cNvSpPr/>
          <p:nvPr/>
        </p:nvSpPr>
        <p:spPr>
          <a:xfrm>
            <a:off x="6227763" y="3952875"/>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3" name="Oval 22"/>
          <p:cNvSpPr/>
          <p:nvPr/>
        </p:nvSpPr>
        <p:spPr>
          <a:xfrm>
            <a:off x="5719763" y="3098800"/>
            <a:ext cx="315912"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4" name="Oval 23"/>
          <p:cNvSpPr/>
          <p:nvPr/>
        </p:nvSpPr>
        <p:spPr>
          <a:xfrm>
            <a:off x="5608639" y="25908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5" name="Oval 24"/>
          <p:cNvSpPr/>
          <p:nvPr/>
        </p:nvSpPr>
        <p:spPr>
          <a:xfrm>
            <a:off x="4968876" y="4443414"/>
            <a:ext cx="314325" cy="40798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6" name="Oval 25"/>
          <p:cNvSpPr/>
          <p:nvPr/>
        </p:nvSpPr>
        <p:spPr>
          <a:xfrm>
            <a:off x="5394326" y="4037013"/>
            <a:ext cx="315913"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7" name="Oval 26"/>
          <p:cNvSpPr/>
          <p:nvPr/>
        </p:nvSpPr>
        <p:spPr>
          <a:xfrm>
            <a:off x="5761039" y="4624388"/>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8" name="Oval 27"/>
          <p:cNvSpPr/>
          <p:nvPr/>
        </p:nvSpPr>
        <p:spPr>
          <a:xfrm>
            <a:off x="5603876" y="2184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9" name="Oval 28"/>
          <p:cNvSpPr/>
          <p:nvPr/>
        </p:nvSpPr>
        <p:spPr>
          <a:xfrm>
            <a:off x="6303963" y="2876550"/>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1" name="Freeform 30"/>
          <p:cNvSpPr/>
          <p:nvPr/>
        </p:nvSpPr>
        <p:spPr>
          <a:xfrm>
            <a:off x="2509839" y="2214563"/>
            <a:ext cx="6726237" cy="2178050"/>
          </a:xfrm>
          <a:custGeom>
            <a:avLst/>
            <a:gdLst>
              <a:gd name="connsiteX0" fmla="*/ 0 w 5733402"/>
              <a:gd name="connsiteY0" fmla="*/ 812800 h 1229760"/>
              <a:gd name="connsiteX1" fmla="*/ 30480 w 5733402"/>
              <a:gd name="connsiteY1" fmla="*/ 721360 h 1229760"/>
              <a:gd name="connsiteX2" fmla="*/ 264160 w 5733402"/>
              <a:gd name="connsiteY2" fmla="*/ 731520 h 1229760"/>
              <a:gd name="connsiteX3" fmla="*/ 284480 w 5733402"/>
              <a:gd name="connsiteY3" fmla="*/ 762000 h 1229760"/>
              <a:gd name="connsiteX4" fmla="*/ 314960 w 5733402"/>
              <a:gd name="connsiteY4" fmla="*/ 792480 h 1229760"/>
              <a:gd name="connsiteX5" fmla="*/ 335280 w 5733402"/>
              <a:gd name="connsiteY5" fmla="*/ 822960 h 1229760"/>
              <a:gd name="connsiteX6" fmla="*/ 365760 w 5733402"/>
              <a:gd name="connsiteY6" fmla="*/ 863600 h 1229760"/>
              <a:gd name="connsiteX7" fmla="*/ 396240 w 5733402"/>
              <a:gd name="connsiteY7" fmla="*/ 985520 h 1229760"/>
              <a:gd name="connsiteX8" fmla="*/ 406400 w 5733402"/>
              <a:gd name="connsiteY8" fmla="*/ 1016000 h 1229760"/>
              <a:gd name="connsiteX9" fmla="*/ 416560 w 5733402"/>
              <a:gd name="connsiteY9" fmla="*/ 1076960 h 1229760"/>
              <a:gd name="connsiteX10" fmla="*/ 447040 w 5733402"/>
              <a:gd name="connsiteY10" fmla="*/ 1158240 h 1229760"/>
              <a:gd name="connsiteX11" fmla="*/ 467360 w 5733402"/>
              <a:gd name="connsiteY11" fmla="*/ 1188720 h 1229760"/>
              <a:gd name="connsiteX12" fmla="*/ 477520 w 5733402"/>
              <a:gd name="connsiteY12" fmla="*/ 1219200 h 1229760"/>
              <a:gd name="connsiteX13" fmla="*/ 528320 w 5733402"/>
              <a:gd name="connsiteY13" fmla="*/ 1229360 h 1229760"/>
              <a:gd name="connsiteX14" fmla="*/ 1158240 w 5733402"/>
              <a:gd name="connsiteY14" fmla="*/ 1168400 h 1229760"/>
              <a:gd name="connsiteX15" fmla="*/ 1402080 w 5733402"/>
              <a:gd name="connsiteY15" fmla="*/ 1117600 h 1229760"/>
              <a:gd name="connsiteX16" fmla="*/ 1493520 w 5733402"/>
              <a:gd name="connsiteY16" fmla="*/ 1097280 h 1229760"/>
              <a:gd name="connsiteX17" fmla="*/ 1554480 w 5733402"/>
              <a:gd name="connsiteY17" fmla="*/ 1076960 h 1229760"/>
              <a:gd name="connsiteX18" fmla="*/ 1554480 w 5733402"/>
              <a:gd name="connsiteY18" fmla="*/ 904240 h 1229760"/>
              <a:gd name="connsiteX19" fmla="*/ 1595120 w 5733402"/>
              <a:gd name="connsiteY19" fmla="*/ 853440 h 1229760"/>
              <a:gd name="connsiteX20" fmla="*/ 1737360 w 5733402"/>
              <a:gd name="connsiteY20" fmla="*/ 833120 h 1229760"/>
              <a:gd name="connsiteX21" fmla="*/ 1981200 w 5733402"/>
              <a:gd name="connsiteY21" fmla="*/ 772160 h 1229760"/>
              <a:gd name="connsiteX22" fmla="*/ 2306320 w 5733402"/>
              <a:gd name="connsiteY22" fmla="*/ 741680 h 1229760"/>
              <a:gd name="connsiteX23" fmla="*/ 2763520 w 5733402"/>
              <a:gd name="connsiteY23" fmla="*/ 660400 h 1229760"/>
              <a:gd name="connsiteX24" fmla="*/ 2915920 w 5733402"/>
              <a:gd name="connsiteY24" fmla="*/ 650240 h 1229760"/>
              <a:gd name="connsiteX25" fmla="*/ 3027680 w 5733402"/>
              <a:gd name="connsiteY25" fmla="*/ 640080 h 1229760"/>
              <a:gd name="connsiteX26" fmla="*/ 3169920 w 5733402"/>
              <a:gd name="connsiteY26" fmla="*/ 629920 h 1229760"/>
              <a:gd name="connsiteX27" fmla="*/ 3098800 w 5733402"/>
              <a:gd name="connsiteY27" fmla="*/ 619760 h 1229760"/>
              <a:gd name="connsiteX28" fmla="*/ 3088640 w 5733402"/>
              <a:gd name="connsiteY28" fmla="*/ 538480 h 1229760"/>
              <a:gd name="connsiteX29" fmla="*/ 3048000 w 5733402"/>
              <a:gd name="connsiteY29" fmla="*/ 487680 h 1229760"/>
              <a:gd name="connsiteX30" fmla="*/ 3007360 w 5733402"/>
              <a:gd name="connsiteY30" fmla="*/ 457200 h 1229760"/>
              <a:gd name="connsiteX31" fmla="*/ 2946400 w 5733402"/>
              <a:gd name="connsiteY31" fmla="*/ 406400 h 1229760"/>
              <a:gd name="connsiteX32" fmla="*/ 2915920 w 5733402"/>
              <a:gd name="connsiteY32" fmla="*/ 396240 h 1229760"/>
              <a:gd name="connsiteX33" fmla="*/ 2885440 w 5733402"/>
              <a:gd name="connsiteY33" fmla="*/ 375920 h 1229760"/>
              <a:gd name="connsiteX34" fmla="*/ 2794000 w 5733402"/>
              <a:gd name="connsiteY34" fmla="*/ 355600 h 1229760"/>
              <a:gd name="connsiteX35" fmla="*/ 2834640 w 5733402"/>
              <a:gd name="connsiteY35" fmla="*/ 365760 h 1229760"/>
              <a:gd name="connsiteX36" fmla="*/ 3129280 w 5733402"/>
              <a:gd name="connsiteY36" fmla="*/ 355600 h 1229760"/>
              <a:gd name="connsiteX37" fmla="*/ 3149600 w 5733402"/>
              <a:gd name="connsiteY37" fmla="*/ 294640 h 1229760"/>
              <a:gd name="connsiteX38" fmla="*/ 3312160 w 5733402"/>
              <a:gd name="connsiteY38" fmla="*/ 243840 h 1229760"/>
              <a:gd name="connsiteX39" fmla="*/ 3515360 w 5733402"/>
              <a:gd name="connsiteY39" fmla="*/ 172720 h 1229760"/>
              <a:gd name="connsiteX40" fmla="*/ 4358640 w 5733402"/>
              <a:gd name="connsiteY40" fmla="*/ 20320 h 1229760"/>
              <a:gd name="connsiteX41" fmla="*/ 4612640 w 5733402"/>
              <a:gd name="connsiteY41" fmla="*/ 0 h 1229760"/>
              <a:gd name="connsiteX42" fmla="*/ 4693920 w 5733402"/>
              <a:gd name="connsiteY42" fmla="*/ 20320 h 1229760"/>
              <a:gd name="connsiteX43" fmla="*/ 4704080 w 5733402"/>
              <a:gd name="connsiteY43" fmla="*/ 60960 h 1229760"/>
              <a:gd name="connsiteX44" fmla="*/ 4724400 w 5733402"/>
              <a:gd name="connsiteY44" fmla="*/ 132080 h 1229760"/>
              <a:gd name="connsiteX45" fmla="*/ 4673600 w 5733402"/>
              <a:gd name="connsiteY45" fmla="*/ 375920 h 1229760"/>
              <a:gd name="connsiteX46" fmla="*/ 4632960 w 5733402"/>
              <a:gd name="connsiteY46" fmla="*/ 426720 h 1229760"/>
              <a:gd name="connsiteX47" fmla="*/ 4622800 w 5733402"/>
              <a:gd name="connsiteY47" fmla="*/ 457200 h 1229760"/>
              <a:gd name="connsiteX48" fmla="*/ 4592320 w 5733402"/>
              <a:gd name="connsiteY48" fmla="*/ 477520 h 1229760"/>
              <a:gd name="connsiteX49" fmla="*/ 4602480 w 5733402"/>
              <a:gd name="connsiteY49" fmla="*/ 528320 h 1229760"/>
              <a:gd name="connsiteX50" fmla="*/ 4622800 w 5733402"/>
              <a:gd name="connsiteY50" fmla="*/ 599440 h 1229760"/>
              <a:gd name="connsiteX51" fmla="*/ 4643120 w 5733402"/>
              <a:gd name="connsiteY51" fmla="*/ 1076960 h 1229760"/>
              <a:gd name="connsiteX52" fmla="*/ 4663440 w 5733402"/>
              <a:gd name="connsiteY52" fmla="*/ 1137920 h 1229760"/>
              <a:gd name="connsiteX53" fmla="*/ 4724400 w 5733402"/>
              <a:gd name="connsiteY53" fmla="*/ 1148080 h 1229760"/>
              <a:gd name="connsiteX54" fmla="*/ 4836160 w 5733402"/>
              <a:gd name="connsiteY54" fmla="*/ 1188720 h 1229760"/>
              <a:gd name="connsiteX55" fmla="*/ 5577840 w 5733402"/>
              <a:gd name="connsiteY55" fmla="*/ 1209040 h 1229760"/>
              <a:gd name="connsiteX56" fmla="*/ 5730240 w 5733402"/>
              <a:gd name="connsiteY56" fmla="*/ 1229360 h 1229760"/>
              <a:gd name="connsiteX57" fmla="*/ 5689600 w 5733402"/>
              <a:gd name="connsiteY57" fmla="*/ 1209040 h 1229760"/>
              <a:gd name="connsiteX58" fmla="*/ 5608320 w 5733402"/>
              <a:gd name="connsiteY58" fmla="*/ 1178560 h 1229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733402" h="1229760">
                <a:moveTo>
                  <a:pt x="0" y="812800"/>
                </a:moveTo>
                <a:cubicBezTo>
                  <a:pt x="10160" y="782320"/>
                  <a:pt x="-228" y="730809"/>
                  <a:pt x="30480" y="721360"/>
                </a:cubicBezTo>
                <a:cubicBezTo>
                  <a:pt x="104999" y="698431"/>
                  <a:pt x="187172" y="719202"/>
                  <a:pt x="264160" y="731520"/>
                </a:cubicBezTo>
                <a:cubicBezTo>
                  <a:pt x="276217" y="733449"/>
                  <a:pt x="276663" y="752619"/>
                  <a:pt x="284480" y="762000"/>
                </a:cubicBezTo>
                <a:cubicBezTo>
                  <a:pt x="293678" y="773038"/>
                  <a:pt x="305762" y="781442"/>
                  <a:pt x="314960" y="792480"/>
                </a:cubicBezTo>
                <a:cubicBezTo>
                  <a:pt x="322777" y="801861"/>
                  <a:pt x="328183" y="813024"/>
                  <a:pt x="335280" y="822960"/>
                </a:cubicBezTo>
                <a:cubicBezTo>
                  <a:pt x="345122" y="836739"/>
                  <a:pt x="355600" y="850053"/>
                  <a:pt x="365760" y="863600"/>
                </a:cubicBezTo>
                <a:cubicBezTo>
                  <a:pt x="379000" y="929799"/>
                  <a:pt x="373682" y="910328"/>
                  <a:pt x="396240" y="985520"/>
                </a:cubicBezTo>
                <a:cubicBezTo>
                  <a:pt x="399317" y="995778"/>
                  <a:pt x="404077" y="1005545"/>
                  <a:pt x="406400" y="1016000"/>
                </a:cubicBezTo>
                <a:cubicBezTo>
                  <a:pt x="410869" y="1036110"/>
                  <a:pt x="412091" y="1056850"/>
                  <a:pt x="416560" y="1076960"/>
                </a:cubicBezTo>
                <a:cubicBezTo>
                  <a:pt x="420077" y="1092788"/>
                  <a:pt x="443876" y="1151912"/>
                  <a:pt x="447040" y="1158240"/>
                </a:cubicBezTo>
                <a:cubicBezTo>
                  <a:pt x="452501" y="1169162"/>
                  <a:pt x="461899" y="1177798"/>
                  <a:pt x="467360" y="1188720"/>
                </a:cubicBezTo>
                <a:cubicBezTo>
                  <a:pt x="472149" y="1198299"/>
                  <a:pt x="468609" y="1213259"/>
                  <a:pt x="477520" y="1219200"/>
                </a:cubicBezTo>
                <a:cubicBezTo>
                  <a:pt x="491888" y="1228779"/>
                  <a:pt x="511387" y="1225973"/>
                  <a:pt x="528320" y="1229360"/>
                </a:cubicBezTo>
                <a:cubicBezTo>
                  <a:pt x="950272" y="1204539"/>
                  <a:pt x="775446" y="1224419"/>
                  <a:pt x="1158240" y="1168400"/>
                </a:cubicBezTo>
                <a:cubicBezTo>
                  <a:pt x="1355296" y="1139563"/>
                  <a:pt x="1224103" y="1162094"/>
                  <a:pt x="1402080" y="1117600"/>
                </a:cubicBezTo>
                <a:cubicBezTo>
                  <a:pt x="1432371" y="1110027"/>
                  <a:pt x="1463351" y="1105325"/>
                  <a:pt x="1493520" y="1097280"/>
                </a:cubicBezTo>
                <a:cubicBezTo>
                  <a:pt x="1514216" y="1091761"/>
                  <a:pt x="1554480" y="1076960"/>
                  <a:pt x="1554480" y="1076960"/>
                </a:cubicBezTo>
                <a:cubicBezTo>
                  <a:pt x="1541349" y="1011303"/>
                  <a:pt x="1531016" y="984018"/>
                  <a:pt x="1554480" y="904240"/>
                </a:cubicBezTo>
                <a:cubicBezTo>
                  <a:pt x="1560599" y="883436"/>
                  <a:pt x="1574909" y="861300"/>
                  <a:pt x="1595120" y="853440"/>
                </a:cubicBezTo>
                <a:cubicBezTo>
                  <a:pt x="1639758" y="836081"/>
                  <a:pt x="1690493" y="842987"/>
                  <a:pt x="1737360" y="833120"/>
                </a:cubicBezTo>
                <a:cubicBezTo>
                  <a:pt x="1819344" y="815860"/>
                  <a:pt x="1898480" y="785454"/>
                  <a:pt x="1981200" y="772160"/>
                </a:cubicBezTo>
                <a:cubicBezTo>
                  <a:pt x="2088669" y="754888"/>
                  <a:pt x="2198565" y="757074"/>
                  <a:pt x="2306320" y="741680"/>
                </a:cubicBezTo>
                <a:cubicBezTo>
                  <a:pt x="2459554" y="719789"/>
                  <a:pt x="2609073" y="670696"/>
                  <a:pt x="2763520" y="660400"/>
                </a:cubicBezTo>
                <a:lnTo>
                  <a:pt x="2915920" y="650240"/>
                </a:lnTo>
                <a:cubicBezTo>
                  <a:pt x="2953217" y="647371"/>
                  <a:pt x="2990392" y="643063"/>
                  <a:pt x="3027680" y="640080"/>
                </a:cubicBezTo>
                <a:lnTo>
                  <a:pt x="3169920" y="629920"/>
                </a:lnTo>
                <a:lnTo>
                  <a:pt x="3098800" y="619760"/>
                </a:lnTo>
                <a:cubicBezTo>
                  <a:pt x="3080660" y="599353"/>
                  <a:pt x="3098442" y="563964"/>
                  <a:pt x="3088640" y="538480"/>
                </a:cubicBezTo>
                <a:cubicBezTo>
                  <a:pt x="3080855" y="518240"/>
                  <a:pt x="3063334" y="503014"/>
                  <a:pt x="3048000" y="487680"/>
                </a:cubicBezTo>
                <a:cubicBezTo>
                  <a:pt x="3036026" y="475706"/>
                  <a:pt x="3020217" y="468220"/>
                  <a:pt x="3007360" y="457200"/>
                </a:cubicBezTo>
                <a:cubicBezTo>
                  <a:pt x="2975902" y="430236"/>
                  <a:pt x="2982328" y="424364"/>
                  <a:pt x="2946400" y="406400"/>
                </a:cubicBezTo>
                <a:cubicBezTo>
                  <a:pt x="2936821" y="401611"/>
                  <a:pt x="2925499" y="401029"/>
                  <a:pt x="2915920" y="396240"/>
                </a:cubicBezTo>
                <a:cubicBezTo>
                  <a:pt x="2904998" y="390779"/>
                  <a:pt x="2896362" y="381381"/>
                  <a:pt x="2885440" y="375920"/>
                </a:cubicBezTo>
                <a:cubicBezTo>
                  <a:pt x="2864486" y="365443"/>
                  <a:pt x="2809609" y="355600"/>
                  <a:pt x="2794000" y="355600"/>
                </a:cubicBezTo>
                <a:cubicBezTo>
                  <a:pt x="2780036" y="355600"/>
                  <a:pt x="2821093" y="362373"/>
                  <a:pt x="2834640" y="365760"/>
                </a:cubicBezTo>
                <a:cubicBezTo>
                  <a:pt x="2932853" y="362373"/>
                  <a:pt x="3033422" y="377245"/>
                  <a:pt x="3129280" y="355600"/>
                </a:cubicBezTo>
                <a:cubicBezTo>
                  <a:pt x="3150173" y="350882"/>
                  <a:pt x="3131323" y="305809"/>
                  <a:pt x="3149600" y="294640"/>
                </a:cubicBezTo>
                <a:cubicBezTo>
                  <a:pt x="3198042" y="265037"/>
                  <a:pt x="3258576" y="262594"/>
                  <a:pt x="3312160" y="243840"/>
                </a:cubicBezTo>
                <a:cubicBezTo>
                  <a:pt x="3379893" y="220133"/>
                  <a:pt x="3445815" y="190422"/>
                  <a:pt x="3515360" y="172720"/>
                </a:cubicBezTo>
                <a:cubicBezTo>
                  <a:pt x="3645463" y="139603"/>
                  <a:pt x="4279474" y="25598"/>
                  <a:pt x="4358640" y="20320"/>
                </a:cubicBezTo>
                <a:cubicBezTo>
                  <a:pt x="4545000" y="7896"/>
                  <a:pt x="4460380" y="15226"/>
                  <a:pt x="4612640" y="0"/>
                </a:cubicBezTo>
                <a:cubicBezTo>
                  <a:pt x="4639733" y="6773"/>
                  <a:pt x="4670683" y="4829"/>
                  <a:pt x="4693920" y="20320"/>
                </a:cubicBezTo>
                <a:cubicBezTo>
                  <a:pt x="4705538" y="28066"/>
                  <a:pt x="4700244" y="47534"/>
                  <a:pt x="4704080" y="60960"/>
                </a:cubicBezTo>
                <a:cubicBezTo>
                  <a:pt x="4733231" y="162990"/>
                  <a:pt x="4692638" y="5033"/>
                  <a:pt x="4724400" y="132080"/>
                </a:cubicBezTo>
                <a:cubicBezTo>
                  <a:pt x="4710591" y="256360"/>
                  <a:pt x="4728169" y="290169"/>
                  <a:pt x="4673600" y="375920"/>
                </a:cubicBezTo>
                <a:cubicBezTo>
                  <a:pt x="4661958" y="394215"/>
                  <a:pt x="4646507" y="409787"/>
                  <a:pt x="4632960" y="426720"/>
                </a:cubicBezTo>
                <a:cubicBezTo>
                  <a:pt x="4629573" y="436880"/>
                  <a:pt x="4629490" y="448837"/>
                  <a:pt x="4622800" y="457200"/>
                </a:cubicBezTo>
                <a:cubicBezTo>
                  <a:pt x="4615172" y="466735"/>
                  <a:pt x="4595675" y="465779"/>
                  <a:pt x="4592320" y="477520"/>
                </a:cubicBezTo>
                <a:cubicBezTo>
                  <a:pt x="4587576" y="494124"/>
                  <a:pt x="4598734" y="511463"/>
                  <a:pt x="4602480" y="528320"/>
                </a:cubicBezTo>
                <a:cubicBezTo>
                  <a:pt x="4610985" y="566592"/>
                  <a:pt x="4611486" y="565498"/>
                  <a:pt x="4622800" y="599440"/>
                </a:cubicBezTo>
                <a:cubicBezTo>
                  <a:pt x="4629573" y="758613"/>
                  <a:pt x="4631130" y="918094"/>
                  <a:pt x="4643120" y="1076960"/>
                </a:cubicBezTo>
                <a:cubicBezTo>
                  <a:pt x="4644732" y="1098318"/>
                  <a:pt x="4647320" y="1123815"/>
                  <a:pt x="4663440" y="1137920"/>
                </a:cubicBezTo>
                <a:cubicBezTo>
                  <a:pt x="4678943" y="1151485"/>
                  <a:pt x="4704080" y="1144693"/>
                  <a:pt x="4724400" y="1148080"/>
                </a:cubicBezTo>
                <a:cubicBezTo>
                  <a:pt x="4747489" y="1157316"/>
                  <a:pt x="4813799" y="1184993"/>
                  <a:pt x="4836160" y="1188720"/>
                </a:cubicBezTo>
                <a:cubicBezTo>
                  <a:pt x="5120964" y="1236187"/>
                  <a:pt x="4876522" y="1198573"/>
                  <a:pt x="5577840" y="1209040"/>
                </a:cubicBezTo>
                <a:cubicBezTo>
                  <a:pt x="5605265" y="1213611"/>
                  <a:pt x="5713283" y="1232751"/>
                  <a:pt x="5730240" y="1229360"/>
                </a:cubicBezTo>
                <a:cubicBezTo>
                  <a:pt x="5745092" y="1226390"/>
                  <a:pt x="5703581" y="1214865"/>
                  <a:pt x="5689600" y="1209040"/>
                </a:cubicBezTo>
                <a:cubicBezTo>
                  <a:pt x="5662890" y="1197911"/>
                  <a:pt x="5608320" y="1178560"/>
                  <a:pt x="5608320" y="11785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33" name="Straight Arrow Connector 32"/>
          <p:cNvCxnSpPr/>
          <p:nvPr/>
        </p:nvCxnSpPr>
        <p:spPr>
          <a:xfrm flipH="1" flipV="1">
            <a:off x="8809039" y="3952876"/>
            <a:ext cx="20637" cy="347663"/>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rot="10800000" flipH="1" flipV="1">
            <a:off x="8839200" y="4381501"/>
            <a:ext cx="20638" cy="346075"/>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3583" name="TextBox 34"/>
          <p:cNvSpPr txBox="1">
            <a:spLocks noChangeArrowheads="1"/>
          </p:cNvSpPr>
          <p:nvPr/>
        </p:nvSpPr>
        <p:spPr bwMode="auto">
          <a:xfrm>
            <a:off x="1905001" y="1341438"/>
            <a:ext cx="3178175" cy="46196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a:solidFill>
                  <a:schemeClr val="bg1"/>
                </a:solidFill>
              </a:rPr>
              <a:t>Initial random weights</a:t>
            </a:r>
          </a:p>
        </p:txBody>
      </p:sp>
    </p:spTree>
    <p:extLst>
      <p:ext uri="{BB962C8B-B14F-4D97-AF65-F5344CB8AC3E}">
        <p14:creationId xmlns:p14="http://schemas.microsoft.com/office/powerpoint/2010/main" val="21348484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874838" y="406401"/>
            <a:ext cx="8793162" cy="752475"/>
          </a:xfrm>
        </p:spPr>
        <p:txBody>
          <a:bodyPr/>
          <a:lstStyle/>
          <a:p>
            <a:r>
              <a:rPr lang="en-GB" altLang="en-US"/>
              <a:t>The decision boundary perspective…</a:t>
            </a:r>
          </a:p>
        </p:txBody>
      </p:sp>
      <p:sp>
        <p:nvSpPr>
          <p:cNvPr id="5" name="Oval 4"/>
          <p:cNvSpPr/>
          <p:nvPr/>
        </p:nvSpPr>
        <p:spPr>
          <a:xfrm>
            <a:off x="6188076" y="4851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 name="Oval 5"/>
          <p:cNvSpPr/>
          <p:nvPr/>
        </p:nvSpPr>
        <p:spPr>
          <a:xfrm>
            <a:off x="4359276" y="27432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 name="Oval 6"/>
          <p:cNvSpPr/>
          <p:nvPr/>
        </p:nvSpPr>
        <p:spPr>
          <a:xfrm>
            <a:off x="4200526" y="346551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 name="Oval 7"/>
          <p:cNvSpPr/>
          <p:nvPr/>
        </p:nvSpPr>
        <p:spPr>
          <a:xfrm>
            <a:off x="4664076" y="3048000"/>
            <a:ext cx="314325" cy="406400"/>
          </a:xfrm>
          <a:prstGeom prst="ellipse">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 name="Oval 8"/>
          <p:cNvSpPr/>
          <p:nvPr/>
        </p:nvSpPr>
        <p:spPr>
          <a:xfrm>
            <a:off x="4516439" y="3911600"/>
            <a:ext cx="314325"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 name="Oval 9"/>
          <p:cNvSpPr/>
          <p:nvPr/>
        </p:nvSpPr>
        <p:spPr>
          <a:xfrm>
            <a:off x="4968876" y="33528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 name="Oval 10"/>
          <p:cNvSpPr/>
          <p:nvPr/>
        </p:nvSpPr>
        <p:spPr>
          <a:xfrm>
            <a:off x="3992563" y="4116388"/>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2" name="Oval 11"/>
          <p:cNvSpPr/>
          <p:nvPr/>
        </p:nvSpPr>
        <p:spPr>
          <a:xfrm>
            <a:off x="3484563" y="3262313"/>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3" name="Oval 12"/>
          <p:cNvSpPr/>
          <p:nvPr/>
        </p:nvSpPr>
        <p:spPr>
          <a:xfrm>
            <a:off x="5237163" y="2408238"/>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4" name="Oval 13"/>
          <p:cNvSpPr/>
          <p:nvPr/>
        </p:nvSpPr>
        <p:spPr>
          <a:xfrm>
            <a:off x="3408363" y="4492625"/>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5" name="Oval 14"/>
          <p:cNvSpPr/>
          <p:nvPr/>
        </p:nvSpPr>
        <p:spPr>
          <a:xfrm>
            <a:off x="3322639" y="3892550"/>
            <a:ext cx="314325" cy="40798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6" name="Oval 15"/>
          <p:cNvSpPr/>
          <p:nvPr/>
        </p:nvSpPr>
        <p:spPr>
          <a:xfrm>
            <a:off x="6100763" y="2265363"/>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7" name="Oval 16"/>
          <p:cNvSpPr/>
          <p:nvPr/>
        </p:nvSpPr>
        <p:spPr>
          <a:xfrm>
            <a:off x="6594476" y="25812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8" name="Oval 17"/>
          <p:cNvSpPr/>
          <p:nvPr/>
        </p:nvSpPr>
        <p:spPr>
          <a:xfrm>
            <a:off x="6435726" y="3302000"/>
            <a:ext cx="315913"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9" name="Oval 18"/>
          <p:cNvSpPr/>
          <p:nvPr/>
        </p:nvSpPr>
        <p:spPr>
          <a:xfrm>
            <a:off x="6899276" y="28860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0" name="Oval 19"/>
          <p:cNvSpPr/>
          <p:nvPr/>
        </p:nvSpPr>
        <p:spPr>
          <a:xfrm>
            <a:off x="6751639" y="37496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1" name="Oval 20"/>
          <p:cNvSpPr/>
          <p:nvPr/>
        </p:nvSpPr>
        <p:spPr>
          <a:xfrm>
            <a:off x="7204076" y="31908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2" name="Oval 21"/>
          <p:cNvSpPr/>
          <p:nvPr/>
        </p:nvSpPr>
        <p:spPr>
          <a:xfrm>
            <a:off x="6227763" y="3952875"/>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3" name="Oval 22"/>
          <p:cNvSpPr/>
          <p:nvPr/>
        </p:nvSpPr>
        <p:spPr>
          <a:xfrm>
            <a:off x="5719763" y="3098800"/>
            <a:ext cx="315912"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4" name="Oval 23"/>
          <p:cNvSpPr/>
          <p:nvPr/>
        </p:nvSpPr>
        <p:spPr>
          <a:xfrm>
            <a:off x="5608639" y="25908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5" name="Oval 24"/>
          <p:cNvSpPr/>
          <p:nvPr/>
        </p:nvSpPr>
        <p:spPr>
          <a:xfrm>
            <a:off x="4968876" y="4443414"/>
            <a:ext cx="314325" cy="40798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6" name="Oval 25"/>
          <p:cNvSpPr/>
          <p:nvPr/>
        </p:nvSpPr>
        <p:spPr>
          <a:xfrm>
            <a:off x="5394326" y="4037013"/>
            <a:ext cx="315913"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7" name="Oval 26"/>
          <p:cNvSpPr/>
          <p:nvPr/>
        </p:nvSpPr>
        <p:spPr>
          <a:xfrm>
            <a:off x="5761039" y="4624388"/>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8" name="Oval 27"/>
          <p:cNvSpPr/>
          <p:nvPr/>
        </p:nvSpPr>
        <p:spPr>
          <a:xfrm>
            <a:off x="5603876" y="2184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9" name="Oval 28"/>
          <p:cNvSpPr/>
          <p:nvPr/>
        </p:nvSpPr>
        <p:spPr>
          <a:xfrm>
            <a:off x="6303963" y="2876550"/>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33" name="Straight Arrow Connector 32"/>
          <p:cNvCxnSpPr/>
          <p:nvPr/>
        </p:nvCxnSpPr>
        <p:spPr>
          <a:xfrm flipV="1">
            <a:off x="9012238" y="4319589"/>
            <a:ext cx="101600" cy="325437"/>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 idx="112"/>
          </p:cNvCxnSpPr>
          <p:nvPr/>
        </p:nvCxnSpPr>
        <p:spPr>
          <a:xfrm flipH="1">
            <a:off x="8890001" y="4643438"/>
            <a:ext cx="111125" cy="347662"/>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4606" name="TextBox 34"/>
          <p:cNvSpPr txBox="1">
            <a:spLocks noChangeArrowheads="1"/>
          </p:cNvSpPr>
          <p:nvPr/>
        </p:nvSpPr>
        <p:spPr bwMode="auto">
          <a:xfrm>
            <a:off x="1905001" y="1341438"/>
            <a:ext cx="6308725" cy="46196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a:solidFill>
                  <a:schemeClr val="bg1"/>
                </a:solidFill>
              </a:rPr>
              <a:t>Present a training instance / adjust the weights</a:t>
            </a:r>
          </a:p>
        </p:txBody>
      </p:sp>
      <p:sp>
        <p:nvSpPr>
          <p:cNvPr id="3" name="Freeform 2"/>
          <p:cNvSpPr/>
          <p:nvPr/>
        </p:nvSpPr>
        <p:spPr>
          <a:xfrm>
            <a:off x="2509839" y="2327276"/>
            <a:ext cx="6726237" cy="2498725"/>
          </a:xfrm>
          <a:custGeom>
            <a:avLst/>
            <a:gdLst>
              <a:gd name="connsiteX0" fmla="*/ 0 w 6725920"/>
              <a:gd name="connsiteY0" fmla="*/ 1290320 h 2499360"/>
              <a:gd name="connsiteX1" fmla="*/ 91440 w 6725920"/>
              <a:gd name="connsiteY1" fmla="*/ 1280160 h 2499360"/>
              <a:gd name="connsiteX2" fmla="*/ 121920 w 6725920"/>
              <a:gd name="connsiteY2" fmla="*/ 1249680 h 2499360"/>
              <a:gd name="connsiteX3" fmla="*/ 213360 w 6725920"/>
              <a:gd name="connsiteY3" fmla="*/ 1198880 h 2499360"/>
              <a:gd name="connsiteX4" fmla="*/ 345440 w 6725920"/>
              <a:gd name="connsiteY4" fmla="*/ 1209040 h 2499360"/>
              <a:gd name="connsiteX5" fmla="*/ 447040 w 6725920"/>
              <a:gd name="connsiteY5" fmla="*/ 1229360 h 2499360"/>
              <a:gd name="connsiteX6" fmla="*/ 477520 w 6725920"/>
              <a:gd name="connsiteY6" fmla="*/ 1249680 h 2499360"/>
              <a:gd name="connsiteX7" fmla="*/ 508000 w 6725920"/>
              <a:gd name="connsiteY7" fmla="*/ 1351280 h 2499360"/>
              <a:gd name="connsiteX8" fmla="*/ 518160 w 6725920"/>
              <a:gd name="connsiteY8" fmla="*/ 1391920 h 2499360"/>
              <a:gd name="connsiteX9" fmla="*/ 558800 w 6725920"/>
              <a:gd name="connsiteY9" fmla="*/ 1452880 h 2499360"/>
              <a:gd name="connsiteX10" fmla="*/ 680720 w 6725920"/>
              <a:gd name="connsiteY10" fmla="*/ 1463040 h 2499360"/>
              <a:gd name="connsiteX11" fmla="*/ 711200 w 6725920"/>
              <a:gd name="connsiteY11" fmla="*/ 1483360 h 2499360"/>
              <a:gd name="connsiteX12" fmla="*/ 772160 w 6725920"/>
              <a:gd name="connsiteY12" fmla="*/ 1513840 h 2499360"/>
              <a:gd name="connsiteX13" fmla="*/ 833120 w 6725920"/>
              <a:gd name="connsiteY13" fmla="*/ 1584960 h 2499360"/>
              <a:gd name="connsiteX14" fmla="*/ 843280 w 6725920"/>
              <a:gd name="connsiteY14" fmla="*/ 1615440 h 2499360"/>
              <a:gd name="connsiteX15" fmla="*/ 863600 w 6725920"/>
              <a:gd name="connsiteY15" fmla="*/ 1645920 h 2499360"/>
              <a:gd name="connsiteX16" fmla="*/ 843280 w 6725920"/>
              <a:gd name="connsiteY16" fmla="*/ 1737360 h 2499360"/>
              <a:gd name="connsiteX17" fmla="*/ 853440 w 6725920"/>
              <a:gd name="connsiteY17" fmla="*/ 1818640 h 2499360"/>
              <a:gd name="connsiteX18" fmla="*/ 1615440 w 6725920"/>
              <a:gd name="connsiteY18" fmla="*/ 1818640 h 2499360"/>
              <a:gd name="connsiteX19" fmla="*/ 1625600 w 6725920"/>
              <a:gd name="connsiteY19" fmla="*/ 1788160 h 2499360"/>
              <a:gd name="connsiteX20" fmla="*/ 1666240 w 6725920"/>
              <a:gd name="connsiteY20" fmla="*/ 1778000 h 2499360"/>
              <a:gd name="connsiteX21" fmla="*/ 1727200 w 6725920"/>
              <a:gd name="connsiteY21" fmla="*/ 1747520 h 2499360"/>
              <a:gd name="connsiteX22" fmla="*/ 1747520 w 6725920"/>
              <a:gd name="connsiteY22" fmla="*/ 1686560 h 2499360"/>
              <a:gd name="connsiteX23" fmla="*/ 1778000 w 6725920"/>
              <a:gd name="connsiteY23" fmla="*/ 1625600 h 2499360"/>
              <a:gd name="connsiteX24" fmla="*/ 1808480 w 6725920"/>
              <a:gd name="connsiteY24" fmla="*/ 1595120 h 2499360"/>
              <a:gd name="connsiteX25" fmla="*/ 1828800 w 6725920"/>
              <a:gd name="connsiteY25" fmla="*/ 1554480 h 2499360"/>
              <a:gd name="connsiteX26" fmla="*/ 1940560 w 6725920"/>
              <a:gd name="connsiteY26" fmla="*/ 1493520 h 2499360"/>
              <a:gd name="connsiteX27" fmla="*/ 1981200 w 6725920"/>
              <a:gd name="connsiteY27" fmla="*/ 1463040 h 2499360"/>
              <a:gd name="connsiteX28" fmla="*/ 2062480 w 6725920"/>
              <a:gd name="connsiteY28" fmla="*/ 1412240 h 2499360"/>
              <a:gd name="connsiteX29" fmla="*/ 2113280 w 6725920"/>
              <a:gd name="connsiteY29" fmla="*/ 1381760 h 2499360"/>
              <a:gd name="connsiteX30" fmla="*/ 2174240 w 6725920"/>
              <a:gd name="connsiteY30" fmla="*/ 1330960 h 2499360"/>
              <a:gd name="connsiteX31" fmla="*/ 2184400 w 6725920"/>
              <a:gd name="connsiteY31" fmla="*/ 1300480 h 2499360"/>
              <a:gd name="connsiteX32" fmla="*/ 2214880 w 6725920"/>
              <a:gd name="connsiteY32" fmla="*/ 1290320 h 2499360"/>
              <a:gd name="connsiteX33" fmla="*/ 2184400 w 6725920"/>
              <a:gd name="connsiteY33" fmla="*/ 1320800 h 2499360"/>
              <a:gd name="connsiteX34" fmla="*/ 2113280 w 6725920"/>
              <a:gd name="connsiteY34" fmla="*/ 1300480 h 2499360"/>
              <a:gd name="connsiteX35" fmla="*/ 2092960 w 6725920"/>
              <a:gd name="connsiteY35" fmla="*/ 1270000 h 2499360"/>
              <a:gd name="connsiteX36" fmla="*/ 2103120 w 6725920"/>
              <a:gd name="connsiteY36" fmla="*/ 1016000 h 2499360"/>
              <a:gd name="connsiteX37" fmla="*/ 2133600 w 6725920"/>
              <a:gd name="connsiteY37" fmla="*/ 985520 h 2499360"/>
              <a:gd name="connsiteX38" fmla="*/ 2204720 w 6725920"/>
              <a:gd name="connsiteY38" fmla="*/ 965200 h 2499360"/>
              <a:gd name="connsiteX39" fmla="*/ 2397760 w 6725920"/>
              <a:gd name="connsiteY39" fmla="*/ 955040 h 2499360"/>
              <a:gd name="connsiteX40" fmla="*/ 2570480 w 6725920"/>
              <a:gd name="connsiteY40" fmla="*/ 934720 h 2499360"/>
              <a:gd name="connsiteX41" fmla="*/ 2631440 w 6725920"/>
              <a:gd name="connsiteY41" fmla="*/ 904240 h 2499360"/>
              <a:gd name="connsiteX42" fmla="*/ 2682240 w 6725920"/>
              <a:gd name="connsiteY42" fmla="*/ 894080 h 2499360"/>
              <a:gd name="connsiteX43" fmla="*/ 2722880 w 6725920"/>
              <a:gd name="connsiteY43" fmla="*/ 883920 h 2499360"/>
              <a:gd name="connsiteX44" fmla="*/ 2956560 w 6725920"/>
              <a:gd name="connsiteY44" fmla="*/ 873760 h 2499360"/>
              <a:gd name="connsiteX45" fmla="*/ 2987040 w 6725920"/>
              <a:gd name="connsiteY45" fmla="*/ 863600 h 2499360"/>
              <a:gd name="connsiteX46" fmla="*/ 3007360 w 6725920"/>
              <a:gd name="connsiteY46" fmla="*/ 802640 h 2499360"/>
              <a:gd name="connsiteX47" fmla="*/ 3027680 w 6725920"/>
              <a:gd name="connsiteY47" fmla="*/ 772160 h 2499360"/>
              <a:gd name="connsiteX48" fmla="*/ 3037840 w 6725920"/>
              <a:gd name="connsiteY48" fmla="*/ 711200 h 2499360"/>
              <a:gd name="connsiteX49" fmla="*/ 3088640 w 6725920"/>
              <a:gd name="connsiteY49" fmla="*/ 680720 h 2499360"/>
              <a:gd name="connsiteX50" fmla="*/ 3119120 w 6725920"/>
              <a:gd name="connsiteY50" fmla="*/ 670560 h 2499360"/>
              <a:gd name="connsiteX51" fmla="*/ 3159760 w 6725920"/>
              <a:gd name="connsiteY51" fmla="*/ 650240 h 2499360"/>
              <a:gd name="connsiteX52" fmla="*/ 3230880 w 6725920"/>
              <a:gd name="connsiteY52" fmla="*/ 640080 h 2499360"/>
              <a:gd name="connsiteX53" fmla="*/ 3261360 w 6725920"/>
              <a:gd name="connsiteY53" fmla="*/ 619760 h 2499360"/>
              <a:gd name="connsiteX54" fmla="*/ 3322320 w 6725920"/>
              <a:gd name="connsiteY54" fmla="*/ 558800 h 2499360"/>
              <a:gd name="connsiteX55" fmla="*/ 3342640 w 6725920"/>
              <a:gd name="connsiteY55" fmla="*/ 528320 h 2499360"/>
              <a:gd name="connsiteX56" fmla="*/ 3403600 w 6725920"/>
              <a:gd name="connsiteY56" fmla="*/ 487680 h 2499360"/>
              <a:gd name="connsiteX57" fmla="*/ 3393440 w 6725920"/>
              <a:gd name="connsiteY57" fmla="*/ 436880 h 2499360"/>
              <a:gd name="connsiteX58" fmla="*/ 3373120 w 6725920"/>
              <a:gd name="connsiteY58" fmla="*/ 406400 h 2499360"/>
              <a:gd name="connsiteX59" fmla="*/ 3362960 w 6725920"/>
              <a:gd name="connsiteY59" fmla="*/ 365760 h 2499360"/>
              <a:gd name="connsiteX60" fmla="*/ 3383280 w 6725920"/>
              <a:gd name="connsiteY60" fmla="*/ 335280 h 2499360"/>
              <a:gd name="connsiteX61" fmla="*/ 3434080 w 6725920"/>
              <a:gd name="connsiteY61" fmla="*/ 325120 h 2499360"/>
              <a:gd name="connsiteX62" fmla="*/ 3474720 w 6725920"/>
              <a:gd name="connsiteY62" fmla="*/ 314960 h 2499360"/>
              <a:gd name="connsiteX63" fmla="*/ 3576320 w 6725920"/>
              <a:gd name="connsiteY63" fmla="*/ 264160 h 2499360"/>
              <a:gd name="connsiteX64" fmla="*/ 3769360 w 6725920"/>
              <a:gd name="connsiteY64" fmla="*/ 111760 h 2499360"/>
              <a:gd name="connsiteX65" fmla="*/ 3820160 w 6725920"/>
              <a:gd name="connsiteY65" fmla="*/ 71120 h 2499360"/>
              <a:gd name="connsiteX66" fmla="*/ 3901440 w 6725920"/>
              <a:gd name="connsiteY66" fmla="*/ 40640 h 2499360"/>
              <a:gd name="connsiteX67" fmla="*/ 3992880 w 6725920"/>
              <a:gd name="connsiteY67" fmla="*/ 50800 h 2499360"/>
              <a:gd name="connsiteX68" fmla="*/ 4084320 w 6725920"/>
              <a:gd name="connsiteY68" fmla="*/ 30480 h 2499360"/>
              <a:gd name="connsiteX69" fmla="*/ 4145280 w 6725920"/>
              <a:gd name="connsiteY69" fmla="*/ 20320 h 2499360"/>
              <a:gd name="connsiteX70" fmla="*/ 4297680 w 6725920"/>
              <a:gd name="connsiteY70" fmla="*/ 0 h 2499360"/>
              <a:gd name="connsiteX71" fmla="*/ 4632960 w 6725920"/>
              <a:gd name="connsiteY71" fmla="*/ 10160 h 2499360"/>
              <a:gd name="connsiteX72" fmla="*/ 4714240 w 6725920"/>
              <a:gd name="connsiteY72" fmla="*/ 40640 h 2499360"/>
              <a:gd name="connsiteX73" fmla="*/ 4815840 w 6725920"/>
              <a:gd name="connsiteY73" fmla="*/ 91440 h 2499360"/>
              <a:gd name="connsiteX74" fmla="*/ 4978400 w 6725920"/>
              <a:gd name="connsiteY74" fmla="*/ 213360 h 2499360"/>
              <a:gd name="connsiteX75" fmla="*/ 5039360 w 6725920"/>
              <a:gd name="connsiteY75" fmla="*/ 254000 h 2499360"/>
              <a:gd name="connsiteX76" fmla="*/ 5069840 w 6725920"/>
              <a:gd name="connsiteY76" fmla="*/ 304800 h 2499360"/>
              <a:gd name="connsiteX77" fmla="*/ 5130800 w 6725920"/>
              <a:gd name="connsiteY77" fmla="*/ 406400 h 2499360"/>
              <a:gd name="connsiteX78" fmla="*/ 5191760 w 6725920"/>
              <a:gd name="connsiteY78" fmla="*/ 477520 h 2499360"/>
              <a:gd name="connsiteX79" fmla="*/ 5212080 w 6725920"/>
              <a:gd name="connsiteY79" fmla="*/ 528320 h 2499360"/>
              <a:gd name="connsiteX80" fmla="*/ 5232400 w 6725920"/>
              <a:gd name="connsiteY80" fmla="*/ 568960 h 2499360"/>
              <a:gd name="connsiteX81" fmla="*/ 5252720 w 6725920"/>
              <a:gd name="connsiteY81" fmla="*/ 599440 h 2499360"/>
              <a:gd name="connsiteX82" fmla="*/ 5262880 w 6725920"/>
              <a:gd name="connsiteY82" fmla="*/ 629920 h 2499360"/>
              <a:gd name="connsiteX83" fmla="*/ 5293360 w 6725920"/>
              <a:gd name="connsiteY83" fmla="*/ 650240 h 2499360"/>
              <a:gd name="connsiteX84" fmla="*/ 5313680 w 6725920"/>
              <a:gd name="connsiteY84" fmla="*/ 731520 h 2499360"/>
              <a:gd name="connsiteX85" fmla="*/ 5354320 w 6725920"/>
              <a:gd name="connsiteY85" fmla="*/ 782320 h 2499360"/>
              <a:gd name="connsiteX86" fmla="*/ 5445760 w 6725920"/>
              <a:gd name="connsiteY86" fmla="*/ 914400 h 2499360"/>
              <a:gd name="connsiteX87" fmla="*/ 5516880 w 6725920"/>
              <a:gd name="connsiteY87" fmla="*/ 1005840 h 2499360"/>
              <a:gd name="connsiteX88" fmla="*/ 5598160 w 6725920"/>
              <a:gd name="connsiteY88" fmla="*/ 1148080 h 2499360"/>
              <a:gd name="connsiteX89" fmla="*/ 5628640 w 6725920"/>
              <a:gd name="connsiteY89" fmla="*/ 1198880 h 2499360"/>
              <a:gd name="connsiteX90" fmla="*/ 5648960 w 6725920"/>
              <a:gd name="connsiteY90" fmla="*/ 1229360 h 2499360"/>
              <a:gd name="connsiteX91" fmla="*/ 5679440 w 6725920"/>
              <a:gd name="connsiteY91" fmla="*/ 1239520 h 2499360"/>
              <a:gd name="connsiteX92" fmla="*/ 5709920 w 6725920"/>
              <a:gd name="connsiteY92" fmla="*/ 1270000 h 2499360"/>
              <a:gd name="connsiteX93" fmla="*/ 5852160 w 6725920"/>
              <a:gd name="connsiteY93" fmla="*/ 1351280 h 2499360"/>
              <a:gd name="connsiteX94" fmla="*/ 5923280 w 6725920"/>
              <a:gd name="connsiteY94" fmla="*/ 1432560 h 2499360"/>
              <a:gd name="connsiteX95" fmla="*/ 5994400 w 6725920"/>
              <a:gd name="connsiteY95" fmla="*/ 1493520 h 2499360"/>
              <a:gd name="connsiteX96" fmla="*/ 6085840 w 6725920"/>
              <a:gd name="connsiteY96" fmla="*/ 1656080 h 2499360"/>
              <a:gd name="connsiteX97" fmla="*/ 6096000 w 6725920"/>
              <a:gd name="connsiteY97" fmla="*/ 1686560 h 2499360"/>
              <a:gd name="connsiteX98" fmla="*/ 6106160 w 6725920"/>
              <a:gd name="connsiteY98" fmla="*/ 1747520 h 2499360"/>
              <a:gd name="connsiteX99" fmla="*/ 6187440 w 6725920"/>
              <a:gd name="connsiteY99" fmla="*/ 1778000 h 2499360"/>
              <a:gd name="connsiteX100" fmla="*/ 6217920 w 6725920"/>
              <a:gd name="connsiteY100" fmla="*/ 1818640 h 2499360"/>
              <a:gd name="connsiteX101" fmla="*/ 6248400 w 6725920"/>
              <a:gd name="connsiteY101" fmla="*/ 1838960 h 2499360"/>
              <a:gd name="connsiteX102" fmla="*/ 6238240 w 6725920"/>
              <a:gd name="connsiteY102" fmla="*/ 1869440 h 2499360"/>
              <a:gd name="connsiteX103" fmla="*/ 6238240 w 6725920"/>
              <a:gd name="connsiteY103" fmla="*/ 1950720 h 2499360"/>
              <a:gd name="connsiteX104" fmla="*/ 6197600 w 6725920"/>
              <a:gd name="connsiteY104" fmla="*/ 1960880 h 2499360"/>
              <a:gd name="connsiteX105" fmla="*/ 6207760 w 6725920"/>
              <a:gd name="connsiteY105" fmla="*/ 2052320 h 2499360"/>
              <a:gd name="connsiteX106" fmla="*/ 6238240 w 6725920"/>
              <a:gd name="connsiteY106" fmla="*/ 2062480 h 2499360"/>
              <a:gd name="connsiteX107" fmla="*/ 6258560 w 6725920"/>
              <a:gd name="connsiteY107" fmla="*/ 2092960 h 2499360"/>
              <a:gd name="connsiteX108" fmla="*/ 6268720 w 6725920"/>
              <a:gd name="connsiteY108" fmla="*/ 2174240 h 2499360"/>
              <a:gd name="connsiteX109" fmla="*/ 6309360 w 6725920"/>
              <a:gd name="connsiteY109" fmla="*/ 2245360 h 2499360"/>
              <a:gd name="connsiteX110" fmla="*/ 6339840 w 6725920"/>
              <a:gd name="connsiteY110" fmla="*/ 2235200 h 2499360"/>
              <a:gd name="connsiteX111" fmla="*/ 6431280 w 6725920"/>
              <a:gd name="connsiteY111" fmla="*/ 2275840 h 2499360"/>
              <a:gd name="connsiteX112" fmla="*/ 6492240 w 6725920"/>
              <a:gd name="connsiteY112" fmla="*/ 2316480 h 2499360"/>
              <a:gd name="connsiteX113" fmla="*/ 6614160 w 6725920"/>
              <a:gd name="connsiteY113" fmla="*/ 2407920 h 2499360"/>
              <a:gd name="connsiteX114" fmla="*/ 6654800 w 6725920"/>
              <a:gd name="connsiteY114" fmla="*/ 2418080 h 2499360"/>
              <a:gd name="connsiteX115" fmla="*/ 6685280 w 6725920"/>
              <a:gd name="connsiteY115" fmla="*/ 2448560 h 2499360"/>
              <a:gd name="connsiteX116" fmla="*/ 6725920 w 6725920"/>
              <a:gd name="connsiteY116" fmla="*/ 2499360 h 249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6725920" h="2499360">
                <a:moveTo>
                  <a:pt x="0" y="1290320"/>
                </a:moveTo>
                <a:cubicBezTo>
                  <a:pt x="30480" y="1286933"/>
                  <a:pt x="62346" y="1289858"/>
                  <a:pt x="91440" y="1280160"/>
                </a:cubicBezTo>
                <a:cubicBezTo>
                  <a:pt x="105071" y="1275616"/>
                  <a:pt x="110578" y="1258501"/>
                  <a:pt x="121920" y="1249680"/>
                </a:cubicBezTo>
                <a:cubicBezTo>
                  <a:pt x="174323" y="1208922"/>
                  <a:pt x="167372" y="1214209"/>
                  <a:pt x="213360" y="1198880"/>
                </a:cubicBezTo>
                <a:cubicBezTo>
                  <a:pt x="257387" y="1202267"/>
                  <a:pt x="301654" y="1203329"/>
                  <a:pt x="345440" y="1209040"/>
                </a:cubicBezTo>
                <a:cubicBezTo>
                  <a:pt x="379687" y="1213507"/>
                  <a:pt x="447040" y="1229360"/>
                  <a:pt x="447040" y="1229360"/>
                </a:cubicBezTo>
                <a:cubicBezTo>
                  <a:pt x="457200" y="1236133"/>
                  <a:pt x="469703" y="1240299"/>
                  <a:pt x="477520" y="1249680"/>
                </a:cubicBezTo>
                <a:cubicBezTo>
                  <a:pt x="503283" y="1280595"/>
                  <a:pt x="500478" y="1313669"/>
                  <a:pt x="508000" y="1351280"/>
                </a:cubicBezTo>
                <a:cubicBezTo>
                  <a:pt x="510738" y="1364972"/>
                  <a:pt x="514324" y="1378494"/>
                  <a:pt x="518160" y="1391920"/>
                </a:cubicBezTo>
                <a:cubicBezTo>
                  <a:pt x="524157" y="1412910"/>
                  <a:pt x="532428" y="1445848"/>
                  <a:pt x="558800" y="1452880"/>
                </a:cubicBezTo>
                <a:cubicBezTo>
                  <a:pt x="598204" y="1463388"/>
                  <a:pt x="640080" y="1459653"/>
                  <a:pt x="680720" y="1463040"/>
                </a:cubicBezTo>
                <a:cubicBezTo>
                  <a:pt x="690880" y="1469813"/>
                  <a:pt x="700278" y="1477899"/>
                  <a:pt x="711200" y="1483360"/>
                </a:cubicBezTo>
                <a:cubicBezTo>
                  <a:pt x="757022" y="1506271"/>
                  <a:pt x="728484" y="1477444"/>
                  <a:pt x="772160" y="1513840"/>
                </a:cubicBezTo>
                <a:cubicBezTo>
                  <a:pt x="800462" y="1537425"/>
                  <a:pt x="810696" y="1555062"/>
                  <a:pt x="833120" y="1584960"/>
                </a:cubicBezTo>
                <a:cubicBezTo>
                  <a:pt x="836507" y="1595120"/>
                  <a:pt x="838491" y="1605861"/>
                  <a:pt x="843280" y="1615440"/>
                </a:cubicBezTo>
                <a:cubicBezTo>
                  <a:pt x="848741" y="1626362"/>
                  <a:pt x="862085" y="1633803"/>
                  <a:pt x="863600" y="1645920"/>
                </a:cubicBezTo>
                <a:cubicBezTo>
                  <a:pt x="864675" y="1654519"/>
                  <a:pt x="846329" y="1725163"/>
                  <a:pt x="843280" y="1737360"/>
                </a:cubicBezTo>
                <a:cubicBezTo>
                  <a:pt x="846667" y="1764453"/>
                  <a:pt x="826835" y="1812500"/>
                  <a:pt x="853440" y="1818640"/>
                </a:cubicBezTo>
                <a:cubicBezTo>
                  <a:pt x="959256" y="1843059"/>
                  <a:pt x="1505737" y="1821605"/>
                  <a:pt x="1615440" y="1818640"/>
                </a:cubicBezTo>
                <a:cubicBezTo>
                  <a:pt x="1618827" y="1808480"/>
                  <a:pt x="1617237" y="1794850"/>
                  <a:pt x="1625600" y="1788160"/>
                </a:cubicBezTo>
                <a:cubicBezTo>
                  <a:pt x="1636504" y="1779437"/>
                  <a:pt x="1652814" y="1781836"/>
                  <a:pt x="1666240" y="1778000"/>
                </a:cubicBezTo>
                <a:cubicBezTo>
                  <a:pt x="1703046" y="1767484"/>
                  <a:pt x="1693804" y="1769784"/>
                  <a:pt x="1727200" y="1747520"/>
                </a:cubicBezTo>
                <a:lnTo>
                  <a:pt x="1747520" y="1686560"/>
                </a:lnTo>
                <a:cubicBezTo>
                  <a:pt x="1757703" y="1656012"/>
                  <a:pt x="1756116" y="1651861"/>
                  <a:pt x="1778000" y="1625600"/>
                </a:cubicBezTo>
                <a:cubicBezTo>
                  <a:pt x="1787198" y="1614562"/>
                  <a:pt x="1800129" y="1606812"/>
                  <a:pt x="1808480" y="1595120"/>
                </a:cubicBezTo>
                <a:cubicBezTo>
                  <a:pt x="1817283" y="1582795"/>
                  <a:pt x="1818090" y="1565190"/>
                  <a:pt x="1828800" y="1554480"/>
                </a:cubicBezTo>
                <a:cubicBezTo>
                  <a:pt x="1882269" y="1501011"/>
                  <a:pt x="1884011" y="1524936"/>
                  <a:pt x="1940560" y="1493520"/>
                </a:cubicBezTo>
                <a:cubicBezTo>
                  <a:pt x="1955362" y="1485296"/>
                  <a:pt x="1967111" y="1472433"/>
                  <a:pt x="1981200" y="1463040"/>
                </a:cubicBezTo>
                <a:cubicBezTo>
                  <a:pt x="2007784" y="1445317"/>
                  <a:pt x="2035270" y="1428985"/>
                  <a:pt x="2062480" y="1412240"/>
                </a:cubicBezTo>
                <a:cubicBezTo>
                  <a:pt x="2079298" y="1401890"/>
                  <a:pt x="2099316" y="1395724"/>
                  <a:pt x="2113280" y="1381760"/>
                </a:cubicBezTo>
                <a:cubicBezTo>
                  <a:pt x="2152394" y="1342646"/>
                  <a:pt x="2131805" y="1359250"/>
                  <a:pt x="2174240" y="1330960"/>
                </a:cubicBezTo>
                <a:cubicBezTo>
                  <a:pt x="2177627" y="1320800"/>
                  <a:pt x="2176827" y="1308053"/>
                  <a:pt x="2184400" y="1300480"/>
                </a:cubicBezTo>
                <a:cubicBezTo>
                  <a:pt x="2191973" y="1292907"/>
                  <a:pt x="2214880" y="1279610"/>
                  <a:pt x="2214880" y="1290320"/>
                </a:cubicBezTo>
                <a:lnTo>
                  <a:pt x="2184400" y="1320800"/>
                </a:lnTo>
                <a:cubicBezTo>
                  <a:pt x="2181745" y="1320136"/>
                  <a:pt x="2119905" y="1305780"/>
                  <a:pt x="2113280" y="1300480"/>
                </a:cubicBezTo>
                <a:cubicBezTo>
                  <a:pt x="2103745" y="1292852"/>
                  <a:pt x="2099733" y="1280160"/>
                  <a:pt x="2092960" y="1270000"/>
                </a:cubicBezTo>
                <a:cubicBezTo>
                  <a:pt x="2096347" y="1185333"/>
                  <a:pt x="2091137" y="1099883"/>
                  <a:pt x="2103120" y="1016000"/>
                </a:cubicBezTo>
                <a:cubicBezTo>
                  <a:pt x="2105152" y="1001776"/>
                  <a:pt x="2121645" y="993490"/>
                  <a:pt x="2133600" y="985520"/>
                </a:cubicBezTo>
                <a:cubicBezTo>
                  <a:pt x="2141176" y="980469"/>
                  <a:pt x="2200825" y="965539"/>
                  <a:pt x="2204720" y="965200"/>
                </a:cubicBezTo>
                <a:cubicBezTo>
                  <a:pt x="2268913" y="959618"/>
                  <a:pt x="2333413" y="958427"/>
                  <a:pt x="2397760" y="955040"/>
                </a:cubicBezTo>
                <a:cubicBezTo>
                  <a:pt x="2498996" y="929731"/>
                  <a:pt x="2368323" y="959990"/>
                  <a:pt x="2570480" y="934720"/>
                </a:cubicBezTo>
                <a:cubicBezTo>
                  <a:pt x="2617797" y="928805"/>
                  <a:pt x="2586060" y="921257"/>
                  <a:pt x="2631440" y="904240"/>
                </a:cubicBezTo>
                <a:cubicBezTo>
                  <a:pt x="2647609" y="898177"/>
                  <a:pt x="2665383" y="897826"/>
                  <a:pt x="2682240" y="894080"/>
                </a:cubicBezTo>
                <a:cubicBezTo>
                  <a:pt x="2695871" y="891051"/>
                  <a:pt x="2708955" y="884952"/>
                  <a:pt x="2722880" y="883920"/>
                </a:cubicBezTo>
                <a:cubicBezTo>
                  <a:pt x="2800634" y="878160"/>
                  <a:pt x="2878667" y="877147"/>
                  <a:pt x="2956560" y="873760"/>
                </a:cubicBezTo>
                <a:cubicBezTo>
                  <a:pt x="2966720" y="870373"/>
                  <a:pt x="2980815" y="872315"/>
                  <a:pt x="2987040" y="863600"/>
                </a:cubicBezTo>
                <a:cubicBezTo>
                  <a:pt x="2999490" y="846171"/>
                  <a:pt x="2998661" y="822213"/>
                  <a:pt x="3007360" y="802640"/>
                </a:cubicBezTo>
                <a:cubicBezTo>
                  <a:pt x="3012319" y="791482"/>
                  <a:pt x="3020907" y="782320"/>
                  <a:pt x="3027680" y="772160"/>
                </a:cubicBezTo>
                <a:cubicBezTo>
                  <a:pt x="3031067" y="751840"/>
                  <a:pt x="3026413" y="728340"/>
                  <a:pt x="3037840" y="711200"/>
                </a:cubicBezTo>
                <a:cubicBezTo>
                  <a:pt x="3048794" y="694769"/>
                  <a:pt x="3070977" y="689551"/>
                  <a:pt x="3088640" y="680720"/>
                </a:cubicBezTo>
                <a:cubicBezTo>
                  <a:pt x="3098219" y="675931"/>
                  <a:pt x="3109276" y="674779"/>
                  <a:pt x="3119120" y="670560"/>
                </a:cubicBezTo>
                <a:cubicBezTo>
                  <a:pt x="3133041" y="664594"/>
                  <a:pt x="3145148" y="654225"/>
                  <a:pt x="3159760" y="650240"/>
                </a:cubicBezTo>
                <a:cubicBezTo>
                  <a:pt x="3182864" y="643939"/>
                  <a:pt x="3207173" y="643467"/>
                  <a:pt x="3230880" y="640080"/>
                </a:cubicBezTo>
                <a:cubicBezTo>
                  <a:pt x="3241040" y="633307"/>
                  <a:pt x="3252726" y="628394"/>
                  <a:pt x="3261360" y="619760"/>
                </a:cubicBezTo>
                <a:cubicBezTo>
                  <a:pt x="3336973" y="544147"/>
                  <a:pt x="3250488" y="606688"/>
                  <a:pt x="3322320" y="558800"/>
                </a:cubicBezTo>
                <a:cubicBezTo>
                  <a:pt x="3329093" y="548640"/>
                  <a:pt x="3333450" y="536361"/>
                  <a:pt x="3342640" y="528320"/>
                </a:cubicBezTo>
                <a:cubicBezTo>
                  <a:pt x="3361019" y="512238"/>
                  <a:pt x="3403600" y="487680"/>
                  <a:pt x="3403600" y="487680"/>
                </a:cubicBezTo>
                <a:cubicBezTo>
                  <a:pt x="3400213" y="470747"/>
                  <a:pt x="3399503" y="453049"/>
                  <a:pt x="3393440" y="436880"/>
                </a:cubicBezTo>
                <a:cubicBezTo>
                  <a:pt x="3389153" y="425447"/>
                  <a:pt x="3377930" y="417623"/>
                  <a:pt x="3373120" y="406400"/>
                </a:cubicBezTo>
                <a:cubicBezTo>
                  <a:pt x="3367619" y="393565"/>
                  <a:pt x="3366347" y="379307"/>
                  <a:pt x="3362960" y="365760"/>
                </a:cubicBezTo>
                <a:cubicBezTo>
                  <a:pt x="3369733" y="355600"/>
                  <a:pt x="3372678" y="341338"/>
                  <a:pt x="3383280" y="335280"/>
                </a:cubicBezTo>
                <a:cubicBezTo>
                  <a:pt x="3398273" y="326712"/>
                  <a:pt x="3417223" y="328866"/>
                  <a:pt x="3434080" y="325120"/>
                </a:cubicBezTo>
                <a:cubicBezTo>
                  <a:pt x="3447711" y="322091"/>
                  <a:pt x="3461173" y="318347"/>
                  <a:pt x="3474720" y="314960"/>
                </a:cubicBezTo>
                <a:cubicBezTo>
                  <a:pt x="3547298" y="266574"/>
                  <a:pt x="3511988" y="280243"/>
                  <a:pt x="3576320" y="264160"/>
                </a:cubicBezTo>
                <a:cubicBezTo>
                  <a:pt x="3809468" y="69870"/>
                  <a:pt x="3606263" y="234082"/>
                  <a:pt x="3769360" y="111760"/>
                </a:cubicBezTo>
                <a:cubicBezTo>
                  <a:pt x="3786708" y="98749"/>
                  <a:pt x="3801565" y="82277"/>
                  <a:pt x="3820160" y="71120"/>
                </a:cubicBezTo>
                <a:cubicBezTo>
                  <a:pt x="3835346" y="62008"/>
                  <a:pt x="3880411" y="47650"/>
                  <a:pt x="3901440" y="40640"/>
                </a:cubicBezTo>
                <a:cubicBezTo>
                  <a:pt x="3931920" y="44027"/>
                  <a:pt x="3962260" y="52501"/>
                  <a:pt x="3992880" y="50800"/>
                </a:cubicBezTo>
                <a:cubicBezTo>
                  <a:pt x="4024055" y="49068"/>
                  <a:pt x="4053703" y="36603"/>
                  <a:pt x="4084320" y="30480"/>
                </a:cubicBezTo>
                <a:cubicBezTo>
                  <a:pt x="4104520" y="26440"/>
                  <a:pt x="4124919" y="23452"/>
                  <a:pt x="4145280" y="20320"/>
                </a:cubicBezTo>
                <a:cubicBezTo>
                  <a:pt x="4206039" y="10972"/>
                  <a:pt x="4235269" y="7801"/>
                  <a:pt x="4297680" y="0"/>
                </a:cubicBezTo>
                <a:cubicBezTo>
                  <a:pt x="4409440" y="3387"/>
                  <a:pt x="4521677" y="-697"/>
                  <a:pt x="4632960" y="10160"/>
                </a:cubicBezTo>
                <a:cubicBezTo>
                  <a:pt x="4661759" y="12970"/>
                  <a:pt x="4687798" y="28888"/>
                  <a:pt x="4714240" y="40640"/>
                </a:cubicBezTo>
                <a:cubicBezTo>
                  <a:pt x="4748841" y="56018"/>
                  <a:pt x="4783372" y="71959"/>
                  <a:pt x="4815840" y="91440"/>
                </a:cubicBezTo>
                <a:cubicBezTo>
                  <a:pt x="4937434" y="164396"/>
                  <a:pt x="4886754" y="144625"/>
                  <a:pt x="4978400" y="213360"/>
                </a:cubicBezTo>
                <a:cubicBezTo>
                  <a:pt x="4997937" y="228013"/>
                  <a:pt x="5019040" y="240453"/>
                  <a:pt x="5039360" y="254000"/>
                </a:cubicBezTo>
                <a:cubicBezTo>
                  <a:pt x="5049520" y="270933"/>
                  <a:pt x="5060250" y="287538"/>
                  <a:pt x="5069840" y="304800"/>
                </a:cubicBezTo>
                <a:cubicBezTo>
                  <a:pt x="5089883" y="340878"/>
                  <a:pt x="5099816" y="375416"/>
                  <a:pt x="5130800" y="406400"/>
                </a:cubicBezTo>
                <a:cubicBezTo>
                  <a:pt x="5153900" y="429500"/>
                  <a:pt x="5175468" y="448194"/>
                  <a:pt x="5191760" y="477520"/>
                </a:cubicBezTo>
                <a:cubicBezTo>
                  <a:pt x="5200617" y="493463"/>
                  <a:pt x="5204673" y="511654"/>
                  <a:pt x="5212080" y="528320"/>
                </a:cubicBezTo>
                <a:cubicBezTo>
                  <a:pt x="5218231" y="542160"/>
                  <a:pt x="5224886" y="555810"/>
                  <a:pt x="5232400" y="568960"/>
                </a:cubicBezTo>
                <a:cubicBezTo>
                  <a:pt x="5238458" y="579562"/>
                  <a:pt x="5247259" y="588518"/>
                  <a:pt x="5252720" y="599440"/>
                </a:cubicBezTo>
                <a:cubicBezTo>
                  <a:pt x="5257509" y="609019"/>
                  <a:pt x="5256190" y="621557"/>
                  <a:pt x="5262880" y="629920"/>
                </a:cubicBezTo>
                <a:cubicBezTo>
                  <a:pt x="5270508" y="639455"/>
                  <a:pt x="5283200" y="643467"/>
                  <a:pt x="5293360" y="650240"/>
                </a:cubicBezTo>
                <a:cubicBezTo>
                  <a:pt x="5300133" y="677333"/>
                  <a:pt x="5301977" y="706163"/>
                  <a:pt x="5313680" y="731520"/>
                </a:cubicBezTo>
                <a:cubicBezTo>
                  <a:pt x="5322767" y="751209"/>
                  <a:pt x="5341623" y="764740"/>
                  <a:pt x="5354320" y="782320"/>
                </a:cubicBezTo>
                <a:cubicBezTo>
                  <a:pt x="5385672" y="825730"/>
                  <a:pt x="5414265" y="871094"/>
                  <a:pt x="5445760" y="914400"/>
                </a:cubicBezTo>
                <a:cubicBezTo>
                  <a:pt x="5468472" y="945628"/>
                  <a:pt x="5501197" y="970554"/>
                  <a:pt x="5516880" y="1005840"/>
                </a:cubicBezTo>
                <a:cubicBezTo>
                  <a:pt x="5586884" y="1163348"/>
                  <a:pt x="5523319" y="1041164"/>
                  <a:pt x="5598160" y="1148080"/>
                </a:cubicBezTo>
                <a:cubicBezTo>
                  <a:pt x="5609484" y="1164258"/>
                  <a:pt x="5618174" y="1182134"/>
                  <a:pt x="5628640" y="1198880"/>
                </a:cubicBezTo>
                <a:cubicBezTo>
                  <a:pt x="5635112" y="1209235"/>
                  <a:pt x="5639425" y="1221732"/>
                  <a:pt x="5648960" y="1229360"/>
                </a:cubicBezTo>
                <a:cubicBezTo>
                  <a:pt x="5657323" y="1236050"/>
                  <a:pt x="5669280" y="1236133"/>
                  <a:pt x="5679440" y="1239520"/>
                </a:cubicBezTo>
                <a:cubicBezTo>
                  <a:pt x="5689600" y="1249680"/>
                  <a:pt x="5697965" y="1262030"/>
                  <a:pt x="5709920" y="1270000"/>
                </a:cubicBezTo>
                <a:cubicBezTo>
                  <a:pt x="5787681" y="1321841"/>
                  <a:pt x="5768175" y="1278493"/>
                  <a:pt x="5852160" y="1351280"/>
                </a:cubicBezTo>
                <a:cubicBezTo>
                  <a:pt x="5879365" y="1374858"/>
                  <a:pt x="5897824" y="1407104"/>
                  <a:pt x="5923280" y="1432560"/>
                </a:cubicBezTo>
                <a:cubicBezTo>
                  <a:pt x="5945358" y="1454638"/>
                  <a:pt x="5970693" y="1473200"/>
                  <a:pt x="5994400" y="1493520"/>
                </a:cubicBezTo>
                <a:cubicBezTo>
                  <a:pt x="6003967" y="1509920"/>
                  <a:pt x="6066750" y="1611537"/>
                  <a:pt x="6085840" y="1656080"/>
                </a:cubicBezTo>
                <a:cubicBezTo>
                  <a:pt x="6090059" y="1665924"/>
                  <a:pt x="6093677" y="1676105"/>
                  <a:pt x="6096000" y="1686560"/>
                </a:cubicBezTo>
                <a:cubicBezTo>
                  <a:pt x="6100469" y="1706670"/>
                  <a:pt x="6093800" y="1731040"/>
                  <a:pt x="6106160" y="1747520"/>
                </a:cubicBezTo>
                <a:cubicBezTo>
                  <a:pt x="6110210" y="1752919"/>
                  <a:pt x="6172950" y="1773170"/>
                  <a:pt x="6187440" y="1778000"/>
                </a:cubicBezTo>
                <a:cubicBezTo>
                  <a:pt x="6197600" y="1791547"/>
                  <a:pt x="6205946" y="1806666"/>
                  <a:pt x="6217920" y="1818640"/>
                </a:cubicBezTo>
                <a:cubicBezTo>
                  <a:pt x="6226554" y="1827274"/>
                  <a:pt x="6243865" y="1827623"/>
                  <a:pt x="6248400" y="1838960"/>
                </a:cubicBezTo>
                <a:cubicBezTo>
                  <a:pt x="6252377" y="1848904"/>
                  <a:pt x="6241627" y="1859280"/>
                  <a:pt x="6238240" y="1869440"/>
                </a:cubicBezTo>
                <a:cubicBezTo>
                  <a:pt x="6246981" y="1895664"/>
                  <a:pt x="6261593" y="1922696"/>
                  <a:pt x="6238240" y="1950720"/>
                </a:cubicBezTo>
                <a:cubicBezTo>
                  <a:pt x="6229301" y="1961447"/>
                  <a:pt x="6211147" y="1957493"/>
                  <a:pt x="6197600" y="1960880"/>
                </a:cubicBezTo>
                <a:cubicBezTo>
                  <a:pt x="6200987" y="1991360"/>
                  <a:pt x="6196370" y="2023846"/>
                  <a:pt x="6207760" y="2052320"/>
                </a:cubicBezTo>
                <a:cubicBezTo>
                  <a:pt x="6211737" y="2062264"/>
                  <a:pt x="6229877" y="2055790"/>
                  <a:pt x="6238240" y="2062480"/>
                </a:cubicBezTo>
                <a:cubicBezTo>
                  <a:pt x="6247775" y="2070108"/>
                  <a:pt x="6251787" y="2082800"/>
                  <a:pt x="6258560" y="2092960"/>
                </a:cubicBezTo>
                <a:cubicBezTo>
                  <a:pt x="6261947" y="2120053"/>
                  <a:pt x="6262098" y="2147751"/>
                  <a:pt x="6268720" y="2174240"/>
                </a:cubicBezTo>
                <a:cubicBezTo>
                  <a:pt x="6273876" y="2194865"/>
                  <a:pt x="6297267" y="2227220"/>
                  <a:pt x="6309360" y="2245360"/>
                </a:cubicBezTo>
                <a:cubicBezTo>
                  <a:pt x="6319520" y="2241973"/>
                  <a:pt x="6329213" y="2233872"/>
                  <a:pt x="6339840" y="2235200"/>
                </a:cubicBezTo>
                <a:cubicBezTo>
                  <a:pt x="6352713" y="2236809"/>
                  <a:pt x="6417503" y="2267574"/>
                  <a:pt x="6431280" y="2275840"/>
                </a:cubicBezTo>
                <a:cubicBezTo>
                  <a:pt x="6452221" y="2288405"/>
                  <a:pt x="6472703" y="2301827"/>
                  <a:pt x="6492240" y="2316480"/>
                </a:cubicBezTo>
                <a:cubicBezTo>
                  <a:pt x="6538627" y="2351270"/>
                  <a:pt x="6561969" y="2381824"/>
                  <a:pt x="6614160" y="2407920"/>
                </a:cubicBezTo>
                <a:cubicBezTo>
                  <a:pt x="6626649" y="2414165"/>
                  <a:pt x="6641253" y="2414693"/>
                  <a:pt x="6654800" y="2418080"/>
                </a:cubicBezTo>
                <a:cubicBezTo>
                  <a:pt x="6664960" y="2428240"/>
                  <a:pt x="6675929" y="2437651"/>
                  <a:pt x="6685280" y="2448560"/>
                </a:cubicBezTo>
                <a:cubicBezTo>
                  <a:pt x="6751987" y="2526385"/>
                  <a:pt x="6694352" y="2467792"/>
                  <a:pt x="6725920" y="24993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extLst>
      <p:ext uri="{BB962C8B-B14F-4D97-AF65-F5344CB8AC3E}">
        <p14:creationId xmlns:p14="http://schemas.microsoft.com/office/powerpoint/2010/main" val="14443271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874838" y="406401"/>
            <a:ext cx="8793162" cy="752475"/>
          </a:xfrm>
        </p:spPr>
        <p:txBody>
          <a:bodyPr/>
          <a:lstStyle/>
          <a:p>
            <a:r>
              <a:rPr lang="en-GB" altLang="en-US"/>
              <a:t>The decision boundary perspective…</a:t>
            </a:r>
          </a:p>
        </p:txBody>
      </p:sp>
      <p:sp>
        <p:nvSpPr>
          <p:cNvPr id="5" name="Oval 4"/>
          <p:cNvSpPr/>
          <p:nvPr/>
        </p:nvSpPr>
        <p:spPr>
          <a:xfrm>
            <a:off x="6188076" y="4851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 name="Oval 5"/>
          <p:cNvSpPr/>
          <p:nvPr/>
        </p:nvSpPr>
        <p:spPr>
          <a:xfrm>
            <a:off x="4359276" y="27432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 name="Oval 6"/>
          <p:cNvSpPr/>
          <p:nvPr/>
        </p:nvSpPr>
        <p:spPr>
          <a:xfrm>
            <a:off x="4200526" y="346551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 name="Oval 7"/>
          <p:cNvSpPr/>
          <p:nvPr/>
        </p:nvSpPr>
        <p:spPr>
          <a:xfrm>
            <a:off x="4664076" y="3048000"/>
            <a:ext cx="314325" cy="406400"/>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 name="Oval 8"/>
          <p:cNvSpPr/>
          <p:nvPr/>
        </p:nvSpPr>
        <p:spPr>
          <a:xfrm>
            <a:off x="4516439" y="3911600"/>
            <a:ext cx="314325"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 name="Oval 9"/>
          <p:cNvSpPr/>
          <p:nvPr/>
        </p:nvSpPr>
        <p:spPr>
          <a:xfrm>
            <a:off x="4968876" y="33528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 name="Oval 10"/>
          <p:cNvSpPr/>
          <p:nvPr/>
        </p:nvSpPr>
        <p:spPr>
          <a:xfrm>
            <a:off x="3992563" y="4116388"/>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2" name="Oval 11"/>
          <p:cNvSpPr/>
          <p:nvPr/>
        </p:nvSpPr>
        <p:spPr>
          <a:xfrm>
            <a:off x="3484563" y="3262313"/>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3" name="Oval 12"/>
          <p:cNvSpPr/>
          <p:nvPr/>
        </p:nvSpPr>
        <p:spPr>
          <a:xfrm>
            <a:off x="5237163" y="2408238"/>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4" name="Oval 13"/>
          <p:cNvSpPr/>
          <p:nvPr/>
        </p:nvSpPr>
        <p:spPr>
          <a:xfrm>
            <a:off x="3408363" y="4492625"/>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5" name="Oval 14"/>
          <p:cNvSpPr/>
          <p:nvPr/>
        </p:nvSpPr>
        <p:spPr>
          <a:xfrm>
            <a:off x="3322639" y="3892550"/>
            <a:ext cx="314325" cy="40798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6" name="Oval 15"/>
          <p:cNvSpPr/>
          <p:nvPr/>
        </p:nvSpPr>
        <p:spPr>
          <a:xfrm>
            <a:off x="6100763" y="2265363"/>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7" name="Oval 16"/>
          <p:cNvSpPr/>
          <p:nvPr/>
        </p:nvSpPr>
        <p:spPr>
          <a:xfrm>
            <a:off x="6594476" y="25812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8" name="Oval 17"/>
          <p:cNvSpPr/>
          <p:nvPr/>
        </p:nvSpPr>
        <p:spPr>
          <a:xfrm>
            <a:off x="6435726" y="3302000"/>
            <a:ext cx="315913"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9" name="Oval 18"/>
          <p:cNvSpPr/>
          <p:nvPr/>
        </p:nvSpPr>
        <p:spPr>
          <a:xfrm>
            <a:off x="6899276" y="28860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0" name="Oval 19"/>
          <p:cNvSpPr/>
          <p:nvPr/>
        </p:nvSpPr>
        <p:spPr>
          <a:xfrm>
            <a:off x="6751639" y="37496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1" name="Oval 20"/>
          <p:cNvSpPr/>
          <p:nvPr/>
        </p:nvSpPr>
        <p:spPr>
          <a:xfrm>
            <a:off x="7204076" y="31908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2" name="Oval 21"/>
          <p:cNvSpPr/>
          <p:nvPr/>
        </p:nvSpPr>
        <p:spPr>
          <a:xfrm>
            <a:off x="6227763" y="3952875"/>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3" name="Oval 22"/>
          <p:cNvSpPr/>
          <p:nvPr/>
        </p:nvSpPr>
        <p:spPr>
          <a:xfrm>
            <a:off x="5719763" y="3098800"/>
            <a:ext cx="315912"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4" name="Oval 23"/>
          <p:cNvSpPr/>
          <p:nvPr/>
        </p:nvSpPr>
        <p:spPr>
          <a:xfrm>
            <a:off x="5608639" y="25908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5" name="Oval 24"/>
          <p:cNvSpPr/>
          <p:nvPr/>
        </p:nvSpPr>
        <p:spPr>
          <a:xfrm>
            <a:off x="4968876" y="4443414"/>
            <a:ext cx="314325" cy="40798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6" name="Oval 25"/>
          <p:cNvSpPr/>
          <p:nvPr/>
        </p:nvSpPr>
        <p:spPr>
          <a:xfrm>
            <a:off x="5394326" y="4037013"/>
            <a:ext cx="315913"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7" name="Oval 26"/>
          <p:cNvSpPr/>
          <p:nvPr/>
        </p:nvSpPr>
        <p:spPr>
          <a:xfrm>
            <a:off x="5761039" y="4624388"/>
            <a:ext cx="314325" cy="406400"/>
          </a:xfrm>
          <a:prstGeom prst="ellipse">
            <a:avLst/>
          </a:prstGeom>
          <a:solidFill>
            <a:schemeClr val="accent2"/>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8" name="Oval 27"/>
          <p:cNvSpPr/>
          <p:nvPr/>
        </p:nvSpPr>
        <p:spPr>
          <a:xfrm>
            <a:off x="5603876" y="2184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9" name="Oval 28"/>
          <p:cNvSpPr/>
          <p:nvPr/>
        </p:nvSpPr>
        <p:spPr>
          <a:xfrm>
            <a:off x="6303963" y="2876550"/>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33" name="Straight Arrow Connector 32"/>
          <p:cNvCxnSpPr/>
          <p:nvPr/>
        </p:nvCxnSpPr>
        <p:spPr>
          <a:xfrm flipV="1">
            <a:off x="9012238" y="4319589"/>
            <a:ext cx="101600" cy="325437"/>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8890001" y="4643438"/>
            <a:ext cx="111125" cy="347662"/>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5630" name="TextBox 34"/>
          <p:cNvSpPr txBox="1">
            <a:spLocks noChangeArrowheads="1"/>
          </p:cNvSpPr>
          <p:nvPr/>
        </p:nvSpPr>
        <p:spPr bwMode="auto">
          <a:xfrm>
            <a:off x="1905001" y="1341438"/>
            <a:ext cx="6308725" cy="46196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a:solidFill>
                  <a:schemeClr val="bg1"/>
                </a:solidFill>
              </a:rPr>
              <a:t>Present a training instance / adjust the weights</a:t>
            </a:r>
          </a:p>
        </p:txBody>
      </p:sp>
      <p:sp>
        <p:nvSpPr>
          <p:cNvPr id="4" name="Freeform 3"/>
          <p:cNvSpPr/>
          <p:nvPr/>
        </p:nvSpPr>
        <p:spPr>
          <a:xfrm>
            <a:off x="2530475" y="2366963"/>
            <a:ext cx="6654800" cy="2500312"/>
          </a:xfrm>
          <a:custGeom>
            <a:avLst/>
            <a:gdLst>
              <a:gd name="connsiteX0" fmla="*/ 0 w 6654800"/>
              <a:gd name="connsiteY0" fmla="*/ 1351280 h 2499360"/>
              <a:gd name="connsiteX1" fmla="*/ 101600 w 6654800"/>
              <a:gd name="connsiteY1" fmla="*/ 1341120 h 2499360"/>
              <a:gd name="connsiteX2" fmla="*/ 162560 w 6654800"/>
              <a:gd name="connsiteY2" fmla="*/ 1320800 h 2499360"/>
              <a:gd name="connsiteX3" fmla="*/ 203200 w 6654800"/>
              <a:gd name="connsiteY3" fmla="*/ 1310640 h 2499360"/>
              <a:gd name="connsiteX4" fmla="*/ 233680 w 6654800"/>
              <a:gd name="connsiteY4" fmla="*/ 1290320 h 2499360"/>
              <a:gd name="connsiteX5" fmla="*/ 274320 w 6654800"/>
              <a:gd name="connsiteY5" fmla="*/ 1259840 h 2499360"/>
              <a:gd name="connsiteX6" fmla="*/ 355600 w 6654800"/>
              <a:gd name="connsiteY6" fmla="*/ 1239520 h 2499360"/>
              <a:gd name="connsiteX7" fmla="*/ 528320 w 6654800"/>
              <a:gd name="connsiteY7" fmla="*/ 1249680 h 2499360"/>
              <a:gd name="connsiteX8" fmla="*/ 548640 w 6654800"/>
              <a:gd name="connsiteY8" fmla="*/ 1280160 h 2499360"/>
              <a:gd name="connsiteX9" fmla="*/ 579120 w 6654800"/>
              <a:gd name="connsiteY9" fmla="*/ 1300480 h 2499360"/>
              <a:gd name="connsiteX10" fmla="*/ 609600 w 6654800"/>
              <a:gd name="connsiteY10" fmla="*/ 1330960 h 2499360"/>
              <a:gd name="connsiteX11" fmla="*/ 650240 w 6654800"/>
              <a:gd name="connsiteY11" fmla="*/ 1351280 h 2499360"/>
              <a:gd name="connsiteX12" fmla="*/ 690880 w 6654800"/>
              <a:gd name="connsiteY12" fmla="*/ 1391920 h 2499360"/>
              <a:gd name="connsiteX13" fmla="*/ 721360 w 6654800"/>
              <a:gd name="connsiteY13" fmla="*/ 1463040 h 2499360"/>
              <a:gd name="connsiteX14" fmla="*/ 802640 w 6654800"/>
              <a:gd name="connsiteY14" fmla="*/ 1483360 h 2499360"/>
              <a:gd name="connsiteX15" fmla="*/ 812800 w 6654800"/>
              <a:gd name="connsiteY15" fmla="*/ 1513840 h 2499360"/>
              <a:gd name="connsiteX16" fmla="*/ 853440 w 6654800"/>
              <a:gd name="connsiteY16" fmla="*/ 1574800 h 2499360"/>
              <a:gd name="connsiteX17" fmla="*/ 934720 w 6654800"/>
              <a:gd name="connsiteY17" fmla="*/ 1584960 h 2499360"/>
              <a:gd name="connsiteX18" fmla="*/ 995680 w 6654800"/>
              <a:gd name="connsiteY18" fmla="*/ 1625600 h 2499360"/>
              <a:gd name="connsiteX19" fmla="*/ 1066800 w 6654800"/>
              <a:gd name="connsiteY19" fmla="*/ 1645920 h 2499360"/>
              <a:gd name="connsiteX20" fmla="*/ 1087120 w 6654800"/>
              <a:gd name="connsiteY20" fmla="*/ 1676400 h 2499360"/>
              <a:gd name="connsiteX21" fmla="*/ 1158240 w 6654800"/>
              <a:gd name="connsiteY21" fmla="*/ 1717040 h 2499360"/>
              <a:gd name="connsiteX22" fmla="*/ 1259840 w 6654800"/>
              <a:gd name="connsiteY22" fmla="*/ 1747520 h 2499360"/>
              <a:gd name="connsiteX23" fmla="*/ 1432560 w 6654800"/>
              <a:gd name="connsiteY23" fmla="*/ 1757680 h 2499360"/>
              <a:gd name="connsiteX24" fmla="*/ 1483360 w 6654800"/>
              <a:gd name="connsiteY24" fmla="*/ 1778000 h 2499360"/>
              <a:gd name="connsiteX25" fmla="*/ 1524000 w 6654800"/>
              <a:gd name="connsiteY25" fmla="*/ 1818640 h 2499360"/>
              <a:gd name="connsiteX26" fmla="*/ 1584960 w 6654800"/>
              <a:gd name="connsiteY26" fmla="*/ 1808480 h 2499360"/>
              <a:gd name="connsiteX27" fmla="*/ 1645920 w 6654800"/>
              <a:gd name="connsiteY27" fmla="*/ 1767840 h 2499360"/>
              <a:gd name="connsiteX28" fmla="*/ 1706880 w 6654800"/>
              <a:gd name="connsiteY28" fmla="*/ 1666240 h 2499360"/>
              <a:gd name="connsiteX29" fmla="*/ 1717040 w 6654800"/>
              <a:gd name="connsiteY29" fmla="*/ 1635760 h 2499360"/>
              <a:gd name="connsiteX30" fmla="*/ 1818640 w 6654800"/>
              <a:gd name="connsiteY30" fmla="*/ 1605280 h 2499360"/>
              <a:gd name="connsiteX31" fmla="*/ 1869440 w 6654800"/>
              <a:gd name="connsiteY31" fmla="*/ 1595120 h 2499360"/>
              <a:gd name="connsiteX32" fmla="*/ 1910080 w 6654800"/>
              <a:gd name="connsiteY32" fmla="*/ 1584960 h 2499360"/>
              <a:gd name="connsiteX33" fmla="*/ 1991360 w 6654800"/>
              <a:gd name="connsiteY33" fmla="*/ 1574800 h 2499360"/>
              <a:gd name="connsiteX34" fmla="*/ 2052320 w 6654800"/>
              <a:gd name="connsiteY34" fmla="*/ 1584960 h 2499360"/>
              <a:gd name="connsiteX35" fmla="*/ 2082800 w 6654800"/>
              <a:gd name="connsiteY35" fmla="*/ 1615440 h 2499360"/>
              <a:gd name="connsiteX36" fmla="*/ 2113280 w 6654800"/>
              <a:gd name="connsiteY36" fmla="*/ 1625600 h 2499360"/>
              <a:gd name="connsiteX37" fmla="*/ 2143760 w 6654800"/>
              <a:gd name="connsiteY37" fmla="*/ 1656080 h 2499360"/>
              <a:gd name="connsiteX38" fmla="*/ 2174240 w 6654800"/>
              <a:gd name="connsiteY38" fmla="*/ 1645920 h 2499360"/>
              <a:gd name="connsiteX39" fmla="*/ 2214880 w 6654800"/>
              <a:gd name="connsiteY39" fmla="*/ 1635760 h 2499360"/>
              <a:gd name="connsiteX40" fmla="*/ 2458720 w 6654800"/>
              <a:gd name="connsiteY40" fmla="*/ 1584960 h 2499360"/>
              <a:gd name="connsiteX41" fmla="*/ 2479040 w 6654800"/>
              <a:gd name="connsiteY41" fmla="*/ 1544320 h 2499360"/>
              <a:gd name="connsiteX42" fmla="*/ 2489200 w 6654800"/>
              <a:gd name="connsiteY42" fmla="*/ 1513840 h 2499360"/>
              <a:gd name="connsiteX43" fmla="*/ 2509520 w 6654800"/>
              <a:gd name="connsiteY43" fmla="*/ 1483360 h 2499360"/>
              <a:gd name="connsiteX44" fmla="*/ 2529840 w 6654800"/>
              <a:gd name="connsiteY44" fmla="*/ 1442720 h 2499360"/>
              <a:gd name="connsiteX45" fmla="*/ 2580640 w 6654800"/>
              <a:gd name="connsiteY45" fmla="*/ 1422400 h 2499360"/>
              <a:gd name="connsiteX46" fmla="*/ 2702560 w 6654800"/>
              <a:gd name="connsiteY46" fmla="*/ 1432560 h 2499360"/>
              <a:gd name="connsiteX47" fmla="*/ 2733040 w 6654800"/>
              <a:gd name="connsiteY47" fmla="*/ 1513840 h 2499360"/>
              <a:gd name="connsiteX48" fmla="*/ 2763520 w 6654800"/>
              <a:gd name="connsiteY48" fmla="*/ 1524000 h 2499360"/>
              <a:gd name="connsiteX49" fmla="*/ 2824480 w 6654800"/>
              <a:gd name="connsiteY49" fmla="*/ 1493520 h 2499360"/>
              <a:gd name="connsiteX50" fmla="*/ 2885440 w 6654800"/>
              <a:gd name="connsiteY50" fmla="*/ 1452880 h 2499360"/>
              <a:gd name="connsiteX51" fmla="*/ 2926080 w 6654800"/>
              <a:gd name="connsiteY51" fmla="*/ 1422400 h 2499360"/>
              <a:gd name="connsiteX52" fmla="*/ 2956560 w 6654800"/>
              <a:gd name="connsiteY52" fmla="*/ 1391920 h 2499360"/>
              <a:gd name="connsiteX53" fmla="*/ 2987040 w 6654800"/>
              <a:gd name="connsiteY53" fmla="*/ 1381760 h 2499360"/>
              <a:gd name="connsiteX54" fmla="*/ 3007360 w 6654800"/>
              <a:gd name="connsiteY54" fmla="*/ 1351280 h 2499360"/>
              <a:gd name="connsiteX55" fmla="*/ 3017520 w 6654800"/>
              <a:gd name="connsiteY55" fmla="*/ 1320800 h 2499360"/>
              <a:gd name="connsiteX56" fmla="*/ 3048000 w 6654800"/>
              <a:gd name="connsiteY56" fmla="*/ 1300480 h 2499360"/>
              <a:gd name="connsiteX57" fmla="*/ 3058160 w 6654800"/>
              <a:gd name="connsiteY57" fmla="*/ 1270000 h 2499360"/>
              <a:gd name="connsiteX58" fmla="*/ 3088640 w 6654800"/>
              <a:gd name="connsiteY58" fmla="*/ 1239520 h 2499360"/>
              <a:gd name="connsiteX59" fmla="*/ 3108960 w 6654800"/>
              <a:gd name="connsiteY59" fmla="*/ 1209040 h 2499360"/>
              <a:gd name="connsiteX60" fmla="*/ 3119120 w 6654800"/>
              <a:gd name="connsiteY60" fmla="*/ 1087120 h 2499360"/>
              <a:gd name="connsiteX61" fmla="*/ 3149600 w 6654800"/>
              <a:gd name="connsiteY61" fmla="*/ 1036320 h 2499360"/>
              <a:gd name="connsiteX62" fmla="*/ 3200400 w 6654800"/>
              <a:gd name="connsiteY62" fmla="*/ 894080 h 2499360"/>
              <a:gd name="connsiteX63" fmla="*/ 3230880 w 6654800"/>
              <a:gd name="connsiteY63" fmla="*/ 863600 h 2499360"/>
              <a:gd name="connsiteX64" fmla="*/ 3261360 w 6654800"/>
              <a:gd name="connsiteY64" fmla="*/ 853440 h 2499360"/>
              <a:gd name="connsiteX65" fmla="*/ 3373120 w 6654800"/>
              <a:gd name="connsiteY65" fmla="*/ 853440 h 2499360"/>
              <a:gd name="connsiteX66" fmla="*/ 3393440 w 6654800"/>
              <a:gd name="connsiteY66" fmla="*/ 772160 h 2499360"/>
              <a:gd name="connsiteX67" fmla="*/ 3434080 w 6654800"/>
              <a:gd name="connsiteY67" fmla="*/ 731520 h 2499360"/>
              <a:gd name="connsiteX68" fmla="*/ 3464560 w 6654800"/>
              <a:gd name="connsiteY68" fmla="*/ 619760 h 2499360"/>
              <a:gd name="connsiteX69" fmla="*/ 3474720 w 6654800"/>
              <a:gd name="connsiteY69" fmla="*/ 579120 h 2499360"/>
              <a:gd name="connsiteX70" fmla="*/ 3495040 w 6654800"/>
              <a:gd name="connsiteY70" fmla="*/ 548640 h 2499360"/>
              <a:gd name="connsiteX71" fmla="*/ 3505200 w 6654800"/>
              <a:gd name="connsiteY71" fmla="*/ 487680 h 2499360"/>
              <a:gd name="connsiteX72" fmla="*/ 3545840 w 6654800"/>
              <a:gd name="connsiteY72" fmla="*/ 477520 h 2499360"/>
              <a:gd name="connsiteX73" fmla="*/ 3667760 w 6654800"/>
              <a:gd name="connsiteY73" fmla="*/ 467360 h 2499360"/>
              <a:gd name="connsiteX74" fmla="*/ 3749040 w 6654800"/>
              <a:gd name="connsiteY74" fmla="*/ 416560 h 2499360"/>
              <a:gd name="connsiteX75" fmla="*/ 3799840 w 6654800"/>
              <a:gd name="connsiteY75" fmla="*/ 365760 h 2499360"/>
              <a:gd name="connsiteX76" fmla="*/ 3992880 w 6654800"/>
              <a:gd name="connsiteY76" fmla="*/ 193040 h 2499360"/>
              <a:gd name="connsiteX77" fmla="*/ 4043680 w 6654800"/>
              <a:gd name="connsiteY77" fmla="*/ 213360 h 2499360"/>
              <a:gd name="connsiteX78" fmla="*/ 4104640 w 6654800"/>
              <a:gd name="connsiteY78" fmla="*/ 223520 h 2499360"/>
              <a:gd name="connsiteX79" fmla="*/ 4155440 w 6654800"/>
              <a:gd name="connsiteY79" fmla="*/ 233680 h 2499360"/>
              <a:gd name="connsiteX80" fmla="*/ 4236720 w 6654800"/>
              <a:gd name="connsiteY80" fmla="*/ 254000 h 2499360"/>
              <a:gd name="connsiteX81" fmla="*/ 4277360 w 6654800"/>
              <a:gd name="connsiteY81" fmla="*/ 264160 h 2499360"/>
              <a:gd name="connsiteX82" fmla="*/ 4378960 w 6654800"/>
              <a:gd name="connsiteY82" fmla="*/ 254000 h 2499360"/>
              <a:gd name="connsiteX83" fmla="*/ 4490720 w 6654800"/>
              <a:gd name="connsiteY83" fmla="*/ 162560 h 2499360"/>
              <a:gd name="connsiteX84" fmla="*/ 4582160 w 6654800"/>
              <a:gd name="connsiteY84" fmla="*/ 81280 h 2499360"/>
              <a:gd name="connsiteX85" fmla="*/ 4632960 w 6654800"/>
              <a:gd name="connsiteY85" fmla="*/ 40640 h 2499360"/>
              <a:gd name="connsiteX86" fmla="*/ 4714240 w 6654800"/>
              <a:gd name="connsiteY86" fmla="*/ 0 h 2499360"/>
              <a:gd name="connsiteX87" fmla="*/ 4856480 w 6654800"/>
              <a:gd name="connsiteY87" fmla="*/ 20320 h 2499360"/>
              <a:gd name="connsiteX88" fmla="*/ 4927600 w 6654800"/>
              <a:gd name="connsiteY88" fmla="*/ 40640 h 2499360"/>
              <a:gd name="connsiteX89" fmla="*/ 4978400 w 6654800"/>
              <a:gd name="connsiteY89" fmla="*/ 71120 h 2499360"/>
              <a:gd name="connsiteX90" fmla="*/ 5029200 w 6654800"/>
              <a:gd name="connsiteY90" fmla="*/ 132080 h 2499360"/>
              <a:gd name="connsiteX91" fmla="*/ 5059680 w 6654800"/>
              <a:gd name="connsiteY91" fmla="*/ 162560 h 2499360"/>
              <a:gd name="connsiteX92" fmla="*/ 5100320 w 6654800"/>
              <a:gd name="connsiteY92" fmla="*/ 314960 h 2499360"/>
              <a:gd name="connsiteX93" fmla="*/ 5130800 w 6654800"/>
              <a:gd name="connsiteY93" fmla="*/ 325120 h 2499360"/>
              <a:gd name="connsiteX94" fmla="*/ 5181600 w 6654800"/>
              <a:gd name="connsiteY94" fmla="*/ 355600 h 2499360"/>
              <a:gd name="connsiteX95" fmla="*/ 5222240 w 6654800"/>
              <a:gd name="connsiteY95" fmla="*/ 375920 h 2499360"/>
              <a:gd name="connsiteX96" fmla="*/ 5262880 w 6654800"/>
              <a:gd name="connsiteY96" fmla="*/ 436880 h 2499360"/>
              <a:gd name="connsiteX97" fmla="*/ 5283200 w 6654800"/>
              <a:gd name="connsiteY97" fmla="*/ 467360 h 2499360"/>
              <a:gd name="connsiteX98" fmla="*/ 5293360 w 6654800"/>
              <a:gd name="connsiteY98" fmla="*/ 497840 h 2499360"/>
              <a:gd name="connsiteX99" fmla="*/ 5313680 w 6654800"/>
              <a:gd name="connsiteY99" fmla="*/ 538480 h 2499360"/>
              <a:gd name="connsiteX100" fmla="*/ 5334000 w 6654800"/>
              <a:gd name="connsiteY100" fmla="*/ 619760 h 2499360"/>
              <a:gd name="connsiteX101" fmla="*/ 5354320 w 6654800"/>
              <a:gd name="connsiteY101" fmla="*/ 650240 h 2499360"/>
              <a:gd name="connsiteX102" fmla="*/ 5364480 w 6654800"/>
              <a:gd name="connsiteY102" fmla="*/ 680720 h 2499360"/>
              <a:gd name="connsiteX103" fmla="*/ 5394960 w 6654800"/>
              <a:gd name="connsiteY103" fmla="*/ 701040 h 2499360"/>
              <a:gd name="connsiteX104" fmla="*/ 5425440 w 6654800"/>
              <a:gd name="connsiteY104" fmla="*/ 731520 h 2499360"/>
              <a:gd name="connsiteX105" fmla="*/ 5476240 w 6654800"/>
              <a:gd name="connsiteY105" fmla="*/ 772160 h 2499360"/>
              <a:gd name="connsiteX106" fmla="*/ 5577840 w 6654800"/>
              <a:gd name="connsiteY106" fmla="*/ 924560 h 2499360"/>
              <a:gd name="connsiteX107" fmla="*/ 5638800 w 6654800"/>
              <a:gd name="connsiteY107" fmla="*/ 1005840 h 2499360"/>
              <a:gd name="connsiteX108" fmla="*/ 5709920 w 6654800"/>
              <a:gd name="connsiteY108" fmla="*/ 1168400 h 2499360"/>
              <a:gd name="connsiteX109" fmla="*/ 5720080 w 6654800"/>
              <a:gd name="connsiteY109" fmla="*/ 1219200 h 2499360"/>
              <a:gd name="connsiteX110" fmla="*/ 5781040 w 6654800"/>
              <a:gd name="connsiteY110" fmla="*/ 1270000 h 2499360"/>
              <a:gd name="connsiteX111" fmla="*/ 5872480 w 6654800"/>
              <a:gd name="connsiteY111" fmla="*/ 1371600 h 2499360"/>
              <a:gd name="connsiteX112" fmla="*/ 5923280 w 6654800"/>
              <a:gd name="connsiteY112" fmla="*/ 1452880 h 2499360"/>
              <a:gd name="connsiteX113" fmla="*/ 5984240 w 6654800"/>
              <a:gd name="connsiteY113" fmla="*/ 1524000 h 2499360"/>
              <a:gd name="connsiteX114" fmla="*/ 6055360 w 6654800"/>
              <a:gd name="connsiteY114" fmla="*/ 1666240 h 2499360"/>
              <a:gd name="connsiteX115" fmla="*/ 6136640 w 6654800"/>
              <a:gd name="connsiteY115" fmla="*/ 1778000 h 2499360"/>
              <a:gd name="connsiteX116" fmla="*/ 6146800 w 6654800"/>
              <a:gd name="connsiteY116" fmla="*/ 1991360 h 2499360"/>
              <a:gd name="connsiteX117" fmla="*/ 6156960 w 6654800"/>
              <a:gd name="connsiteY117" fmla="*/ 2021840 h 2499360"/>
              <a:gd name="connsiteX118" fmla="*/ 6268720 w 6654800"/>
              <a:gd name="connsiteY118" fmla="*/ 2042160 h 2499360"/>
              <a:gd name="connsiteX119" fmla="*/ 6319520 w 6654800"/>
              <a:gd name="connsiteY119" fmla="*/ 2052320 h 2499360"/>
              <a:gd name="connsiteX120" fmla="*/ 6350000 w 6654800"/>
              <a:gd name="connsiteY120" fmla="*/ 2072640 h 2499360"/>
              <a:gd name="connsiteX121" fmla="*/ 6390640 w 6654800"/>
              <a:gd name="connsiteY121" fmla="*/ 2092960 h 2499360"/>
              <a:gd name="connsiteX122" fmla="*/ 6410960 w 6654800"/>
              <a:gd name="connsiteY122" fmla="*/ 2123440 h 2499360"/>
              <a:gd name="connsiteX123" fmla="*/ 6471920 w 6654800"/>
              <a:gd name="connsiteY123" fmla="*/ 2164080 h 2499360"/>
              <a:gd name="connsiteX124" fmla="*/ 6502400 w 6654800"/>
              <a:gd name="connsiteY124" fmla="*/ 2225040 h 2499360"/>
              <a:gd name="connsiteX125" fmla="*/ 6512560 w 6654800"/>
              <a:gd name="connsiteY125" fmla="*/ 2275840 h 2499360"/>
              <a:gd name="connsiteX126" fmla="*/ 6563360 w 6654800"/>
              <a:gd name="connsiteY126" fmla="*/ 2326640 h 2499360"/>
              <a:gd name="connsiteX127" fmla="*/ 6634480 w 6654800"/>
              <a:gd name="connsiteY127" fmla="*/ 2458720 h 2499360"/>
              <a:gd name="connsiteX128" fmla="*/ 6654800 w 6654800"/>
              <a:gd name="connsiteY128" fmla="*/ 2499360 h 249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6654800" h="2499360">
                <a:moveTo>
                  <a:pt x="0" y="1351280"/>
                </a:moveTo>
                <a:cubicBezTo>
                  <a:pt x="33867" y="1347893"/>
                  <a:pt x="68147" y="1347392"/>
                  <a:pt x="101600" y="1341120"/>
                </a:cubicBezTo>
                <a:cubicBezTo>
                  <a:pt x="122652" y="1337173"/>
                  <a:pt x="141780" y="1325995"/>
                  <a:pt x="162560" y="1320800"/>
                </a:cubicBezTo>
                <a:lnTo>
                  <a:pt x="203200" y="1310640"/>
                </a:lnTo>
                <a:cubicBezTo>
                  <a:pt x="213360" y="1303867"/>
                  <a:pt x="223744" y="1297417"/>
                  <a:pt x="233680" y="1290320"/>
                </a:cubicBezTo>
                <a:cubicBezTo>
                  <a:pt x="247459" y="1280478"/>
                  <a:pt x="259618" y="1268241"/>
                  <a:pt x="274320" y="1259840"/>
                </a:cubicBezTo>
                <a:cubicBezTo>
                  <a:pt x="291142" y="1250227"/>
                  <a:pt x="342737" y="1242093"/>
                  <a:pt x="355600" y="1239520"/>
                </a:cubicBezTo>
                <a:cubicBezTo>
                  <a:pt x="413173" y="1242907"/>
                  <a:pt x="471884" y="1237799"/>
                  <a:pt x="528320" y="1249680"/>
                </a:cubicBezTo>
                <a:cubicBezTo>
                  <a:pt x="540269" y="1252196"/>
                  <a:pt x="540006" y="1271526"/>
                  <a:pt x="548640" y="1280160"/>
                </a:cubicBezTo>
                <a:cubicBezTo>
                  <a:pt x="557274" y="1288794"/>
                  <a:pt x="569739" y="1292663"/>
                  <a:pt x="579120" y="1300480"/>
                </a:cubicBezTo>
                <a:cubicBezTo>
                  <a:pt x="590158" y="1309678"/>
                  <a:pt x="597908" y="1322609"/>
                  <a:pt x="609600" y="1330960"/>
                </a:cubicBezTo>
                <a:cubicBezTo>
                  <a:pt x="621925" y="1339763"/>
                  <a:pt x="638123" y="1342193"/>
                  <a:pt x="650240" y="1351280"/>
                </a:cubicBezTo>
                <a:cubicBezTo>
                  <a:pt x="665566" y="1362775"/>
                  <a:pt x="677333" y="1378373"/>
                  <a:pt x="690880" y="1391920"/>
                </a:cubicBezTo>
                <a:cubicBezTo>
                  <a:pt x="694832" y="1407727"/>
                  <a:pt x="701313" y="1453017"/>
                  <a:pt x="721360" y="1463040"/>
                </a:cubicBezTo>
                <a:cubicBezTo>
                  <a:pt x="746339" y="1475529"/>
                  <a:pt x="802640" y="1483360"/>
                  <a:pt x="802640" y="1483360"/>
                </a:cubicBezTo>
                <a:cubicBezTo>
                  <a:pt x="806027" y="1493520"/>
                  <a:pt x="809858" y="1503542"/>
                  <a:pt x="812800" y="1513840"/>
                </a:cubicBezTo>
                <a:cubicBezTo>
                  <a:pt x="822078" y="1546313"/>
                  <a:pt x="814703" y="1564235"/>
                  <a:pt x="853440" y="1574800"/>
                </a:cubicBezTo>
                <a:cubicBezTo>
                  <a:pt x="879782" y="1581984"/>
                  <a:pt x="907627" y="1581573"/>
                  <a:pt x="934720" y="1584960"/>
                </a:cubicBezTo>
                <a:cubicBezTo>
                  <a:pt x="955040" y="1598507"/>
                  <a:pt x="971988" y="1619677"/>
                  <a:pt x="995680" y="1625600"/>
                </a:cubicBezTo>
                <a:cubicBezTo>
                  <a:pt x="1046710" y="1638357"/>
                  <a:pt x="1023073" y="1631344"/>
                  <a:pt x="1066800" y="1645920"/>
                </a:cubicBezTo>
                <a:cubicBezTo>
                  <a:pt x="1073573" y="1656080"/>
                  <a:pt x="1078486" y="1667766"/>
                  <a:pt x="1087120" y="1676400"/>
                </a:cubicBezTo>
                <a:cubicBezTo>
                  <a:pt x="1099339" y="1688619"/>
                  <a:pt x="1144959" y="1711728"/>
                  <a:pt x="1158240" y="1717040"/>
                </a:cubicBezTo>
                <a:cubicBezTo>
                  <a:pt x="1168371" y="1721093"/>
                  <a:pt x="1240193" y="1745649"/>
                  <a:pt x="1259840" y="1747520"/>
                </a:cubicBezTo>
                <a:cubicBezTo>
                  <a:pt x="1317253" y="1752988"/>
                  <a:pt x="1374987" y="1754293"/>
                  <a:pt x="1432560" y="1757680"/>
                </a:cubicBezTo>
                <a:cubicBezTo>
                  <a:pt x="1449493" y="1764453"/>
                  <a:pt x="1469349" y="1766324"/>
                  <a:pt x="1483360" y="1778000"/>
                </a:cubicBezTo>
                <a:cubicBezTo>
                  <a:pt x="1555609" y="1838207"/>
                  <a:pt x="1424658" y="1785526"/>
                  <a:pt x="1524000" y="1818640"/>
                </a:cubicBezTo>
                <a:cubicBezTo>
                  <a:pt x="1544320" y="1815253"/>
                  <a:pt x="1565944" y="1816403"/>
                  <a:pt x="1584960" y="1808480"/>
                </a:cubicBezTo>
                <a:cubicBezTo>
                  <a:pt x="1607503" y="1799087"/>
                  <a:pt x="1645920" y="1767840"/>
                  <a:pt x="1645920" y="1767840"/>
                </a:cubicBezTo>
                <a:cubicBezTo>
                  <a:pt x="1674811" y="1724503"/>
                  <a:pt x="1688135" y="1709978"/>
                  <a:pt x="1706880" y="1666240"/>
                </a:cubicBezTo>
                <a:cubicBezTo>
                  <a:pt x="1711099" y="1656396"/>
                  <a:pt x="1709467" y="1643333"/>
                  <a:pt x="1717040" y="1635760"/>
                </a:cubicBezTo>
                <a:cubicBezTo>
                  <a:pt x="1741043" y="1611757"/>
                  <a:pt x="1790430" y="1610409"/>
                  <a:pt x="1818640" y="1605280"/>
                </a:cubicBezTo>
                <a:cubicBezTo>
                  <a:pt x="1835630" y="1602191"/>
                  <a:pt x="1852583" y="1598866"/>
                  <a:pt x="1869440" y="1595120"/>
                </a:cubicBezTo>
                <a:cubicBezTo>
                  <a:pt x="1883071" y="1592091"/>
                  <a:pt x="1896306" y="1587256"/>
                  <a:pt x="1910080" y="1584960"/>
                </a:cubicBezTo>
                <a:cubicBezTo>
                  <a:pt x="1937013" y="1580471"/>
                  <a:pt x="1964267" y="1578187"/>
                  <a:pt x="1991360" y="1574800"/>
                </a:cubicBezTo>
                <a:cubicBezTo>
                  <a:pt x="2011680" y="1578187"/>
                  <a:pt x="2033495" y="1576593"/>
                  <a:pt x="2052320" y="1584960"/>
                </a:cubicBezTo>
                <a:cubicBezTo>
                  <a:pt x="2065450" y="1590796"/>
                  <a:pt x="2070845" y="1607470"/>
                  <a:pt x="2082800" y="1615440"/>
                </a:cubicBezTo>
                <a:cubicBezTo>
                  <a:pt x="2091711" y="1621381"/>
                  <a:pt x="2103120" y="1622213"/>
                  <a:pt x="2113280" y="1625600"/>
                </a:cubicBezTo>
                <a:cubicBezTo>
                  <a:pt x="2123440" y="1635760"/>
                  <a:pt x="2130129" y="1651536"/>
                  <a:pt x="2143760" y="1656080"/>
                </a:cubicBezTo>
                <a:cubicBezTo>
                  <a:pt x="2153920" y="1659467"/>
                  <a:pt x="2163942" y="1648862"/>
                  <a:pt x="2174240" y="1645920"/>
                </a:cubicBezTo>
                <a:cubicBezTo>
                  <a:pt x="2187666" y="1642084"/>
                  <a:pt x="2201333" y="1639147"/>
                  <a:pt x="2214880" y="1635760"/>
                </a:cubicBezTo>
                <a:cubicBezTo>
                  <a:pt x="2326640" y="1561253"/>
                  <a:pt x="2251456" y="1596475"/>
                  <a:pt x="2458720" y="1584960"/>
                </a:cubicBezTo>
                <a:cubicBezTo>
                  <a:pt x="2465493" y="1571413"/>
                  <a:pt x="2473074" y="1558241"/>
                  <a:pt x="2479040" y="1544320"/>
                </a:cubicBezTo>
                <a:cubicBezTo>
                  <a:pt x="2483259" y="1534476"/>
                  <a:pt x="2484411" y="1523419"/>
                  <a:pt x="2489200" y="1513840"/>
                </a:cubicBezTo>
                <a:cubicBezTo>
                  <a:pt x="2494661" y="1502918"/>
                  <a:pt x="2503462" y="1493962"/>
                  <a:pt x="2509520" y="1483360"/>
                </a:cubicBezTo>
                <a:cubicBezTo>
                  <a:pt x="2517034" y="1470210"/>
                  <a:pt x="2518341" y="1452577"/>
                  <a:pt x="2529840" y="1442720"/>
                </a:cubicBezTo>
                <a:cubicBezTo>
                  <a:pt x="2543687" y="1430851"/>
                  <a:pt x="2563707" y="1429173"/>
                  <a:pt x="2580640" y="1422400"/>
                </a:cubicBezTo>
                <a:cubicBezTo>
                  <a:pt x="2621280" y="1425787"/>
                  <a:pt x="2663348" y="1421357"/>
                  <a:pt x="2702560" y="1432560"/>
                </a:cubicBezTo>
                <a:cubicBezTo>
                  <a:pt x="2728148" y="1439871"/>
                  <a:pt x="2726582" y="1504152"/>
                  <a:pt x="2733040" y="1513840"/>
                </a:cubicBezTo>
                <a:cubicBezTo>
                  <a:pt x="2738981" y="1522751"/>
                  <a:pt x="2753360" y="1520613"/>
                  <a:pt x="2763520" y="1524000"/>
                </a:cubicBezTo>
                <a:cubicBezTo>
                  <a:pt x="2794068" y="1513817"/>
                  <a:pt x="2798219" y="1515404"/>
                  <a:pt x="2824480" y="1493520"/>
                </a:cubicBezTo>
                <a:cubicBezTo>
                  <a:pt x="2875217" y="1451239"/>
                  <a:pt x="2831875" y="1470735"/>
                  <a:pt x="2885440" y="1452880"/>
                </a:cubicBezTo>
                <a:cubicBezTo>
                  <a:pt x="2898987" y="1442720"/>
                  <a:pt x="2913223" y="1433420"/>
                  <a:pt x="2926080" y="1422400"/>
                </a:cubicBezTo>
                <a:cubicBezTo>
                  <a:pt x="2936989" y="1413049"/>
                  <a:pt x="2944605" y="1399890"/>
                  <a:pt x="2956560" y="1391920"/>
                </a:cubicBezTo>
                <a:cubicBezTo>
                  <a:pt x="2965471" y="1385979"/>
                  <a:pt x="2976880" y="1385147"/>
                  <a:pt x="2987040" y="1381760"/>
                </a:cubicBezTo>
                <a:cubicBezTo>
                  <a:pt x="2993813" y="1371600"/>
                  <a:pt x="3001899" y="1362202"/>
                  <a:pt x="3007360" y="1351280"/>
                </a:cubicBezTo>
                <a:cubicBezTo>
                  <a:pt x="3012149" y="1341701"/>
                  <a:pt x="3010830" y="1329163"/>
                  <a:pt x="3017520" y="1320800"/>
                </a:cubicBezTo>
                <a:cubicBezTo>
                  <a:pt x="3025148" y="1311265"/>
                  <a:pt x="3037840" y="1307253"/>
                  <a:pt x="3048000" y="1300480"/>
                </a:cubicBezTo>
                <a:cubicBezTo>
                  <a:pt x="3051387" y="1290320"/>
                  <a:pt x="3052219" y="1278911"/>
                  <a:pt x="3058160" y="1270000"/>
                </a:cubicBezTo>
                <a:cubicBezTo>
                  <a:pt x="3066130" y="1258045"/>
                  <a:pt x="3079442" y="1250558"/>
                  <a:pt x="3088640" y="1239520"/>
                </a:cubicBezTo>
                <a:cubicBezTo>
                  <a:pt x="3096457" y="1230139"/>
                  <a:pt x="3102187" y="1219200"/>
                  <a:pt x="3108960" y="1209040"/>
                </a:cubicBezTo>
                <a:cubicBezTo>
                  <a:pt x="3112347" y="1168400"/>
                  <a:pt x="3109780" y="1126817"/>
                  <a:pt x="3119120" y="1087120"/>
                </a:cubicBezTo>
                <a:cubicBezTo>
                  <a:pt x="3123643" y="1067897"/>
                  <a:pt x="3144028" y="1055265"/>
                  <a:pt x="3149600" y="1036320"/>
                </a:cubicBezTo>
                <a:cubicBezTo>
                  <a:pt x="3208734" y="835265"/>
                  <a:pt x="3124731" y="957138"/>
                  <a:pt x="3200400" y="894080"/>
                </a:cubicBezTo>
                <a:cubicBezTo>
                  <a:pt x="3211438" y="884882"/>
                  <a:pt x="3218925" y="871570"/>
                  <a:pt x="3230880" y="863600"/>
                </a:cubicBezTo>
                <a:cubicBezTo>
                  <a:pt x="3239791" y="857659"/>
                  <a:pt x="3251200" y="856827"/>
                  <a:pt x="3261360" y="853440"/>
                </a:cubicBezTo>
                <a:cubicBezTo>
                  <a:pt x="3285073" y="858183"/>
                  <a:pt x="3351537" y="877721"/>
                  <a:pt x="3373120" y="853440"/>
                </a:cubicBezTo>
                <a:cubicBezTo>
                  <a:pt x="3391674" y="832567"/>
                  <a:pt x="3380951" y="797139"/>
                  <a:pt x="3393440" y="772160"/>
                </a:cubicBezTo>
                <a:cubicBezTo>
                  <a:pt x="3402008" y="755025"/>
                  <a:pt x="3420533" y="745067"/>
                  <a:pt x="3434080" y="731520"/>
                </a:cubicBezTo>
                <a:cubicBezTo>
                  <a:pt x="3453071" y="674546"/>
                  <a:pt x="3441643" y="711430"/>
                  <a:pt x="3464560" y="619760"/>
                </a:cubicBezTo>
                <a:cubicBezTo>
                  <a:pt x="3467947" y="606213"/>
                  <a:pt x="3466974" y="590738"/>
                  <a:pt x="3474720" y="579120"/>
                </a:cubicBezTo>
                <a:lnTo>
                  <a:pt x="3495040" y="548640"/>
                </a:lnTo>
                <a:cubicBezTo>
                  <a:pt x="3498427" y="528320"/>
                  <a:pt x="3493226" y="504443"/>
                  <a:pt x="3505200" y="487680"/>
                </a:cubicBezTo>
                <a:cubicBezTo>
                  <a:pt x="3513316" y="476317"/>
                  <a:pt x="3531984" y="479252"/>
                  <a:pt x="3545840" y="477520"/>
                </a:cubicBezTo>
                <a:cubicBezTo>
                  <a:pt x="3586306" y="472462"/>
                  <a:pt x="3627120" y="470747"/>
                  <a:pt x="3667760" y="467360"/>
                </a:cubicBezTo>
                <a:cubicBezTo>
                  <a:pt x="3706693" y="447893"/>
                  <a:pt x="3715125" y="446707"/>
                  <a:pt x="3749040" y="416560"/>
                </a:cubicBezTo>
                <a:cubicBezTo>
                  <a:pt x="3766938" y="400650"/>
                  <a:pt x="3781942" y="381670"/>
                  <a:pt x="3799840" y="365760"/>
                </a:cubicBezTo>
                <a:cubicBezTo>
                  <a:pt x="4013095" y="176200"/>
                  <a:pt x="3861623" y="324297"/>
                  <a:pt x="3992880" y="193040"/>
                </a:cubicBezTo>
                <a:cubicBezTo>
                  <a:pt x="4009813" y="199813"/>
                  <a:pt x="4026085" y="208561"/>
                  <a:pt x="4043680" y="213360"/>
                </a:cubicBezTo>
                <a:cubicBezTo>
                  <a:pt x="4063554" y="218780"/>
                  <a:pt x="4084372" y="219835"/>
                  <a:pt x="4104640" y="223520"/>
                </a:cubicBezTo>
                <a:cubicBezTo>
                  <a:pt x="4121630" y="226609"/>
                  <a:pt x="4138614" y="229797"/>
                  <a:pt x="4155440" y="233680"/>
                </a:cubicBezTo>
                <a:cubicBezTo>
                  <a:pt x="4182652" y="239960"/>
                  <a:pt x="4209627" y="247227"/>
                  <a:pt x="4236720" y="254000"/>
                </a:cubicBezTo>
                <a:lnTo>
                  <a:pt x="4277360" y="264160"/>
                </a:lnTo>
                <a:cubicBezTo>
                  <a:pt x="4311227" y="260773"/>
                  <a:pt x="4348231" y="268633"/>
                  <a:pt x="4378960" y="254000"/>
                </a:cubicBezTo>
                <a:cubicBezTo>
                  <a:pt x="4422418" y="233306"/>
                  <a:pt x="4453363" y="192913"/>
                  <a:pt x="4490720" y="162560"/>
                </a:cubicBezTo>
                <a:cubicBezTo>
                  <a:pt x="4659398" y="25509"/>
                  <a:pt x="4435263" y="211855"/>
                  <a:pt x="4582160" y="81280"/>
                </a:cubicBezTo>
                <a:cubicBezTo>
                  <a:pt x="4598368" y="66873"/>
                  <a:pt x="4614492" y="52005"/>
                  <a:pt x="4632960" y="40640"/>
                </a:cubicBezTo>
                <a:cubicBezTo>
                  <a:pt x="4658758" y="24764"/>
                  <a:pt x="4714240" y="0"/>
                  <a:pt x="4714240" y="0"/>
                </a:cubicBezTo>
                <a:cubicBezTo>
                  <a:pt x="4796139" y="27300"/>
                  <a:pt x="4678406" y="-9359"/>
                  <a:pt x="4856480" y="20320"/>
                </a:cubicBezTo>
                <a:cubicBezTo>
                  <a:pt x="4880800" y="24373"/>
                  <a:pt x="4903893" y="33867"/>
                  <a:pt x="4927600" y="40640"/>
                </a:cubicBezTo>
                <a:cubicBezTo>
                  <a:pt x="4944533" y="50800"/>
                  <a:pt x="4962602" y="59272"/>
                  <a:pt x="4978400" y="71120"/>
                </a:cubicBezTo>
                <a:cubicBezTo>
                  <a:pt x="5017977" y="100803"/>
                  <a:pt x="5000517" y="97660"/>
                  <a:pt x="5029200" y="132080"/>
                </a:cubicBezTo>
                <a:cubicBezTo>
                  <a:pt x="5038398" y="143118"/>
                  <a:pt x="5049520" y="152400"/>
                  <a:pt x="5059680" y="162560"/>
                </a:cubicBezTo>
                <a:cubicBezTo>
                  <a:pt x="5060879" y="167354"/>
                  <a:pt x="5094488" y="305629"/>
                  <a:pt x="5100320" y="314960"/>
                </a:cubicBezTo>
                <a:cubicBezTo>
                  <a:pt x="5105996" y="324042"/>
                  <a:pt x="5121221" y="320331"/>
                  <a:pt x="5130800" y="325120"/>
                </a:cubicBezTo>
                <a:cubicBezTo>
                  <a:pt x="5148463" y="333951"/>
                  <a:pt x="5164338" y="346010"/>
                  <a:pt x="5181600" y="355600"/>
                </a:cubicBezTo>
                <a:cubicBezTo>
                  <a:pt x="5194840" y="362955"/>
                  <a:pt x="5208693" y="369147"/>
                  <a:pt x="5222240" y="375920"/>
                </a:cubicBezTo>
                <a:lnTo>
                  <a:pt x="5262880" y="436880"/>
                </a:lnTo>
                <a:cubicBezTo>
                  <a:pt x="5269653" y="447040"/>
                  <a:pt x="5279339" y="455776"/>
                  <a:pt x="5283200" y="467360"/>
                </a:cubicBezTo>
                <a:cubicBezTo>
                  <a:pt x="5286587" y="477520"/>
                  <a:pt x="5289141" y="487996"/>
                  <a:pt x="5293360" y="497840"/>
                </a:cubicBezTo>
                <a:cubicBezTo>
                  <a:pt x="5299326" y="511761"/>
                  <a:pt x="5308891" y="524112"/>
                  <a:pt x="5313680" y="538480"/>
                </a:cubicBezTo>
                <a:cubicBezTo>
                  <a:pt x="5322511" y="564974"/>
                  <a:pt x="5318509" y="596523"/>
                  <a:pt x="5334000" y="619760"/>
                </a:cubicBezTo>
                <a:cubicBezTo>
                  <a:pt x="5340773" y="629920"/>
                  <a:pt x="5348859" y="639318"/>
                  <a:pt x="5354320" y="650240"/>
                </a:cubicBezTo>
                <a:cubicBezTo>
                  <a:pt x="5359109" y="659819"/>
                  <a:pt x="5357790" y="672357"/>
                  <a:pt x="5364480" y="680720"/>
                </a:cubicBezTo>
                <a:cubicBezTo>
                  <a:pt x="5372108" y="690255"/>
                  <a:pt x="5385579" y="693223"/>
                  <a:pt x="5394960" y="701040"/>
                </a:cubicBezTo>
                <a:cubicBezTo>
                  <a:pt x="5405998" y="710238"/>
                  <a:pt x="5414627" y="722058"/>
                  <a:pt x="5425440" y="731520"/>
                </a:cubicBezTo>
                <a:cubicBezTo>
                  <a:pt x="5441760" y="745800"/>
                  <a:pt x="5462803" y="755140"/>
                  <a:pt x="5476240" y="772160"/>
                </a:cubicBezTo>
                <a:cubicBezTo>
                  <a:pt x="5514072" y="820080"/>
                  <a:pt x="5541208" y="875717"/>
                  <a:pt x="5577840" y="924560"/>
                </a:cubicBezTo>
                <a:cubicBezTo>
                  <a:pt x="5598160" y="951653"/>
                  <a:pt x="5620851" y="977121"/>
                  <a:pt x="5638800" y="1005840"/>
                </a:cubicBezTo>
                <a:cubicBezTo>
                  <a:pt x="5664174" y="1046439"/>
                  <a:pt x="5695748" y="1122341"/>
                  <a:pt x="5709920" y="1168400"/>
                </a:cubicBezTo>
                <a:cubicBezTo>
                  <a:pt x="5714998" y="1184905"/>
                  <a:pt x="5712357" y="1203754"/>
                  <a:pt x="5720080" y="1219200"/>
                </a:cubicBezTo>
                <a:cubicBezTo>
                  <a:pt x="5733292" y="1245623"/>
                  <a:pt x="5760618" y="1252495"/>
                  <a:pt x="5781040" y="1270000"/>
                </a:cubicBezTo>
                <a:cubicBezTo>
                  <a:pt x="5807938" y="1293056"/>
                  <a:pt x="5854211" y="1346024"/>
                  <a:pt x="5872480" y="1371600"/>
                </a:cubicBezTo>
                <a:cubicBezTo>
                  <a:pt x="5891050" y="1397599"/>
                  <a:pt x="5904386" y="1427116"/>
                  <a:pt x="5923280" y="1452880"/>
                </a:cubicBezTo>
                <a:cubicBezTo>
                  <a:pt x="5941744" y="1478059"/>
                  <a:pt x="5967805" y="1497452"/>
                  <a:pt x="5984240" y="1524000"/>
                </a:cubicBezTo>
                <a:cubicBezTo>
                  <a:pt x="6012142" y="1569072"/>
                  <a:pt x="6023554" y="1623832"/>
                  <a:pt x="6055360" y="1666240"/>
                </a:cubicBezTo>
                <a:cubicBezTo>
                  <a:pt x="6123646" y="1757289"/>
                  <a:pt x="6097534" y="1719341"/>
                  <a:pt x="6136640" y="1778000"/>
                </a:cubicBezTo>
                <a:cubicBezTo>
                  <a:pt x="6140027" y="1849120"/>
                  <a:pt x="6140887" y="1920405"/>
                  <a:pt x="6146800" y="1991360"/>
                </a:cubicBezTo>
                <a:cubicBezTo>
                  <a:pt x="6147689" y="2002033"/>
                  <a:pt x="6147074" y="2017721"/>
                  <a:pt x="6156960" y="2021840"/>
                </a:cubicBezTo>
                <a:cubicBezTo>
                  <a:pt x="6191911" y="2036403"/>
                  <a:pt x="6231504" y="2035182"/>
                  <a:pt x="6268720" y="2042160"/>
                </a:cubicBezTo>
                <a:cubicBezTo>
                  <a:pt x="6285693" y="2045342"/>
                  <a:pt x="6302587" y="2048933"/>
                  <a:pt x="6319520" y="2052320"/>
                </a:cubicBezTo>
                <a:cubicBezTo>
                  <a:pt x="6329680" y="2059093"/>
                  <a:pt x="6339398" y="2066582"/>
                  <a:pt x="6350000" y="2072640"/>
                </a:cubicBezTo>
                <a:cubicBezTo>
                  <a:pt x="6363150" y="2080154"/>
                  <a:pt x="6379005" y="2083264"/>
                  <a:pt x="6390640" y="2092960"/>
                </a:cubicBezTo>
                <a:cubicBezTo>
                  <a:pt x="6400021" y="2100777"/>
                  <a:pt x="6401770" y="2115399"/>
                  <a:pt x="6410960" y="2123440"/>
                </a:cubicBezTo>
                <a:cubicBezTo>
                  <a:pt x="6429339" y="2139522"/>
                  <a:pt x="6471920" y="2164080"/>
                  <a:pt x="6471920" y="2164080"/>
                </a:cubicBezTo>
                <a:cubicBezTo>
                  <a:pt x="6491786" y="2193879"/>
                  <a:pt x="6493987" y="2191389"/>
                  <a:pt x="6502400" y="2225040"/>
                </a:cubicBezTo>
                <a:cubicBezTo>
                  <a:pt x="6506588" y="2241793"/>
                  <a:pt x="6506497" y="2259671"/>
                  <a:pt x="6512560" y="2275840"/>
                </a:cubicBezTo>
                <a:cubicBezTo>
                  <a:pt x="6523849" y="2305944"/>
                  <a:pt x="6538524" y="2310083"/>
                  <a:pt x="6563360" y="2326640"/>
                </a:cubicBezTo>
                <a:cubicBezTo>
                  <a:pt x="6585236" y="2363100"/>
                  <a:pt x="6622112" y="2421616"/>
                  <a:pt x="6634480" y="2458720"/>
                </a:cubicBezTo>
                <a:cubicBezTo>
                  <a:pt x="6646155" y="2493744"/>
                  <a:pt x="6637067" y="2481627"/>
                  <a:pt x="6654800" y="24993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extLst>
      <p:ext uri="{BB962C8B-B14F-4D97-AF65-F5344CB8AC3E}">
        <p14:creationId xmlns:p14="http://schemas.microsoft.com/office/powerpoint/2010/main" val="29351686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874838" y="406401"/>
            <a:ext cx="8793162" cy="752475"/>
          </a:xfrm>
        </p:spPr>
        <p:txBody>
          <a:bodyPr/>
          <a:lstStyle/>
          <a:p>
            <a:r>
              <a:rPr lang="en-GB" altLang="en-US"/>
              <a:t>The decision boundary perspective…</a:t>
            </a:r>
          </a:p>
        </p:txBody>
      </p:sp>
      <p:sp>
        <p:nvSpPr>
          <p:cNvPr id="5" name="Oval 4"/>
          <p:cNvSpPr/>
          <p:nvPr/>
        </p:nvSpPr>
        <p:spPr>
          <a:xfrm>
            <a:off x="6188076" y="4851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 name="Oval 5"/>
          <p:cNvSpPr/>
          <p:nvPr/>
        </p:nvSpPr>
        <p:spPr>
          <a:xfrm>
            <a:off x="4359276" y="27432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 name="Oval 6"/>
          <p:cNvSpPr/>
          <p:nvPr/>
        </p:nvSpPr>
        <p:spPr>
          <a:xfrm>
            <a:off x="4200526" y="346551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 name="Oval 7"/>
          <p:cNvSpPr/>
          <p:nvPr/>
        </p:nvSpPr>
        <p:spPr>
          <a:xfrm>
            <a:off x="4664076" y="3048000"/>
            <a:ext cx="314325" cy="406400"/>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 name="Oval 8"/>
          <p:cNvSpPr/>
          <p:nvPr/>
        </p:nvSpPr>
        <p:spPr>
          <a:xfrm>
            <a:off x="4516439" y="3911600"/>
            <a:ext cx="314325"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 name="Oval 9"/>
          <p:cNvSpPr/>
          <p:nvPr/>
        </p:nvSpPr>
        <p:spPr>
          <a:xfrm>
            <a:off x="4968876" y="33528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 name="Oval 10"/>
          <p:cNvSpPr/>
          <p:nvPr/>
        </p:nvSpPr>
        <p:spPr>
          <a:xfrm>
            <a:off x="3992563" y="4116388"/>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2" name="Oval 11"/>
          <p:cNvSpPr/>
          <p:nvPr/>
        </p:nvSpPr>
        <p:spPr>
          <a:xfrm>
            <a:off x="3484563" y="3262313"/>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3" name="Oval 12"/>
          <p:cNvSpPr/>
          <p:nvPr/>
        </p:nvSpPr>
        <p:spPr>
          <a:xfrm>
            <a:off x="5237163" y="2408238"/>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4" name="Oval 13"/>
          <p:cNvSpPr/>
          <p:nvPr/>
        </p:nvSpPr>
        <p:spPr>
          <a:xfrm>
            <a:off x="3408363" y="4492625"/>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5" name="Oval 14"/>
          <p:cNvSpPr/>
          <p:nvPr/>
        </p:nvSpPr>
        <p:spPr>
          <a:xfrm>
            <a:off x="3322639" y="3892550"/>
            <a:ext cx="314325" cy="40798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6" name="Oval 15"/>
          <p:cNvSpPr/>
          <p:nvPr/>
        </p:nvSpPr>
        <p:spPr>
          <a:xfrm>
            <a:off x="6100763" y="2265363"/>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7" name="Oval 16"/>
          <p:cNvSpPr/>
          <p:nvPr/>
        </p:nvSpPr>
        <p:spPr>
          <a:xfrm>
            <a:off x="6594476" y="25812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8" name="Oval 17"/>
          <p:cNvSpPr/>
          <p:nvPr/>
        </p:nvSpPr>
        <p:spPr>
          <a:xfrm>
            <a:off x="6435726" y="3302000"/>
            <a:ext cx="315913" cy="407988"/>
          </a:xfrm>
          <a:prstGeom prst="ellipse">
            <a:avLst/>
          </a:prstGeom>
          <a:solidFill>
            <a:srgbClr val="FFC000"/>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9" name="Oval 18"/>
          <p:cNvSpPr/>
          <p:nvPr/>
        </p:nvSpPr>
        <p:spPr>
          <a:xfrm>
            <a:off x="6899276" y="28860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0" name="Oval 19"/>
          <p:cNvSpPr/>
          <p:nvPr/>
        </p:nvSpPr>
        <p:spPr>
          <a:xfrm>
            <a:off x="6751639" y="37496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1" name="Oval 20"/>
          <p:cNvSpPr/>
          <p:nvPr/>
        </p:nvSpPr>
        <p:spPr>
          <a:xfrm>
            <a:off x="7204076" y="31908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2" name="Oval 21"/>
          <p:cNvSpPr/>
          <p:nvPr/>
        </p:nvSpPr>
        <p:spPr>
          <a:xfrm>
            <a:off x="6227763" y="3952875"/>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3" name="Oval 22"/>
          <p:cNvSpPr/>
          <p:nvPr/>
        </p:nvSpPr>
        <p:spPr>
          <a:xfrm>
            <a:off x="5719763" y="3098800"/>
            <a:ext cx="315912"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4" name="Oval 23"/>
          <p:cNvSpPr/>
          <p:nvPr/>
        </p:nvSpPr>
        <p:spPr>
          <a:xfrm>
            <a:off x="5608639" y="25908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5" name="Oval 24"/>
          <p:cNvSpPr/>
          <p:nvPr/>
        </p:nvSpPr>
        <p:spPr>
          <a:xfrm>
            <a:off x="4968876" y="4443414"/>
            <a:ext cx="314325" cy="40798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6" name="Oval 25"/>
          <p:cNvSpPr/>
          <p:nvPr/>
        </p:nvSpPr>
        <p:spPr>
          <a:xfrm>
            <a:off x="5394326" y="4037013"/>
            <a:ext cx="315913"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7" name="Oval 26"/>
          <p:cNvSpPr/>
          <p:nvPr/>
        </p:nvSpPr>
        <p:spPr>
          <a:xfrm>
            <a:off x="5761039" y="4624388"/>
            <a:ext cx="314325" cy="406400"/>
          </a:xfrm>
          <a:prstGeom prst="ellipse">
            <a:avLst/>
          </a:prstGeom>
          <a:solidFill>
            <a:schemeClr val="accent2"/>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8" name="Oval 27"/>
          <p:cNvSpPr/>
          <p:nvPr/>
        </p:nvSpPr>
        <p:spPr>
          <a:xfrm>
            <a:off x="5603876" y="2184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9" name="Oval 28"/>
          <p:cNvSpPr/>
          <p:nvPr/>
        </p:nvSpPr>
        <p:spPr>
          <a:xfrm>
            <a:off x="6303963" y="2876550"/>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33" name="Straight Arrow Connector 32"/>
          <p:cNvCxnSpPr/>
          <p:nvPr/>
        </p:nvCxnSpPr>
        <p:spPr>
          <a:xfrm flipV="1">
            <a:off x="9012238" y="4319589"/>
            <a:ext cx="101600" cy="325437"/>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8890001" y="4643438"/>
            <a:ext cx="111125" cy="347662"/>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6654" name="TextBox 34"/>
          <p:cNvSpPr txBox="1">
            <a:spLocks noChangeArrowheads="1"/>
          </p:cNvSpPr>
          <p:nvPr/>
        </p:nvSpPr>
        <p:spPr bwMode="auto">
          <a:xfrm>
            <a:off x="1905001" y="1341438"/>
            <a:ext cx="6308725" cy="46196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a:solidFill>
                  <a:schemeClr val="bg1"/>
                </a:solidFill>
              </a:rPr>
              <a:t>Present a training instance / adjust the weights</a:t>
            </a:r>
          </a:p>
        </p:txBody>
      </p:sp>
      <p:sp>
        <p:nvSpPr>
          <p:cNvPr id="3" name="Freeform 2"/>
          <p:cNvSpPr/>
          <p:nvPr/>
        </p:nvSpPr>
        <p:spPr>
          <a:xfrm>
            <a:off x="2519364" y="2498725"/>
            <a:ext cx="6746875" cy="2306638"/>
          </a:xfrm>
          <a:custGeom>
            <a:avLst/>
            <a:gdLst>
              <a:gd name="connsiteX0" fmla="*/ 0 w 6746240"/>
              <a:gd name="connsiteY0" fmla="*/ 1280160 h 2306320"/>
              <a:gd name="connsiteX1" fmla="*/ 121920 w 6746240"/>
              <a:gd name="connsiteY1" fmla="*/ 1259840 h 2306320"/>
              <a:gd name="connsiteX2" fmla="*/ 182880 w 6746240"/>
              <a:gd name="connsiteY2" fmla="*/ 1239520 h 2306320"/>
              <a:gd name="connsiteX3" fmla="*/ 274320 w 6746240"/>
              <a:gd name="connsiteY3" fmla="*/ 1209040 h 2306320"/>
              <a:gd name="connsiteX4" fmla="*/ 304800 w 6746240"/>
              <a:gd name="connsiteY4" fmla="*/ 1198880 h 2306320"/>
              <a:gd name="connsiteX5" fmla="*/ 335280 w 6746240"/>
              <a:gd name="connsiteY5" fmla="*/ 1188720 h 2306320"/>
              <a:gd name="connsiteX6" fmla="*/ 375920 w 6746240"/>
              <a:gd name="connsiteY6" fmla="*/ 1178560 h 2306320"/>
              <a:gd name="connsiteX7" fmla="*/ 426720 w 6746240"/>
              <a:gd name="connsiteY7" fmla="*/ 1188720 h 2306320"/>
              <a:gd name="connsiteX8" fmla="*/ 447040 w 6746240"/>
              <a:gd name="connsiteY8" fmla="*/ 1219200 h 2306320"/>
              <a:gd name="connsiteX9" fmla="*/ 538480 w 6746240"/>
              <a:gd name="connsiteY9" fmla="*/ 1198880 h 2306320"/>
              <a:gd name="connsiteX10" fmla="*/ 690880 w 6746240"/>
              <a:gd name="connsiteY10" fmla="*/ 1209040 h 2306320"/>
              <a:gd name="connsiteX11" fmla="*/ 701040 w 6746240"/>
              <a:gd name="connsiteY11" fmla="*/ 1239520 h 2306320"/>
              <a:gd name="connsiteX12" fmla="*/ 731520 w 6746240"/>
              <a:gd name="connsiteY12" fmla="*/ 1259840 h 2306320"/>
              <a:gd name="connsiteX13" fmla="*/ 853440 w 6746240"/>
              <a:gd name="connsiteY13" fmla="*/ 1280160 h 2306320"/>
              <a:gd name="connsiteX14" fmla="*/ 883920 w 6746240"/>
              <a:gd name="connsiteY14" fmla="*/ 1320800 h 2306320"/>
              <a:gd name="connsiteX15" fmla="*/ 894080 w 6746240"/>
              <a:gd name="connsiteY15" fmla="*/ 1351280 h 2306320"/>
              <a:gd name="connsiteX16" fmla="*/ 924560 w 6746240"/>
              <a:gd name="connsiteY16" fmla="*/ 1361440 h 2306320"/>
              <a:gd name="connsiteX17" fmla="*/ 1066800 w 6746240"/>
              <a:gd name="connsiteY17" fmla="*/ 1402080 h 2306320"/>
              <a:gd name="connsiteX18" fmla="*/ 1127760 w 6746240"/>
              <a:gd name="connsiteY18" fmla="*/ 1432560 h 2306320"/>
              <a:gd name="connsiteX19" fmla="*/ 1188720 w 6746240"/>
              <a:gd name="connsiteY19" fmla="*/ 1493520 h 2306320"/>
              <a:gd name="connsiteX20" fmla="*/ 1534160 w 6746240"/>
              <a:gd name="connsiteY20" fmla="*/ 1503680 h 2306320"/>
              <a:gd name="connsiteX21" fmla="*/ 1717040 w 6746240"/>
              <a:gd name="connsiteY21" fmla="*/ 1534160 h 2306320"/>
              <a:gd name="connsiteX22" fmla="*/ 1767840 w 6746240"/>
              <a:gd name="connsiteY22" fmla="*/ 1544320 h 2306320"/>
              <a:gd name="connsiteX23" fmla="*/ 1828800 w 6746240"/>
              <a:gd name="connsiteY23" fmla="*/ 1564640 h 2306320"/>
              <a:gd name="connsiteX24" fmla="*/ 1930400 w 6746240"/>
              <a:gd name="connsiteY24" fmla="*/ 1544320 h 2306320"/>
              <a:gd name="connsiteX25" fmla="*/ 1981200 w 6746240"/>
              <a:gd name="connsiteY25" fmla="*/ 1524000 h 2306320"/>
              <a:gd name="connsiteX26" fmla="*/ 2082800 w 6746240"/>
              <a:gd name="connsiteY26" fmla="*/ 1483360 h 2306320"/>
              <a:gd name="connsiteX27" fmla="*/ 2143760 w 6746240"/>
              <a:gd name="connsiteY27" fmla="*/ 1463040 h 2306320"/>
              <a:gd name="connsiteX28" fmla="*/ 2468880 w 6746240"/>
              <a:gd name="connsiteY28" fmla="*/ 1452880 h 2306320"/>
              <a:gd name="connsiteX29" fmla="*/ 2600960 w 6746240"/>
              <a:gd name="connsiteY29" fmla="*/ 1402080 h 2306320"/>
              <a:gd name="connsiteX30" fmla="*/ 2661920 w 6746240"/>
              <a:gd name="connsiteY30" fmla="*/ 1371600 h 2306320"/>
              <a:gd name="connsiteX31" fmla="*/ 2692400 w 6746240"/>
              <a:gd name="connsiteY31" fmla="*/ 1351280 h 2306320"/>
              <a:gd name="connsiteX32" fmla="*/ 2733040 w 6746240"/>
              <a:gd name="connsiteY32" fmla="*/ 1341120 h 2306320"/>
              <a:gd name="connsiteX33" fmla="*/ 2824480 w 6746240"/>
              <a:gd name="connsiteY33" fmla="*/ 1300480 h 2306320"/>
              <a:gd name="connsiteX34" fmla="*/ 2865120 w 6746240"/>
              <a:gd name="connsiteY34" fmla="*/ 1229360 h 2306320"/>
              <a:gd name="connsiteX35" fmla="*/ 2885440 w 6746240"/>
              <a:gd name="connsiteY35" fmla="*/ 1188720 h 2306320"/>
              <a:gd name="connsiteX36" fmla="*/ 2915920 w 6746240"/>
              <a:gd name="connsiteY36" fmla="*/ 1158240 h 2306320"/>
              <a:gd name="connsiteX37" fmla="*/ 3007360 w 6746240"/>
              <a:gd name="connsiteY37" fmla="*/ 1107440 h 2306320"/>
              <a:gd name="connsiteX38" fmla="*/ 3068320 w 6746240"/>
              <a:gd name="connsiteY38" fmla="*/ 1036320 h 2306320"/>
              <a:gd name="connsiteX39" fmla="*/ 3108960 w 6746240"/>
              <a:gd name="connsiteY39" fmla="*/ 995680 h 2306320"/>
              <a:gd name="connsiteX40" fmla="*/ 3139440 w 6746240"/>
              <a:gd name="connsiteY40" fmla="*/ 1005840 h 2306320"/>
              <a:gd name="connsiteX41" fmla="*/ 3159760 w 6746240"/>
              <a:gd name="connsiteY41" fmla="*/ 975360 h 2306320"/>
              <a:gd name="connsiteX42" fmla="*/ 3180080 w 6746240"/>
              <a:gd name="connsiteY42" fmla="*/ 904240 h 2306320"/>
              <a:gd name="connsiteX43" fmla="*/ 3200400 w 6746240"/>
              <a:gd name="connsiteY43" fmla="*/ 843280 h 2306320"/>
              <a:gd name="connsiteX44" fmla="*/ 3210560 w 6746240"/>
              <a:gd name="connsiteY44" fmla="*/ 802640 h 2306320"/>
              <a:gd name="connsiteX45" fmla="*/ 3241040 w 6746240"/>
              <a:gd name="connsiteY45" fmla="*/ 792480 h 2306320"/>
              <a:gd name="connsiteX46" fmla="*/ 3271520 w 6746240"/>
              <a:gd name="connsiteY46" fmla="*/ 772160 h 2306320"/>
              <a:gd name="connsiteX47" fmla="*/ 3383280 w 6746240"/>
              <a:gd name="connsiteY47" fmla="*/ 751840 h 2306320"/>
              <a:gd name="connsiteX48" fmla="*/ 3484880 w 6746240"/>
              <a:gd name="connsiteY48" fmla="*/ 680720 h 2306320"/>
              <a:gd name="connsiteX49" fmla="*/ 3515360 w 6746240"/>
              <a:gd name="connsiteY49" fmla="*/ 670560 h 2306320"/>
              <a:gd name="connsiteX50" fmla="*/ 3576320 w 6746240"/>
              <a:gd name="connsiteY50" fmla="*/ 629920 h 2306320"/>
              <a:gd name="connsiteX51" fmla="*/ 3586480 w 6746240"/>
              <a:gd name="connsiteY51" fmla="*/ 599440 h 2306320"/>
              <a:gd name="connsiteX52" fmla="*/ 3596640 w 6746240"/>
              <a:gd name="connsiteY52" fmla="*/ 558800 h 2306320"/>
              <a:gd name="connsiteX53" fmla="*/ 3627120 w 6746240"/>
              <a:gd name="connsiteY53" fmla="*/ 528320 h 2306320"/>
              <a:gd name="connsiteX54" fmla="*/ 3667760 w 6746240"/>
              <a:gd name="connsiteY54" fmla="*/ 467360 h 2306320"/>
              <a:gd name="connsiteX55" fmla="*/ 3708400 w 6746240"/>
              <a:gd name="connsiteY55" fmla="*/ 406400 h 2306320"/>
              <a:gd name="connsiteX56" fmla="*/ 3728720 w 6746240"/>
              <a:gd name="connsiteY56" fmla="*/ 375920 h 2306320"/>
              <a:gd name="connsiteX57" fmla="*/ 3759200 w 6746240"/>
              <a:gd name="connsiteY57" fmla="*/ 355600 h 2306320"/>
              <a:gd name="connsiteX58" fmla="*/ 3840480 w 6746240"/>
              <a:gd name="connsiteY58" fmla="*/ 274320 h 2306320"/>
              <a:gd name="connsiteX59" fmla="*/ 3870960 w 6746240"/>
              <a:gd name="connsiteY59" fmla="*/ 254000 h 2306320"/>
              <a:gd name="connsiteX60" fmla="*/ 3911600 w 6746240"/>
              <a:gd name="connsiteY60" fmla="*/ 223520 h 2306320"/>
              <a:gd name="connsiteX61" fmla="*/ 4003040 w 6746240"/>
              <a:gd name="connsiteY61" fmla="*/ 182880 h 2306320"/>
              <a:gd name="connsiteX62" fmla="*/ 4033520 w 6746240"/>
              <a:gd name="connsiteY62" fmla="*/ 152400 h 2306320"/>
              <a:gd name="connsiteX63" fmla="*/ 4114800 w 6746240"/>
              <a:gd name="connsiteY63" fmla="*/ 121920 h 2306320"/>
              <a:gd name="connsiteX64" fmla="*/ 4145280 w 6746240"/>
              <a:gd name="connsiteY64" fmla="*/ 142240 h 2306320"/>
              <a:gd name="connsiteX65" fmla="*/ 4185920 w 6746240"/>
              <a:gd name="connsiteY65" fmla="*/ 132080 h 2306320"/>
              <a:gd name="connsiteX66" fmla="*/ 4307840 w 6746240"/>
              <a:gd name="connsiteY66" fmla="*/ 121920 h 2306320"/>
              <a:gd name="connsiteX67" fmla="*/ 4378960 w 6746240"/>
              <a:gd name="connsiteY67" fmla="*/ 101600 h 2306320"/>
              <a:gd name="connsiteX68" fmla="*/ 4409440 w 6746240"/>
              <a:gd name="connsiteY68" fmla="*/ 91440 h 2306320"/>
              <a:gd name="connsiteX69" fmla="*/ 4541520 w 6746240"/>
              <a:gd name="connsiteY69" fmla="*/ 81280 h 2306320"/>
              <a:gd name="connsiteX70" fmla="*/ 4582160 w 6746240"/>
              <a:gd name="connsiteY70" fmla="*/ 71120 h 2306320"/>
              <a:gd name="connsiteX71" fmla="*/ 4592320 w 6746240"/>
              <a:gd name="connsiteY71" fmla="*/ 30480 h 2306320"/>
              <a:gd name="connsiteX72" fmla="*/ 4622800 w 6746240"/>
              <a:gd name="connsiteY72" fmla="*/ 0 h 2306320"/>
              <a:gd name="connsiteX73" fmla="*/ 4724400 w 6746240"/>
              <a:gd name="connsiteY73" fmla="*/ 30480 h 2306320"/>
              <a:gd name="connsiteX74" fmla="*/ 4744720 w 6746240"/>
              <a:gd name="connsiteY74" fmla="*/ 60960 h 2306320"/>
              <a:gd name="connsiteX75" fmla="*/ 4826000 w 6746240"/>
              <a:gd name="connsiteY75" fmla="*/ 81280 h 2306320"/>
              <a:gd name="connsiteX76" fmla="*/ 4968240 w 6746240"/>
              <a:gd name="connsiteY76" fmla="*/ 162560 h 2306320"/>
              <a:gd name="connsiteX77" fmla="*/ 5130800 w 6746240"/>
              <a:gd name="connsiteY77" fmla="*/ 254000 h 2306320"/>
              <a:gd name="connsiteX78" fmla="*/ 5242560 w 6746240"/>
              <a:gd name="connsiteY78" fmla="*/ 335280 h 2306320"/>
              <a:gd name="connsiteX79" fmla="*/ 5273040 w 6746240"/>
              <a:gd name="connsiteY79" fmla="*/ 365760 h 2306320"/>
              <a:gd name="connsiteX80" fmla="*/ 5323840 w 6746240"/>
              <a:gd name="connsiteY80" fmla="*/ 375920 h 2306320"/>
              <a:gd name="connsiteX81" fmla="*/ 5527040 w 6746240"/>
              <a:gd name="connsiteY81" fmla="*/ 396240 h 2306320"/>
              <a:gd name="connsiteX82" fmla="*/ 5547360 w 6746240"/>
              <a:gd name="connsiteY82" fmla="*/ 589280 h 2306320"/>
              <a:gd name="connsiteX83" fmla="*/ 5557520 w 6746240"/>
              <a:gd name="connsiteY83" fmla="*/ 629920 h 2306320"/>
              <a:gd name="connsiteX84" fmla="*/ 5567680 w 6746240"/>
              <a:gd name="connsiteY84" fmla="*/ 680720 h 2306320"/>
              <a:gd name="connsiteX85" fmla="*/ 5577840 w 6746240"/>
              <a:gd name="connsiteY85" fmla="*/ 741680 h 2306320"/>
              <a:gd name="connsiteX86" fmla="*/ 5588000 w 6746240"/>
              <a:gd name="connsiteY86" fmla="*/ 812800 h 2306320"/>
              <a:gd name="connsiteX87" fmla="*/ 5598160 w 6746240"/>
              <a:gd name="connsiteY87" fmla="*/ 853440 h 2306320"/>
              <a:gd name="connsiteX88" fmla="*/ 5608320 w 6746240"/>
              <a:gd name="connsiteY88" fmla="*/ 904240 h 2306320"/>
              <a:gd name="connsiteX89" fmla="*/ 5618480 w 6746240"/>
              <a:gd name="connsiteY89" fmla="*/ 944880 h 2306320"/>
              <a:gd name="connsiteX90" fmla="*/ 5659120 w 6746240"/>
              <a:gd name="connsiteY90" fmla="*/ 955040 h 2306320"/>
              <a:gd name="connsiteX91" fmla="*/ 5689600 w 6746240"/>
              <a:gd name="connsiteY91" fmla="*/ 1005840 h 2306320"/>
              <a:gd name="connsiteX92" fmla="*/ 5699760 w 6746240"/>
              <a:gd name="connsiteY92" fmla="*/ 1036320 h 2306320"/>
              <a:gd name="connsiteX93" fmla="*/ 5750560 w 6746240"/>
              <a:gd name="connsiteY93" fmla="*/ 1127760 h 2306320"/>
              <a:gd name="connsiteX94" fmla="*/ 5770880 w 6746240"/>
              <a:gd name="connsiteY94" fmla="*/ 1188720 h 2306320"/>
              <a:gd name="connsiteX95" fmla="*/ 5781040 w 6746240"/>
              <a:gd name="connsiteY95" fmla="*/ 1229360 h 2306320"/>
              <a:gd name="connsiteX96" fmla="*/ 5821680 w 6746240"/>
              <a:gd name="connsiteY96" fmla="*/ 1239520 h 2306320"/>
              <a:gd name="connsiteX97" fmla="*/ 5872480 w 6746240"/>
              <a:gd name="connsiteY97" fmla="*/ 1259840 h 2306320"/>
              <a:gd name="connsiteX98" fmla="*/ 5974080 w 6746240"/>
              <a:gd name="connsiteY98" fmla="*/ 1330960 h 2306320"/>
              <a:gd name="connsiteX99" fmla="*/ 6004560 w 6746240"/>
              <a:gd name="connsiteY99" fmla="*/ 1371600 h 2306320"/>
              <a:gd name="connsiteX100" fmla="*/ 6065520 w 6746240"/>
              <a:gd name="connsiteY100" fmla="*/ 1442720 h 2306320"/>
              <a:gd name="connsiteX101" fmla="*/ 6085840 w 6746240"/>
              <a:gd name="connsiteY101" fmla="*/ 1483360 h 2306320"/>
              <a:gd name="connsiteX102" fmla="*/ 6126480 w 6746240"/>
              <a:gd name="connsiteY102" fmla="*/ 1544320 h 2306320"/>
              <a:gd name="connsiteX103" fmla="*/ 6177280 w 6746240"/>
              <a:gd name="connsiteY103" fmla="*/ 1564640 h 2306320"/>
              <a:gd name="connsiteX104" fmla="*/ 6268720 w 6746240"/>
              <a:gd name="connsiteY104" fmla="*/ 1666240 h 2306320"/>
              <a:gd name="connsiteX105" fmla="*/ 6278880 w 6746240"/>
              <a:gd name="connsiteY105" fmla="*/ 1717040 h 2306320"/>
              <a:gd name="connsiteX106" fmla="*/ 6319520 w 6746240"/>
              <a:gd name="connsiteY106" fmla="*/ 1737360 h 2306320"/>
              <a:gd name="connsiteX107" fmla="*/ 6350000 w 6746240"/>
              <a:gd name="connsiteY107" fmla="*/ 1757680 h 2306320"/>
              <a:gd name="connsiteX108" fmla="*/ 6370320 w 6746240"/>
              <a:gd name="connsiteY108" fmla="*/ 1798320 h 2306320"/>
              <a:gd name="connsiteX109" fmla="*/ 6390640 w 6746240"/>
              <a:gd name="connsiteY109" fmla="*/ 1859280 h 2306320"/>
              <a:gd name="connsiteX110" fmla="*/ 6421120 w 6746240"/>
              <a:gd name="connsiteY110" fmla="*/ 1971040 h 2306320"/>
              <a:gd name="connsiteX111" fmla="*/ 6431280 w 6746240"/>
              <a:gd name="connsiteY111" fmla="*/ 2001520 h 2306320"/>
              <a:gd name="connsiteX112" fmla="*/ 6461760 w 6746240"/>
              <a:gd name="connsiteY112" fmla="*/ 2011680 h 2306320"/>
              <a:gd name="connsiteX113" fmla="*/ 6471920 w 6746240"/>
              <a:gd name="connsiteY113" fmla="*/ 2042160 h 2306320"/>
              <a:gd name="connsiteX114" fmla="*/ 6563360 w 6746240"/>
              <a:gd name="connsiteY114" fmla="*/ 2082800 h 2306320"/>
              <a:gd name="connsiteX115" fmla="*/ 6614160 w 6746240"/>
              <a:gd name="connsiteY115" fmla="*/ 2113280 h 2306320"/>
              <a:gd name="connsiteX116" fmla="*/ 6644640 w 6746240"/>
              <a:gd name="connsiteY116" fmla="*/ 2164080 h 2306320"/>
              <a:gd name="connsiteX117" fmla="*/ 6675120 w 6746240"/>
              <a:gd name="connsiteY117" fmla="*/ 2194560 h 2306320"/>
              <a:gd name="connsiteX118" fmla="*/ 6695440 w 6746240"/>
              <a:gd name="connsiteY118" fmla="*/ 2235200 h 2306320"/>
              <a:gd name="connsiteX119" fmla="*/ 6746240 w 6746240"/>
              <a:gd name="connsiteY119" fmla="*/ 2306320 h 230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746240" h="2306320">
                <a:moveTo>
                  <a:pt x="0" y="1280160"/>
                </a:moveTo>
                <a:cubicBezTo>
                  <a:pt x="30529" y="1275799"/>
                  <a:pt x="89236" y="1268754"/>
                  <a:pt x="121920" y="1259840"/>
                </a:cubicBezTo>
                <a:cubicBezTo>
                  <a:pt x="142584" y="1254204"/>
                  <a:pt x="162560" y="1246293"/>
                  <a:pt x="182880" y="1239520"/>
                </a:cubicBezTo>
                <a:lnTo>
                  <a:pt x="274320" y="1209040"/>
                </a:lnTo>
                <a:lnTo>
                  <a:pt x="304800" y="1198880"/>
                </a:lnTo>
                <a:cubicBezTo>
                  <a:pt x="314960" y="1195493"/>
                  <a:pt x="324890" y="1191317"/>
                  <a:pt x="335280" y="1188720"/>
                </a:cubicBezTo>
                <a:lnTo>
                  <a:pt x="375920" y="1178560"/>
                </a:lnTo>
                <a:cubicBezTo>
                  <a:pt x="392853" y="1181947"/>
                  <a:pt x="411727" y="1180152"/>
                  <a:pt x="426720" y="1188720"/>
                </a:cubicBezTo>
                <a:cubicBezTo>
                  <a:pt x="437322" y="1194778"/>
                  <a:pt x="435194" y="1216238"/>
                  <a:pt x="447040" y="1219200"/>
                </a:cubicBezTo>
                <a:cubicBezTo>
                  <a:pt x="467475" y="1224309"/>
                  <a:pt x="515016" y="1206701"/>
                  <a:pt x="538480" y="1198880"/>
                </a:cubicBezTo>
                <a:cubicBezTo>
                  <a:pt x="589280" y="1202267"/>
                  <a:pt x="641487" y="1196692"/>
                  <a:pt x="690880" y="1209040"/>
                </a:cubicBezTo>
                <a:cubicBezTo>
                  <a:pt x="701270" y="1211637"/>
                  <a:pt x="694350" y="1231157"/>
                  <a:pt x="701040" y="1239520"/>
                </a:cubicBezTo>
                <a:cubicBezTo>
                  <a:pt x="708668" y="1249055"/>
                  <a:pt x="720598" y="1254379"/>
                  <a:pt x="731520" y="1259840"/>
                </a:cubicBezTo>
                <a:cubicBezTo>
                  <a:pt x="765562" y="1276861"/>
                  <a:pt x="824467" y="1276941"/>
                  <a:pt x="853440" y="1280160"/>
                </a:cubicBezTo>
                <a:cubicBezTo>
                  <a:pt x="863600" y="1293707"/>
                  <a:pt x="875519" y="1306098"/>
                  <a:pt x="883920" y="1320800"/>
                </a:cubicBezTo>
                <a:cubicBezTo>
                  <a:pt x="889233" y="1330099"/>
                  <a:pt x="886507" y="1343707"/>
                  <a:pt x="894080" y="1351280"/>
                </a:cubicBezTo>
                <a:cubicBezTo>
                  <a:pt x="901653" y="1358853"/>
                  <a:pt x="914400" y="1358053"/>
                  <a:pt x="924560" y="1361440"/>
                </a:cubicBezTo>
                <a:cubicBezTo>
                  <a:pt x="949263" y="1435548"/>
                  <a:pt x="921655" y="1383937"/>
                  <a:pt x="1066800" y="1402080"/>
                </a:cubicBezTo>
                <a:cubicBezTo>
                  <a:pt x="1085688" y="1404441"/>
                  <a:pt x="1114794" y="1419594"/>
                  <a:pt x="1127760" y="1432560"/>
                </a:cubicBezTo>
                <a:cubicBezTo>
                  <a:pt x="1139894" y="1444694"/>
                  <a:pt x="1162663" y="1491407"/>
                  <a:pt x="1188720" y="1493520"/>
                </a:cubicBezTo>
                <a:cubicBezTo>
                  <a:pt x="1303540" y="1502830"/>
                  <a:pt x="1419013" y="1500293"/>
                  <a:pt x="1534160" y="1503680"/>
                </a:cubicBezTo>
                <a:cubicBezTo>
                  <a:pt x="1633808" y="1536896"/>
                  <a:pt x="1573775" y="1522221"/>
                  <a:pt x="1717040" y="1534160"/>
                </a:cubicBezTo>
                <a:cubicBezTo>
                  <a:pt x="1733973" y="1537547"/>
                  <a:pt x="1751180" y="1539776"/>
                  <a:pt x="1767840" y="1544320"/>
                </a:cubicBezTo>
                <a:cubicBezTo>
                  <a:pt x="1788504" y="1549956"/>
                  <a:pt x="1828800" y="1564640"/>
                  <a:pt x="1828800" y="1564640"/>
                </a:cubicBezTo>
                <a:cubicBezTo>
                  <a:pt x="1858814" y="1559638"/>
                  <a:pt x="1900087" y="1554424"/>
                  <a:pt x="1930400" y="1544320"/>
                </a:cubicBezTo>
                <a:cubicBezTo>
                  <a:pt x="1947702" y="1538553"/>
                  <a:pt x="1965257" y="1532857"/>
                  <a:pt x="1981200" y="1524000"/>
                </a:cubicBezTo>
                <a:cubicBezTo>
                  <a:pt x="2092080" y="1462400"/>
                  <a:pt x="1939736" y="1519126"/>
                  <a:pt x="2082800" y="1483360"/>
                </a:cubicBezTo>
                <a:cubicBezTo>
                  <a:pt x="2103580" y="1478165"/>
                  <a:pt x="2122351" y="1463709"/>
                  <a:pt x="2143760" y="1463040"/>
                </a:cubicBezTo>
                <a:lnTo>
                  <a:pt x="2468880" y="1452880"/>
                </a:lnTo>
                <a:cubicBezTo>
                  <a:pt x="2549765" y="1398956"/>
                  <a:pt x="2505664" y="1415694"/>
                  <a:pt x="2600960" y="1402080"/>
                </a:cubicBezTo>
                <a:cubicBezTo>
                  <a:pt x="2688311" y="1343846"/>
                  <a:pt x="2577792" y="1413664"/>
                  <a:pt x="2661920" y="1371600"/>
                </a:cubicBezTo>
                <a:cubicBezTo>
                  <a:pt x="2672842" y="1366139"/>
                  <a:pt x="2681177" y="1356090"/>
                  <a:pt x="2692400" y="1351280"/>
                </a:cubicBezTo>
                <a:cubicBezTo>
                  <a:pt x="2705235" y="1345779"/>
                  <a:pt x="2719665" y="1345132"/>
                  <a:pt x="2733040" y="1341120"/>
                </a:cubicBezTo>
                <a:cubicBezTo>
                  <a:pt x="2798989" y="1321335"/>
                  <a:pt x="2779938" y="1330175"/>
                  <a:pt x="2824480" y="1300480"/>
                </a:cubicBezTo>
                <a:cubicBezTo>
                  <a:pt x="2885885" y="1177670"/>
                  <a:pt x="2807677" y="1329885"/>
                  <a:pt x="2865120" y="1229360"/>
                </a:cubicBezTo>
                <a:cubicBezTo>
                  <a:pt x="2872634" y="1216210"/>
                  <a:pt x="2876637" y="1201045"/>
                  <a:pt x="2885440" y="1188720"/>
                </a:cubicBezTo>
                <a:cubicBezTo>
                  <a:pt x="2893791" y="1177028"/>
                  <a:pt x="2904578" y="1167061"/>
                  <a:pt x="2915920" y="1158240"/>
                </a:cubicBezTo>
                <a:cubicBezTo>
                  <a:pt x="2968323" y="1117482"/>
                  <a:pt x="2961372" y="1122769"/>
                  <a:pt x="3007360" y="1107440"/>
                </a:cubicBezTo>
                <a:cubicBezTo>
                  <a:pt x="3094051" y="1020749"/>
                  <a:pt x="2977084" y="1140589"/>
                  <a:pt x="3068320" y="1036320"/>
                </a:cubicBezTo>
                <a:cubicBezTo>
                  <a:pt x="3080936" y="1021902"/>
                  <a:pt x="3095413" y="1009227"/>
                  <a:pt x="3108960" y="995680"/>
                </a:cubicBezTo>
                <a:cubicBezTo>
                  <a:pt x="3119120" y="999067"/>
                  <a:pt x="3129496" y="1009817"/>
                  <a:pt x="3139440" y="1005840"/>
                </a:cubicBezTo>
                <a:cubicBezTo>
                  <a:pt x="3150777" y="1001305"/>
                  <a:pt x="3154299" y="986282"/>
                  <a:pt x="3159760" y="975360"/>
                </a:cubicBezTo>
                <a:cubicBezTo>
                  <a:pt x="3168296" y="958288"/>
                  <a:pt x="3175197" y="920516"/>
                  <a:pt x="3180080" y="904240"/>
                </a:cubicBezTo>
                <a:cubicBezTo>
                  <a:pt x="3186235" y="883724"/>
                  <a:pt x="3195205" y="864060"/>
                  <a:pt x="3200400" y="843280"/>
                </a:cubicBezTo>
                <a:cubicBezTo>
                  <a:pt x="3203787" y="829733"/>
                  <a:pt x="3201837" y="813544"/>
                  <a:pt x="3210560" y="802640"/>
                </a:cubicBezTo>
                <a:cubicBezTo>
                  <a:pt x="3217250" y="794277"/>
                  <a:pt x="3231461" y="797269"/>
                  <a:pt x="3241040" y="792480"/>
                </a:cubicBezTo>
                <a:cubicBezTo>
                  <a:pt x="3251962" y="787019"/>
                  <a:pt x="3260598" y="777621"/>
                  <a:pt x="3271520" y="772160"/>
                </a:cubicBezTo>
                <a:cubicBezTo>
                  <a:pt x="3302844" y="756498"/>
                  <a:pt x="3355262" y="755342"/>
                  <a:pt x="3383280" y="751840"/>
                </a:cubicBezTo>
                <a:cubicBezTo>
                  <a:pt x="3401827" y="737929"/>
                  <a:pt x="3469870" y="685723"/>
                  <a:pt x="3484880" y="680720"/>
                </a:cubicBezTo>
                <a:cubicBezTo>
                  <a:pt x="3495040" y="677333"/>
                  <a:pt x="3505998" y="675761"/>
                  <a:pt x="3515360" y="670560"/>
                </a:cubicBezTo>
                <a:cubicBezTo>
                  <a:pt x="3536708" y="658700"/>
                  <a:pt x="3576320" y="629920"/>
                  <a:pt x="3576320" y="629920"/>
                </a:cubicBezTo>
                <a:cubicBezTo>
                  <a:pt x="3579707" y="619760"/>
                  <a:pt x="3583538" y="609738"/>
                  <a:pt x="3586480" y="599440"/>
                </a:cubicBezTo>
                <a:cubicBezTo>
                  <a:pt x="3590316" y="586014"/>
                  <a:pt x="3589712" y="570924"/>
                  <a:pt x="3596640" y="558800"/>
                </a:cubicBezTo>
                <a:cubicBezTo>
                  <a:pt x="3603769" y="546325"/>
                  <a:pt x="3618299" y="539662"/>
                  <a:pt x="3627120" y="528320"/>
                </a:cubicBezTo>
                <a:cubicBezTo>
                  <a:pt x="3642113" y="509043"/>
                  <a:pt x="3654213" y="487680"/>
                  <a:pt x="3667760" y="467360"/>
                </a:cubicBezTo>
                <a:lnTo>
                  <a:pt x="3708400" y="406400"/>
                </a:lnTo>
                <a:cubicBezTo>
                  <a:pt x="3715173" y="396240"/>
                  <a:pt x="3718560" y="382693"/>
                  <a:pt x="3728720" y="375920"/>
                </a:cubicBezTo>
                <a:cubicBezTo>
                  <a:pt x="3738880" y="369147"/>
                  <a:pt x="3750165" y="363814"/>
                  <a:pt x="3759200" y="355600"/>
                </a:cubicBezTo>
                <a:cubicBezTo>
                  <a:pt x="3787551" y="329826"/>
                  <a:pt x="3808599" y="295574"/>
                  <a:pt x="3840480" y="274320"/>
                </a:cubicBezTo>
                <a:cubicBezTo>
                  <a:pt x="3850640" y="267547"/>
                  <a:pt x="3861024" y="261097"/>
                  <a:pt x="3870960" y="254000"/>
                </a:cubicBezTo>
                <a:cubicBezTo>
                  <a:pt x="3884739" y="244158"/>
                  <a:pt x="3897241" y="232495"/>
                  <a:pt x="3911600" y="223520"/>
                </a:cubicBezTo>
                <a:cubicBezTo>
                  <a:pt x="3936912" y="207700"/>
                  <a:pt x="3976277" y="193585"/>
                  <a:pt x="4003040" y="182880"/>
                </a:cubicBezTo>
                <a:cubicBezTo>
                  <a:pt x="4013200" y="172720"/>
                  <a:pt x="4021336" y="160015"/>
                  <a:pt x="4033520" y="152400"/>
                </a:cubicBezTo>
                <a:cubicBezTo>
                  <a:pt x="4047404" y="143722"/>
                  <a:pt x="4094535" y="128675"/>
                  <a:pt x="4114800" y="121920"/>
                </a:cubicBezTo>
                <a:cubicBezTo>
                  <a:pt x="4124960" y="128693"/>
                  <a:pt x="4133192" y="140513"/>
                  <a:pt x="4145280" y="142240"/>
                </a:cubicBezTo>
                <a:cubicBezTo>
                  <a:pt x="4159103" y="144215"/>
                  <a:pt x="4172064" y="133812"/>
                  <a:pt x="4185920" y="132080"/>
                </a:cubicBezTo>
                <a:cubicBezTo>
                  <a:pt x="4226386" y="127022"/>
                  <a:pt x="4267200" y="125307"/>
                  <a:pt x="4307840" y="121920"/>
                </a:cubicBezTo>
                <a:cubicBezTo>
                  <a:pt x="4380921" y="97560"/>
                  <a:pt x="4289658" y="127115"/>
                  <a:pt x="4378960" y="101600"/>
                </a:cubicBezTo>
                <a:cubicBezTo>
                  <a:pt x="4389258" y="98658"/>
                  <a:pt x="4398813" y="92768"/>
                  <a:pt x="4409440" y="91440"/>
                </a:cubicBezTo>
                <a:cubicBezTo>
                  <a:pt x="4453256" y="85963"/>
                  <a:pt x="4497493" y="84667"/>
                  <a:pt x="4541520" y="81280"/>
                </a:cubicBezTo>
                <a:cubicBezTo>
                  <a:pt x="4555067" y="77893"/>
                  <a:pt x="4572286" y="80994"/>
                  <a:pt x="4582160" y="71120"/>
                </a:cubicBezTo>
                <a:cubicBezTo>
                  <a:pt x="4592034" y="61246"/>
                  <a:pt x="4585392" y="42604"/>
                  <a:pt x="4592320" y="30480"/>
                </a:cubicBezTo>
                <a:cubicBezTo>
                  <a:pt x="4599449" y="18005"/>
                  <a:pt x="4612640" y="10160"/>
                  <a:pt x="4622800" y="0"/>
                </a:cubicBezTo>
                <a:cubicBezTo>
                  <a:pt x="4667565" y="6395"/>
                  <a:pt x="4693597" y="-323"/>
                  <a:pt x="4724400" y="30480"/>
                </a:cubicBezTo>
                <a:cubicBezTo>
                  <a:pt x="4733034" y="39114"/>
                  <a:pt x="4733798" y="55499"/>
                  <a:pt x="4744720" y="60960"/>
                </a:cubicBezTo>
                <a:cubicBezTo>
                  <a:pt x="4769699" y="73449"/>
                  <a:pt x="4826000" y="81280"/>
                  <a:pt x="4826000" y="81280"/>
                </a:cubicBezTo>
                <a:cubicBezTo>
                  <a:pt x="4914335" y="147531"/>
                  <a:pt x="4812579" y="75001"/>
                  <a:pt x="4968240" y="162560"/>
                </a:cubicBezTo>
                <a:cubicBezTo>
                  <a:pt x="5022427" y="193040"/>
                  <a:pt x="5079071" y="219514"/>
                  <a:pt x="5130800" y="254000"/>
                </a:cubicBezTo>
                <a:cubicBezTo>
                  <a:pt x="5181476" y="287784"/>
                  <a:pt x="5197843" y="296153"/>
                  <a:pt x="5242560" y="335280"/>
                </a:cubicBezTo>
                <a:cubicBezTo>
                  <a:pt x="5253373" y="344742"/>
                  <a:pt x="5260189" y="359334"/>
                  <a:pt x="5273040" y="365760"/>
                </a:cubicBezTo>
                <a:cubicBezTo>
                  <a:pt x="5288486" y="373483"/>
                  <a:pt x="5306694" y="373863"/>
                  <a:pt x="5323840" y="375920"/>
                </a:cubicBezTo>
                <a:cubicBezTo>
                  <a:pt x="5391426" y="384030"/>
                  <a:pt x="5459307" y="389467"/>
                  <a:pt x="5527040" y="396240"/>
                </a:cubicBezTo>
                <a:cubicBezTo>
                  <a:pt x="5556200" y="483719"/>
                  <a:pt x="5527251" y="388188"/>
                  <a:pt x="5547360" y="589280"/>
                </a:cubicBezTo>
                <a:cubicBezTo>
                  <a:pt x="5548749" y="603174"/>
                  <a:pt x="5554491" y="616289"/>
                  <a:pt x="5557520" y="629920"/>
                </a:cubicBezTo>
                <a:cubicBezTo>
                  <a:pt x="5561266" y="646777"/>
                  <a:pt x="5564591" y="663730"/>
                  <a:pt x="5567680" y="680720"/>
                </a:cubicBezTo>
                <a:cubicBezTo>
                  <a:pt x="5571365" y="700988"/>
                  <a:pt x="5574708" y="721319"/>
                  <a:pt x="5577840" y="741680"/>
                </a:cubicBezTo>
                <a:cubicBezTo>
                  <a:pt x="5581481" y="765349"/>
                  <a:pt x="5583716" y="789239"/>
                  <a:pt x="5588000" y="812800"/>
                </a:cubicBezTo>
                <a:cubicBezTo>
                  <a:pt x="5590498" y="826538"/>
                  <a:pt x="5595131" y="839809"/>
                  <a:pt x="5598160" y="853440"/>
                </a:cubicBezTo>
                <a:cubicBezTo>
                  <a:pt x="5601906" y="870297"/>
                  <a:pt x="5604574" y="887383"/>
                  <a:pt x="5608320" y="904240"/>
                </a:cubicBezTo>
                <a:cubicBezTo>
                  <a:pt x="5611349" y="917871"/>
                  <a:pt x="5608606" y="935006"/>
                  <a:pt x="5618480" y="944880"/>
                </a:cubicBezTo>
                <a:cubicBezTo>
                  <a:pt x="5628354" y="954754"/>
                  <a:pt x="5645573" y="951653"/>
                  <a:pt x="5659120" y="955040"/>
                </a:cubicBezTo>
                <a:cubicBezTo>
                  <a:pt x="5669280" y="971973"/>
                  <a:pt x="5680769" y="988177"/>
                  <a:pt x="5689600" y="1005840"/>
                </a:cubicBezTo>
                <a:cubicBezTo>
                  <a:pt x="5694389" y="1015419"/>
                  <a:pt x="5694971" y="1026741"/>
                  <a:pt x="5699760" y="1036320"/>
                </a:cubicBezTo>
                <a:cubicBezTo>
                  <a:pt x="5725539" y="1087877"/>
                  <a:pt x="5730991" y="1078837"/>
                  <a:pt x="5750560" y="1127760"/>
                </a:cubicBezTo>
                <a:cubicBezTo>
                  <a:pt x="5758515" y="1147647"/>
                  <a:pt x="5765685" y="1167940"/>
                  <a:pt x="5770880" y="1188720"/>
                </a:cubicBezTo>
                <a:cubicBezTo>
                  <a:pt x="5774267" y="1202267"/>
                  <a:pt x="5771166" y="1219486"/>
                  <a:pt x="5781040" y="1229360"/>
                </a:cubicBezTo>
                <a:cubicBezTo>
                  <a:pt x="5790914" y="1239234"/>
                  <a:pt x="5808433" y="1235104"/>
                  <a:pt x="5821680" y="1239520"/>
                </a:cubicBezTo>
                <a:cubicBezTo>
                  <a:pt x="5838982" y="1245287"/>
                  <a:pt x="5855877" y="1252293"/>
                  <a:pt x="5872480" y="1259840"/>
                </a:cubicBezTo>
                <a:cubicBezTo>
                  <a:pt x="5931462" y="1286650"/>
                  <a:pt x="5933493" y="1284575"/>
                  <a:pt x="5974080" y="1330960"/>
                </a:cubicBezTo>
                <a:cubicBezTo>
                  <a:pt x="5985231" y="1343704"/>
                  <a:pt x="5993540" y="1358743"/>
                  <a:pt x="6004560" y="1371600"/>
                </a:cubicBezTo>
                <a:cubicBezTo>
                  <a:pt x="6042925" y="1416359"/>
                  <a:pt x="6031238" y="1387869"/>
                  <a:pt x="6065520" y="1442720"/>
                </a:cubicBezTo>
                <a:cubicBezTo>
                  <a:pt x="6073547" y="1455563"/>
                  <a:pt x="6079874" y="1469439"/>
                  <a:pt x="6085840" y="1483360"/>
                </a:cubicBezTo>
                <a:cubicBezTo>
                  <a:pt x="6100056" y="1516530"/>
                  <a:pt x="6089082" y="1520946"/>
                  <a:pt x="6126480" y="1544320"/>
                </a:cubicBezTo>
                <a:cubicBezTo>
                  <a:pt x="6141946" y="1553986"/>
                  <a:pt x="6160347" y="1557867"/>
                  <a:pt x="6177280" y="1564640"/>
                </a:cubicBezTo>
                <a:cubicBezTo>
                  <a:pt x="6245566" y="1655689"/>
                  <a:pt x="6210061" y="1627134"/>
                  <a:pt x="6268720" y="1666240"/>
                </a:cubicBezTo>
                <a:cubicBezTo>
                  <a:pt x="6272107" y="1683173"/>
                  <a:pt x="6268843" y="1702988"/>
                  <a:pt x="6278880" y="1717040"/>
                </a:cubicBezTo>
                <a:cubicBezTo>
                  <a:pt x="6287683" y="1729365"/>
                  <a:pt x="6306370" y="1729846"/>
                  <a:pt x="6319520" y="1737360"/>
                </a:cubicBezTo>
                <a:cubicBezTo>
                  <a:pt x="6330122" y="1743418"/>
                  <a:pt x="6339840" y="1750907"/>
                  <a:pt x="6350000" y="1757680"/>
                </a:cubicBezTo>
                <a:cubicBezTo>
                  <a:pt x="6356773" y="1771227"/>
                  <a:pt x="6364695" y="1784258"/>
                  <a:pt x="6370320" y="1798320"/>
                </a:cubicBezTo>
                <a:cubicBezTo>
                  <a:pt x="6378275" y="1818207"/>
                  <a:pt x="6390640" y="1859280"/>
                  <a:pt x="6390640" y="1859280"/>
                </a:cubicBezTo>
                <a:cubicBezTo>
                  <a:pt x="6408923" y="2005546"/>
                  <a:pt x="6382699" y="1894198"/>
                  <a:pt x="6421120" y="1971040"/>
                </a:cubicBezTo>
                <a:cubicBezTo>
                  <a:pt x="6425909" y="1980619"/>
                  <a:pt x="6423707" y="1993947"/>
                  <a:pt x="6431280" y="2001520"/>
                </a:cubicBezTo>
                <a:cubicBezTo>
                  <a:pt x="6438853" y="2009093"/>
                  <a:pt x="6451600" y="2008293"/>
                  <a:pt x="6461760" y="2011680"/>
                </a:cubicBezTo>
                <a:cubicBezTo>
                  <a:pt x="6465147" y="2021840"/>
                  <a:pt x="6465230" y="2033797"/>
                  <a:pt x="6471920" y="2042160"/>
                </a:cubicBezTo>
                <a:cubicBezTo>
                  <a:pt x="6493841" y="2069561"/>
                  <a:pt x="6537091" y="2067039"/>
                  <a:pt x="6563360" y="2082800"/>
                </a:cubicBezTo>
                <a:lnTo>
                  <a:pt x="6614160" y="2113280"/>
                </a:lnTo>
                <a:cubicBezTo>
                  <a:pt x="6624320" y="2130213"/>
                  <a:pt x="6632792" y="2148282"/>
                  <a:pt x="6644640" y="2164080"/>
                </a:cubicBezTo>
                <a:cubicBezTo>
                  <a:pt x="6653261" y="2175575"/>
                  <a:pt x="6666769" y="2182868"/>
                  <a:pt x="6675120" y="2194560"/>
                </a:cubicBezTo>
                <a:cubicBezTo>
                  <a:pt x="6683923" y="2206885"/>
                  <a:pt x="6687648" y="2222213"/>
                  <a:pt x="6695440" y="2235200"/>
                </a:cubicBezTo>
                <a:cubicBezTo>
                  <a:pt x="6727913" y="2289321"/>
                  <a:pt x="6720934" y="2281014"/>
                  <a:pt x="6746240" y="230632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extLst>
      <p:ext uri="{BB962C8B-B14F-4D97-AF65-F5344CB8AC3E}">
        <p14:creationId xmlns:p14="http://schemas.microsoft.com/office/powerpoint/2010/main" val="26857769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1874838" y="406401"/>
            <a:ext cx="8793162" cy="752475"/>
          </a:xfrm>
        </p:spPr>
        <p:txBody>
          <a:bodyPr/>
          <a:lstStyle/>
          <a:p>
            <a:r>
              <a:rPr lang="en-GB" altLang="en-US"/>
              <a:t>The decision boundary perspective…</a:t>
            </a:r>
          </a:p>
        </p:txBody>
      </p:sp>
      <p:sp>
        <p:nvSpPr>
          <p:cNvPr id="5" name="Oval 4"/>
          <p:cNvSpPr/>
          <p:nvPr/>
        </p:nvSpPr>
        <p:spPr>
          <a:xfrm>
            <a:off x="6188076" y="4851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 name="Oval 5"/>
          <p:cNvSpPr/>
          <p:nvPr/>
        </p:nvSpPr>
        <p:spPr>
          <a:xfrm>
            <a:off x="4359276" y="2743200"/>
            <a:ext cx="314325" cy="406400"/>
          </a:xfrm>
          <a:prstGeom prst="ellipse">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 name="Oval 6"/>
          <p:cNvSpPr/>
          <p:nvPr/>
        </p:nvSpPr>
        <p:spPr>
          <a:xfrm>
            <a:off x="4200526" y="346551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 name="Oval 7"/>
          <p:cNvSpPr/>
          <p:nvPr/>
        </p:nvSpPr>
        <p:spPr>
          <a:xfrm>
            <a:off x="4664076" y="3048000"/>
            <a:ext cx="314325" cy="406400"/>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 name="Oval 8"/>
          <p:cNvSpPr/>
          <p:nvPr/>
        </p:nvSpPr>
        <p:spPr>
          <a:xfrm>
            <a:off x="4516439" y="3911600"/>
            <a:ext cx="314325"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 name="Oval 9"/>
          <p:cNvSpPr/>
          <p:nvPr/>
        </p:nvSpPr>
        <p:spPr>
          <a:xfrm>
            <a:off x="4968876" y="33528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 name="Oval 10"/>
          <p:cNvSpPr/>
          <p:nvPr/>
        </p:nvSpPr>
        <p:spPr>
          <a:xfrm>
            <a:off x="3992563" y="4116388"/>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2" name="Oval 11"/>
          <p:cNvSpPr/>
          <p:nvPr/>
        </p:nvSpPr>
        <p:spPr>
          <a:xfrm>
            <a:off x="3484563" y="3262313"/>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3" name="Oval 12"/>
          <p:cNvSpPr/>
          <p:nvPr/>
        </p:nvSpPr>
        <p:spPr>
          <a:xfrm>
            <a:off x="5237163" y="2408238"/>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4" name="Oval 13"/>
          <p:cNvSpPr/>
          <p:nvPr/>
        </p:nvSpPr>
        <p:spPr>
          <a:xfrm>
            <a:off x="3408363" y="4492625"/>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5" name="Oval 14"/>
          <p:cNvSpPr/>
          <p:nvPr/>
        </p:nvSpPr>
        <p:spPr>
          <a:xfrm>
            <a:off x="3322639" y="3892550"/>
            <a:ext cx="314325" cy="40798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6" name="Oval 15"/>
          <p:cNvSpPr/>
          <p:nvPr/>
        </p:nvSpPr>
        <p:spPr>
          <a:xfrm>
            <a:off x="6100763" y="2265363"/>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7" name="Oval 16"/>
          <p:cNvSpPr/>
          <p:nvPr/>
        </p:nvSpPr>
        <p:spPr>
          <a:xfrm>
            <a:off x="6594476" y="25812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8" name="Oval 17"/>
          <p:cNvSpPr/>
          <p:nvPr/>
        </p:nvSpPr>
        <p:spPr>
          <a:xfrm>
            <a:off x="6435726" y="3302000"/>
            <a:ext cx="315913" cy="407988"/>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9" name="Oval 18"/>
          <p:cNvSpPr/>
          <p:nvPr/>
        </p:nvSpPr>
        <p:spPr>
          <a:xfrm>
            <a:off x="6899276" y="28860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0" name="Oval 19"/>
          <p:cNvSpPr/>
          <p:nvPr/>
        </p:nvSpPr>
        <p:spPr>
          <a:xfrm>
            <a:off x="6751639" y="37496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1" name="Oval 20"/>
          <p:cNvSpPr/>
          <p:nvPr/>
        </p:nvSpPr>
        <p:spPr>
          <a:xfrm>
            <a:off x="7204076" y="31908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2" name="Oval 21"/>
          <p:cNvSpPr/>
          <p:nvPr/>
        </p:nvSpPr>
        <p:spPr>
          <a:xfrm>
            <a:off x="6227763" y="3952875"/>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3" name="Oval 22"/>
          <p:cNvSpPr/>
          <p:nvPr/>
        </p:nvSpPr>
        <p:spPr>
          <a:xfrm>
            <a:off x="5719763" y="3098800"/>
            <a:ext cx="315912"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4" name="Oval 23"/>
          <p:cNvSpPr/>
          <p:nvPr/>
        </p:nvSpPr>
        <p:spPr>
          <a:xfrm>
            <a:off x="5608639" y="25908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5" name="Oval 24"/>
          <p:cNvSpPr/>
          <p:nvPr/>
        </p:nvSpPr>
        <p:spPr>
          <a:xfrm>
            <a:off x="4968876" y="4443414"/>
            <a:ext cx="314325" cy="40798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6" name="Oval 25"/>
          <p:cNvSpPr/>
          <p:nvPr/>
        </p:nvSpPr>
        <p:spPr>
          <a:xfrm>
            <a:off x="5394326" y="4037013"/>
            <a:ext cx="315913"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7" name="Oval 26"/>
          <p:cNvSpPr/>
          <p:nvPr/>
        </p:nvSpPr>
        <p:spPr>
          <a:xfrm>
            <a:off x="5761039" y="4624388"/>
            <a:ext cx="314325" cy="406400"/>
          </a:xfrm>
          <a:prstGeom prst="ellipse">
            <a:avLst/>
          </a:prstGeom>
          <a:solidFill>
            <a:schemeClr val="accent2"/>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8" name="Oval 27"/>
          <p:cNvSpPr/>
          <p:nvPr/>
        </p:nvSpPr>
        <p:spPr>
          <a:xfrm>
            <a:off x="5603876" y="2184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9" name="Oval 28"/>
          <p:cNvSpPr/>
          <p:nvPr/>
        </p:nvSpPr>
        <p:spPr>
          <a:xfrm>
            <a:off x="6303963" y="2876550"/>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33" name="Straight Arrow Connector 32"/>
          <p:cNvCxnSpPr/>
          <p:nvPr/>
        </p:nvCxnSpPr>
        <p:spPr>
          <a:xfrm flipV="1">
            <a:off x="9012238" y="4319589"/>
            <a:ext cx="101600" cy="325437"/>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8890001" y="4643438"/>
            <a:ext cx="111125" cy="347662"/>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7678" name="TextBox 34"/>
          <p:cNvSpPr txBox="1">
            <a:spLocks noChangeArrowheads="1"/>
          </p:cNvSpPr>
          <p:nvPr/>
        </p:nvSpPr>
        <p:spPr bwMode="auto">
          <a:xfrm>
            <a:off x="1905001" y="1341438"/>
            <a:ext cx="6308725" cy="46196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a:solidFill>
                  <a:schemeClr val="bg1"/>
                </a:solidFill>
              </a:rPr>
              <a:t>Present a training instance / adjust the weights</a:t>
            </a:r>
          </a:p>
        </p:txBody>
      </p:sp>
      <p:sp>
        <p:nvSpPr>
          <p:cNvPr id="4" name="Freeform 3"/>
          <p:cNvSpPr/>
          <p:nvPr/>
        </p:nvSpPr>
        <p:spPr>
          <a:xfrm>
            <a:off x="2498725" y="2671763"/>
            <a:ext cx="6756400" cy="2062162"/>
          </a:xfrm>
          <a:custGeom>
            <a:avLst/>
            <a:gdLst>
              <a:gd name="connsiteX0" fmla="*/ 0 w 6756400"/>
              <a:gd name="connsiteY0" fmla="*/ 1097280 h 2062480"/>
              <a:gd name="connsiteX1" fmla="*/ 71120 w 6756400"/>
              <a:gd name="connsiteY1" fmla="*/ 1087120 h 2062480"/>
              <a:gd name="connsiteX2" fmla="*/ 101600 w 6756400"/>
              <a:gd name="connsiteY2" fmla="*/ 1056640 h 2062480"/>
              <a:gd name="connsiteX3" fmla="*/ 132080 w 6756400"/>
              <a:gd name="connsiteY3" fmla="*/ 1046480 h 2062480"/>
              <a:gd name="connsiteX4" fmla="*/ 193040 w 6756400"/>
              <a:gd name="connsiteY4" fmla="*/ 1005840 h 2062480"/>
              <a:gd name="connsiteX5" fmla="*/ 487680 w 6756400"/>
              <a:gd name="connsiteY5" fmla="*/ 985520 h 2062480"/>
              <a:gd name="connsiteX6" fmla="*/ 934720 w 6756400"/>
              <a:gd name="connsiteY6" fmla="*/ 985520 h 2062480"/>
              <a:gd name="connsiteX7" fmla="*/ 985520 w 6756400"/>
              <a:gd name="connsiteY7" fmla="*/ 1026160 h 2062480"/>
              <a:gd name="connsiteX8" fmla="*/ 1016000 w 6756400"/>
              <a:gd name="connsiteY8" fmla="*/ 1046480 h 2062480"/>
              <a:gd name="connsiteX9" fmla="*/ 1107440 w 6756400"/>
              <a:gd name="connsiteY9" fmla="*/ 1137920 h 2062480"/>
              <a:gd name="connsiteX10" fmla="*/ 1188720 w 6756400"/>
              <a:gd name="connsiteY10" fmla="*/ 1148080 h 2062480"/>
              <a:gd name="connsiteX11" fmla="*/ 1280160 w 6756400"/>
              <a:gd name="connsiteY11" fmla="*/ 1219200 h 2062480"/>
              <a:gd name="connsiteX12" fmla="*/ 1290320 w 6756400"/>
              <a:gd name="connsiteY12" fmla="*/ 1249680 h 2062480"/>
              <a:gd name="connsiteX13" fmla="*/ 1412240 w 6756400"/>
              <a:gd name="connsiteY13" fmla="*/ 1280160 h 2062480"/>
              <a:gd name="connsiteX14" fmla="*/ 1483360 w 6756400"/>
              <a:gd name="connsiteY14" fmla="*/ 1270000 h 2062480"/>
              <a:gd name="connsiteX15" fmla="*/ 1503680 w 6756400"/>
              <a:gd name="connsiteY15" fmla="*/ 1239520 h 2062480"/>
              <a:gd name="connsiteX16" fmla="*/ 1564640 w 6756400"/>
              <a:gd name="connsiteY16" fmla="*/ 1188720 h 2062480"/>
              <a:gd name="connsiteX17" fmla="*/ 1574800 w 6756400"/>
              <a:gd name="connsiteY17" fmla="*/ 1117600 h 2062480"/>
              <a:gd name="connsiteX18" fmla="*/ 1595120 w 6756400"/>
              <a:gd name="connsiteY18" fmla="*/ 1046480 h 2062480"/>
              <a:gd name="connsiteX19" fmla="*/ 1615440 w 6756400"/>
              <a:gd name="connsiteY19" fmla="*/ 955040 h 2062480"/>
              <a:gd name="connsiteX20" fmla="*/ 1635760 w 6756400"/>
              <a:gd name="connsiteY20" fmla="*/ 924560 h 2062480"/>
              <a:gd name="connsiteX21" fmla="*/ 1666240 w 6756400"/>
              <a:gd name="connsiteY21" fmla="*/ 914400 h 2062480"/>
              <a:gd name="connsiteX22" fmla="*/ 1706880 w 6756400"/>
              <a:gd name="connsiteY22" fmla="*/ 853440 h 2062480"/>
              <a:gd name="connsiteX23" fmla="*/ 1727200 w 6756400"/>
              <a:gd name="connsiteY23" fmla="*/ 792480 h 2062480"/>
              <a:gd name="connsiteX24" fmla="*/ 1828800 w 6756400"/>
              <a:gd name="connsiteY24" fmla="*/ 741680 h 2062480"/>
              <a:gd name="connsiteX25" fmla="*/ 1859280 w 6756400"/>
              <a:gd name="connsiteY25" fmla="*/ 721360 h 2062480"/>
              <a:gd name="connsiteX26" fmla="*/ 1879600 w 6756400"/>
              <a:gd name="connsiteY26" fmla="*/ 690880 h 2062480"/>
              <a:gd name="connsiteX27" fmla="*/ 1910080 w 6756400"/>
              <a:gd name="connsiteY27" fmla="*/ 650240 h 2062480"/>
              <a:gd name="connsiteX28" fmla="*/ 2011680 w 6756400"/>
              <a:gd name="connsiteY28" fmla="*/ 609600 h 2062480"/>
              <a:gd name="connsiteX29" fmla="*/ 2042160 w 6756400"/>
              <a:gd name="connsiteY29" fmla="*/ 599440 h 2062480"/>
              <a:gd name="connsiteX30" fmla="*/ 2275840 w 6756400"/>
              <a:gd name="connsiteY30" fmla="*/ 619760 h 2062480"/>
              <a:gd name="connsiteX31" fmla="*/ 2306320 w 6756400"/>
              <a:gd name="connsiteY31" fmla="*/ 640080 h 2062480"/>
              <a:gd name="connsiteX32" fmla="*/ 2336800 w 6756400"/>
              <a:gd name="connsiteY32" fmla="*/ 650240 h 2062480"/>
              <a:gd name="connsiteX33" fmla="*/ 2377440 w 6756400"/>
              <a:gd name="connsiteY33" fmla="*/ 680720 h 2062480"/>
              <a:gd name="connsiteX34" fmla="*/ 2397760 w 6756400"/>
              <a:gd name="connsiteY34" fmla="*/ 711200 h 2062480"/>
              <a:gd name="connsiteX35" fmla="*/ 2428240 w 6756400"/>
              <a:gd name="connsiteY35" fmla="*/ 721360 h 2062480"/>
              <a:gd name="connsiteX36" fmla="*/ 2611120 w 6756400"/>
              <a:gd name="connsiteY36" fmla="*/ 731520 h 2062480"/>
              <a:gd name="connsiteX37" fmla="*/ 2661920 w 6756400"/>
              <a:gd name="connsiteY37" fmla="*/ 741680 h 2062480"/>
              <a:gd name="connsiteX38" fmla="*/ 2692400 w 6756400"/>
              <a:gd name="connsiteY38" fmla="*/ 751840 h 2062480"/>
              <a:gd name="connsiteX39" fmla="*/ 2733040 w 6756400"/>
              <a:gd name="connsiteY39" fmla="*/ 762000 h 2062480"/>
              <a:gd name="connsiteX40" fmla="*/ 2763520 w 6756400"/>
              <a:gd name="connsiteY40" fmla="*/ 782320 h 2062480"/>
              <a:gd name="connsiteX41" fmla="*/ 2885440 w 6756400"/>
              <a:gd name="connsiteY41" fmla="*/ 762000 h 2062480"/>
              <a:gd name="connsiteX42" fmla="*/ 2966720 w 6756400"/>
              <a:gd name="connsiteY42" fmla="*/ 741680 h 2062480"/>
              <a:gd name="connsiteX43" fmla="*/ 3068320 w 6756400"/>
              <a:gd name="connsiteY43" fmla="*/ 690880 h 2062480"/>
              <a:gd name="connsiteX44" fmla="*/ 3098800 w 6756400"/>
              <a:gd name="connsiteY44" fmla="*/ 660400 h 2062480"/>
              <a:gd name="connsiteX45" fmla="*/ 3119120 w 6756400"/>
              <a:gd name="connsiteY45" fmla="*/ 629920 h 2062480"/>
              <a:gd name="connsiteX46" fmla="*/ 3180080 w 6756400"/>
              <a:gd name="connsiteY46" fmla="*/ 609600 h 2062480"/>
              <a:gd name="connsiteX47" fmla="*/ 3241040 w 6756400"/>
              <a:gd name="connsiteY47" fmla="*/ 568960 h 2062480"/>
              <a:gd name="connsiteX48" fmla="*/ 3312160 w 6756400"/>
              <a:gd name="connsiteY48" fmla="*/ 548640 h 2062480"/>
              <a:gd name="connsiteX49" fmla="*/ 3373120 w 6756400"/>
              <a:gd name="connsiteY49" fmla="*/ 528320 h 2062480"/>
              <a:gd name="connsiteX50" fmla="*/ 3474720 w 6756400"/>
              <a:gd name="connsiteY50" fmla="*/ 518160 h 2062480"/>
              <a:gd name="connsiteX51" fmla="*/ 3556000 w 6756400"/>
              <a:gd name="connsiteY51" fmla="*/ 487680 h 2062480"/>
              <a:gd name="connsiteX52" fmla="*/ 3596640 w 6756400"/>
              <a:gd name="connsiteY52" fmla="*/ 436880 h 2062480"/>
              <a:gd name="connsiteX53" fmla="*/ 3667760 w 6756400"/>
              <a:gd name="connsiteY53" fmla="*/ 375920 h 2062480"/>
              <a:gd name="connsiteX54" fmla="*/ 3769360 w 6756400"/>
              <a:gd name="connsiteY54" fmla="*/ 284480 h 2062480"/>
              <a:gd name="connsiteX55" fmla="*/ 3799840 w 6756400"/>
              <a:gd name="connsiteY55" fmla="*/ 274320 h 2062480"/>
              <a:gd name="connsiteX56" fmla="*/ 3840480 w 6756400"/>
              <a:gd name="connsiteY56" fmla="*/ 243840 h 2062480"/>
              <a:gd name="connsiteX57" fmla="*/ 3891280 w 6756400"/>
              <a:gd name="connsiteY57" fmla="*/ 213360 h 2062480"/>
              <a:gd name="connsiteX58" fmla="*/ 3901440 w 6756400"/>
              <a:gd name="connsiteY58" fmla="*/ 182880 h 2062480"/>
              <a:gd name="connsiteX59" fmla="*/ 4023360 w 6756400"/>
              <a:gd name="connsiteY59" fmla="*/ 91440 h 2062480"/>
              <a:gd name="connsiteX60" fmla="*/ 4084320 w 6756400"/>
              <a:gd name="connsiteY60" fmla="*/ 60960 h 2062480"/>
              <a:gd name="connsiteX61" fmla="*/ 4460240 w 6756400"/>
              <a:gd name="connsiteY61" fmla="*/ 50800 h 2062480"/>
              <a:gd name="connsiteX62" fmla="*/ 4622800 w 6756400"/>
              <a:gd name="connsiteY62" fmla="*/ 10160 h 2062480"/>
              <a:gd name="connsiteX63" fmla="*/ 4744720 w 6756400"/>
              <a:gd name="connsiteY63" fmla="*/ 0 h 2062480"/>
              <a:gd name="connsiteX64" fmla="*/ 4968240 w 6756400"/>
              <a:gd name="connsiteY64" fmla="*/ 10160 h 2062480"/>
              <a:gd name="connsiteX65" fmla="*/ 5069840 w 6756400"/>
              <a:gd name="connsiteY65" fmla="*/ 30480 h 2062480"/>
              <a:gd name="connsiteX66" fmla="*/ 5191760 w 6756400"/>
              <a:gd name="connsiteY66" fmla="*/ 60960 h 2062480"/>
              <a:gd name="connsiteX67" fmla="*/ 5222240 w 6756400"/>
              <a:gd name="connsiteY67" fmla="*/ 81280 h 2062480"/>
              <a:gd name="connsiteX68" fmla="*/ 5262880 w 6756400"/>
              <a:gd name="connsiteY68" fmla="*/ 101600 h 2062480"/>
              <a:gd name="connsiteX69" fmla="*/ 5323840 w 6756400"/>
              <a:gd name="connsiteY69" fmla="*/ 142240 h 2062480"/>
              <a:gd name="connsiteX70" fmla="*/ 5334000 w 6756400"/>
              <a:gd name="connsiteY70" fmla="*/ 172720 h 2062480"/>
              <a:gd name="connsiteX71" fmla="*/ 5405120 w 6756400"/>
              <a:gd name="connsiteY71" fmla="*/ 274320 h 2062480"/>
              <a:gd name="connsiteX72" fmla="*/ 5445760 w 6756400"/>
              <a:gd name="connsiteY72" fmla="*/ 314960 h 2062480"/>
              <a:gd name="connsiteX73" fmla="*/ 5527040 w 6756400"/>
              <a:gd name="connsiteY73" fmla="*/ 416560 h 2062480"/>
              <a:gd name="connsiteX74" fmla="*/ 5557520 w 6756400"/>
              <a:gd name="connsiteY74" fmla="*/ 467360 h 2062480"/>
              <a:gd name="connsiteX75" fmla="*/ 5628640 w 6756400"/>
              <a:gd name="connsiteY75" fmla="*/ 528320 h 2062480"/>
              <a:gd name="connsiteX76" fmla="*/ 5659120 w 6756400"/>
              <a:gd name="connsiteY76" fmla="*/ 568960 h 2062480"/>
              <a:gd name="connsiteX77" fmla="*/ 5709920 w 6756400"/>
              <a:gd name="connsiteY77" fmla="*/ 609600 h 2062480"/>
              <a:gd name="connsiteX78" fmla="*/ 5791200 w 6756400"/>
              <a:gd name="connsiteY78" fmla="*/ 711200 h 2062480"/>
              <a:gd name="connsiteX79" fmla="*/ 5842000 w 6756400"/>
              <a:gd name="connsiteY79" fmla="*/ 772160 h 2062480"/>
              <a:gd name="connsiteX80" fmla="*/ 5872480 w 6756400"/>
              <a:gd name="connsiteY80" fmla="*/ 822960 h 2062480"/>
              <a:gd name="connsiteX81" fmla="*/ 5943600 w 6756400"/>
              <a:gd name="connsiteY81" fmla="*/ 894080 h 2062480"/>
              <a:gd name="connsiteX82" fmla="*/ 6004560 w 6756400"/>
              <a:gd name="connsiteY82" fmla="*/ 914400 h 2062480"/>
              <a:gd name="connsiteX83" fmla="*/ 6014720 w 6756400"/>
              <a:gd name="connsiteY83" fmla="*/ 1158240 h 2062480"/>
              <a:gd name="connsiteX84" fmla="*/ 6055360 w 6756400"/>
              <a:gd name="connsiteY84" fmla="*/ 1168400 h 2062480"/>
              <a:gd name="connsiteX85" fmla="*/ 6106160 w 6756400"/>
              <a:gd name="connsiteY85" fmla="*/ 1219200 h 2062480"/>
              <a:gd name="connsiteX86" fmla="*/ 6136640 w 6756400"/>
              <a:gd name="connsiteY86" fmla="*/ 1270000 h 2062480"/>
              <a:gd name="connsiteX87" fmla="*/ 6177280 w 6756400"/>
              <a:gd name="connsiteY87" fmla="*/ 1330960 h 2062480"/>
              <a:gd name="connsiteX88" fmla="*/ 6228080 w 6756400"/>
              <a:gd name="connsiteY88" fmla="*/ 1422400 h 2062480"/>
              <a:gd name="connsiteX89" fmla="*/ 6238240 w 6756400"/>
              <a:gd name="connsiteY89" fmla="*/ 1473200 h 2062480"/>
              <a:gd name="connsiteX90" fmla="*/ 6319520 w 6756400"/>
              <a:gd name="connsiteY90" fmla="*/ 1524000 h 2062480"/>
              <a:gd name="connsiteX91" fmla="*/ 6350000 w 6756400"/>
              <a:gd name="connsiteY91" fmla="*/ 1574800 h 2062480"/>
              <a:gd name="connsiteX92" fmla="*/ 6370320 w 6756400"/>
              <a:gd name="connsiteY92" fmla="*/ 1645920 h 2062480"/>
              <a:gd name="connsiteX93" fmla="*/ 6380480 w 6756400"/>
              <a:gd name="connsiteY93" fmla="*/ 1676400 h 2062480"/>
              <a:gd name="connsiteX94" fmla="*/ 6410960 w 6756400"/>
              <a:gd name="connsiteY94" fmla="*/ 1788160 h 2062480"/>
              <a:gd name="connsiteX95" fmla="*/ 6471920 w 6756400"/>
              <a:gd name="connsiteY95" fmla="*/ 1859280 h 2062480"/>
              <a:gd name="connsiteX96" fmla="*/ 6492240 w 6756400"/>
              <a:gd name="connsiteY96" fmla="*/ 1889760 h 2062480"/>
              <a:gd name="connsiteX97" fmla="*/ 6593840 w 6756400"/>
              <a:gd name="connsiteY97" fmla="*/ 1940560 h 2062480"/>
              <a:gd name="connsiteX98" fmla="*/ 6624320 w 6756400"/>
              <a:gd name="connsiteY98" fmla="*/ 1960880 h 2062480"/>
              <a:gd name="connsiteX99" fmla="*/ 6654800 w 6756400"/>
              <a:gd name="connsiteY99" fmla="*/ 1971040 h 2062480"/>
              <a:gd name="connsiteX100" fmla="*/ 6675120 w 6756400"/>
              <a:gd name="connsiteY100" fmla="*/ 2032000 h 2062480"/>
              <a:gd name="connsiteX101" fmla="*/ 6695440 w 6756400"/>
              <a:gd name="connsiteY101" fmla="*/ 2062480 h 2062480"/>
              <a:gd name="connsiteX102" fmla="*/ 6756400 w 6756400"/>
              <a:gd name="connsiteY102" fmla="*/ 2052320 h 2062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756400" h="2062480">
                <a:moveTo>
                  <a:pt x="0" y="1097280"/>
                </a:moveTo>
                <a:cubicBezTo>
                  <a:pt x="23707" y="1093893"/>
                  <a:pt x="48885" y="1096014"/>
                  <a:pt x="71120" y="1087120"/>
                </a:cubicBezTo>
                <a:cubicBezTo>
                  <a:pt x="84461" y="1081784"/>
                  <a:pt x="89645" y="1064610"/>
                  <a:pt x="101600" y="1056640"/>
                </a:cubicBezTo>
                <a:cubicBezTo>
                  <a:pt x="110511" y="1050699"/>
                  <a:pt x="122718" y="1051681"/>
                  <a:pt x="132080" y="1046480"/>
                </a:cubicBezTo>
                <a:cubicBezTo>
                  <a:pt x="153428" y="1034620"/>
                  <a:pt x="168652" y="1007124"/>
                  <a:pt x="193040" y="1005840"/>
                </a:cubicBezTo>
                <a:cubicBezTo>
                  <a:pt x="420069" y="993891"/>
                  <a:pt x="321964" y="1002092"/>
                  <a:pt x="487680" y="985520"/>
                </a:cubicBezTo>
                <a:cubicBezTo>
                  <a:pt x="687422" y="935584"/>
                  <a:pt x="541076" y="963651"/>
                  <a:pt x="934720" y="985520"/>
                </a:cubicBezTo>
                <a:cubicBezTo>
                  <a:pt x="951653" y="999067"/>
                  <a:pt x="968172" y="1013149"/>
                  <a:pt x="985520" y="1026160"/>
                </a:cubicBezTo>
                <a:cubicBezTo>
                  <a:pt x="995289" y="1033486"/>
                  <a:pt x="1008053" y="1037209"/>
                  <a:pt x="1016000" y="1046480"/>
                </a:cubicBezTo>
                <a:cubicBezTo>
                  <a:pt x="1047165" y="1082840"/>
                  <a:pt x="1044740" y="1130083"/>
                  <a:pt x="1107440" y="1137920"/>
                </a:cubicBezTo>
                <a:lnTo>
                  <a:pt x="1188720" y="1148080"/>
                </a:lnTo>
                <a:cubicBezTo>
                  <a:pt x="1261635" y="1196690"/>
                  <a:pt x="1232411" y="1171451"/>
                  <a:pt x="1280160" y="1219200"/>
                </a:cubicBezTo>
                <a:cubicBezTo>
                  <a:pt x="1283547" y="1229360"/>
                  <a:pt x="1283630" y="1241317"/>
                  <a:pt x="1290320" y="1249680"/>
                </a:cubicBezTo>
                <a:cubicBezTo>
                  <a:pt x="1317636" y="1283824"/>
                  <a:pt x="1380697" y="1276655"/>
                  <a:pt x="1412240" y="1280160"/>
                </a:cubicBezTo>
                <a:cubicBezTo>
                  <a:pt x="1435947" y="1276773"/>
                  <a:pt x="1461477" y="1279726"/>
                  <a:pt x="1483360" y="1270000"/>
                </a:cubicBezTo>
                <a:cubicBezTo>
                  <a:pt x="1494518" y="1265041"/>
                  <a:pt x="1495863" y="1248901"/>
                  <a:pt x="1503680" y="1239520"/>
                </a:cubicBezTo>
                <a:cubicBezTo>
                  <a:pt x="1528126" y="1210184"/>
                  <a:pt x="1534670" y="1208700"/>
                  <a:pt x="1564640" y="1188720"/>
                </a:cubicBezTo>
                <a:cubicBezTo>
                  <a:pt x="1568027" y="1165013"/>
                  <a:pt x="1570516" y="1141161"/>
                  <a:pt x="1574800" y="1117600"/>
                </a:cubicBezTo>
                <a:cubicBezTo>
                  <a:pt x="1587470" y="1047917"/>
                  <a:pt x="1580612" y="1104513"/>
                  <a:pt x="1595120" y="1046480"/>
                </a:cubicBezTo>
                <a:cubicBezTo>
                  <a:pt x="1598013" y="1034907"/>
                  <a:pt x="1609182" y="969642"/>
                  <a:pt x="1615440" y="955040"/>
                </a:cubicBezTo>
                <a:cubicBezTo>
                  <a:pt x="1620250" y="943817"/>
                  <a:pt x="1626225" y="932188"/>
                  <a:pt x="1635760" y="924560"/>
                </a:cubicBezTo>
                <a:cubicBezTo>
                  <a:pt x="1644123" y="917870"/>
                  <a:pt x="1656080" y="917787"/>
                  <a:pt x="1666240" y="914400"/>
                </a:cubicBezTo>
                <a:cubicBezTo>
                  <a:pt x="1699852" y="813563"/>
                  <a:pt x="1643459" y="967598"/>
                  <a:pt x="1706880" y="853440"/>
                </a:cubicBezTo>
                <a:cubicBezTo>
                  <a:pt x="1717282" y="834716"/>
                  <a:pt x="1720427" y="812800"/>
                  <a:pt x="1727200" y="792480"/>
                </a:cubicBezTo>
                <a:cubicBezTo>
                  <a:pt x="1747234" y="732379"/>
                  <a:pt x="1726905" y="764323"/>
                  <a:pt x="1828800" y="741680"/>
                </a:cubicBezTo>
                <a:cubicBezTo>
                  <a:pt x="1838960" y="734907"/>
                  <a:pt x="1850646" y="729994"/>
                  <a:pt x="1859280" y="721360"/>
                </a:cubicBezTo>
                <a:cubicBezTo>
                  <a:pt x="1867914" y="712726"/>
                  <a:pt x="1872503" y="700816"/>
                  <a:pt x="1879600" y="690880"/>
                </a:cubicBezTo>
                <a:cubicBezTo>
                  <a:pt x="1889442" y="677101"/>
                  <a:pt x="1898106" y="662214"/>
                  <a:pt x="1910080" y="650240"/>
                </a:cubicBezTo>
                <a:cubicBezTo>
                  <a:pt x="1937285" y="623035"/>
                  <a:pt x="1976909" y="619535"/>
                  <a:pt x="2011680" y="609600"/>
                </a:cubicBezTo>
                <a:cubicBezTo>
                  <a:pt x="2021978" y="606658"/>
                  <a:pt x="2032000" y="602827"/>
                  <a:pt x="2042160" y="599440"/>
                </a:cubicBezTo>
                <a:cubicBezTo>
                  <a:pt x="2045615" y="599670"/>
                  <a:pt x="2238529" y="609584"/>
                  <a:pt x="2275840" y="619760"/>
                </a:cubicBezTo>
                <a:cubicBezTo>
                  <a:pt x="2287621" y="622973"/>
                  <a:pt x="2295398" y="634619"/>
                  <a:pt x="2306320" y="640080"/>
                </a:cubicBezTo>
                <a:cubicBezTo>
                  <a:pt x="2315899" y="644869"/>
                  <a:pt x="2326640" y="646853"/>
                  <a:pt x="2336800" y="650240"/>
                </a:cubicBezTo>
                <a:cubicBezTo>
                  <a:pt x="2350347" y="660400"/>
                  <a:pt x="2365466" y="668746"/>
                  <a:pt x="2377440" y="680720"/>
                </a:cubicBezTo>
                <a:cubicBezTo>
                  <a:pt x="2386074" y="689354"/>
                  <a:pt x="2388225" y="703572"/>
                  <a:pt x="2397760" y="711200"/>
                </a:cubicBezTo>
                <a:cubicBezTo>
                  <a:pt x="2406123" y="717890"/>
                  <a:pt x="2417579" y="720345"/>
                  <a:pt x="2428240" y="721360"/>
                </a:cubicBezTo>
                <a:cubicBezTo>
                  <a:pt x="2489019" y="727148"/>
                  <a:pt x="2550160" y="728133"/>
                  <a:pt x="2611120" y="731520"/>
                </a:cubicBezTo>
                <a:cubicBezTo>
                  <a:pt x="2628053" y="734907"/>
                  <a:pt x="2645167" y="737492"/>
                  <a:pt x="2661920" y="741680"/>
                </a:cubicBezTo>
                <a:cubicBezTo>
                  <a:pt x="2672310" y="744277"/>
                  <a:pt x="2682102" y="748898"/>
                  <a:pt x="2692400" y="751840"/>
                </a:cubicBezTo>
                <a:cubicBezTo>
                  <a:pt x="2705826" y="755676"/>
                  <a:pt x="2719493" y="758613"/>
                  <a:pt x="2733040" y="762000"/>
                </a:cubicBezTo>
                <a:cubicBezTo>
                  <a:pt x="2743200" y="768773"/>
                  <a:pt x="2751351" y="781306"/>
                  <a:pt x="2763520" y="782320"/>
                </a:cubicBezTo>
                <a:cubicBezTo>
                  <a:pt x="2838893" y="788601"/>
                  <a:pt x="2835194" y="775703"/>
                  <a:pt x="2885440" y="762000"/>
                </a:cubicBezTo>
                <a:cubicBezTo>
                  <a:pt x="2912383" y="754652"/>
                  <a:pt x="2966720" y="741680"/>
                  <a:pt x="2966720" y="741680"/>
                </a:cubicBezTo>
                <a:cubicBezTo>
                  <a:pt x="3039298" y="693294"/>
                  <a:pt x="3003988" y="706963"/>
                  <a:pt x="3068320" y="690880"/>
                </a:cubicBezTo>
                <a:cubicBezTo>
                  <a:pt x="3078480" y="680720"/>
                  <a:pt x="3089602" y="671438"/>
                  <a:pt x="3098800" y="660400"/>
                </a:cubicBezTo>
                <a:cubicBezTo>
                  <a:pt x="3106617" y="651019"/>
                  <a:pt x="3108765" y="636392"/>
                  <a:pt x="3119120" y="629920"/>
                </a:cubicBezTo>
                <a:cubicBezTo>
                  <a:pt x="3137283" y="618568"/>
                  <a:pt x="3162258" y="621481"/>
                  <a:pt x="3180080" y="609600"/>
                </a:cubicBezTo>
                <a:cubicBezTo>
                  <a:pt x="3200400" y="596053"/>
                  <a:pt x="3217872" y="576683"/>
                  <a:pt x="3241040" y="568960"/>
                </a:cubicBezTo>
                <a:cubicBezTo>
                  <a:pt x="3343474" y="534815"/>
                  <a:pt x="3184585" y="586912"/>
                  <a:pt x="3312160" y="548640"/>
                </a:cubicBezTo>
                <a:cubicBezTo>
                  <a:pt x="3332676" y="542485"/>
                  <a:pt x="3352068" y="532267"/>
                  <a:pt x="3373120" y="528320"/>
                </a:cubicBezTo>
                <a:cubicBezTo>
                  <a:pt x="3406573" y="522048"/>
                  <a:pt x="3440853" y="521547"/>
                  <a:pt x="3474720" y="518160"/>
                </a:cubicBezTo>
                <a:cubicBezTo>
                  <a:pt x="3500664" y="511674"/>
                  <a:pt x="3534748" y="506275"/>
                  <a:pt x="3556000" y="487680"/>
                </a:cubicBezTo>
                <a:cubicBezTo>
                  <a:pt x="3572320" y="473400"/>
                  <a:pt x="3582360" y="453200"/>
                  <a:pt x="3596640" y="436880"/>
                </a:cubicBezTo>
                <a:cubicBezTo>
                  <a:pt x="3643256" y="383605"/>
                  <a:pt x="3610720" y="427775"/>
                  <a:pt x="3667760" y="375920"/>
                </a:cubicBezTo>
                <a:cubicBezTo>
                  <a:pt x="3699939" y="346666"/>
                  <a:pt x="3728312" y="305004"/>
                  <a:pt x="3769360" y="284480"/>
                </a:cubicBezTo>
                <a:cubicBezTo>
                  <a:pt x="3778939" y="279691"/>
                  <a:pt x="3789680" y="277707"/>
                  <a:pt x="3799840" y="274320"/>
                </a:cubicBezTo>
                <a:cubicBezTo>
                  <a:pt x="3813387" y="264160"/>
                  <a:pt x="3826391" y="253233"/>
                  <a:pt x="3840480" y="243840"/>
                </a:cubicBezTo>
                <a:cubicBezTo>
                  <a:pt x="3856911" y="232886"/>
                  <a:pt x="3877316" y="227324"/>
                  <a:pt x="3891280" y="213360"/>
                </a:cubicBezTo>
                <a:cubicBezTo>
                  <a:pt x="3898853" y="205787"/>
                  <a:pt x="3895215" y="191595"/>
                  <a:pt x="3901440" y="182880"/>
                </a:cubicBezTo>
                <a:cubicBezTo>
                  <a:pt x="3933504" y="137990"/>
                  <a:pt x="3977812" y="121805"/>
                  <a:pt x="4023360" y="91440"/>
                </a:cubicBezTo>
                <a:cubicBezTo>
                  <a:pt x="4040715" y="79870"/>
                  <a:pt x="4061583" y="62097"/>
                  <a:pt x="4084320" y="60960"/>
                </a:cubicBezTo>
                <a:cubicBezTo>
                  <a:pt x="4209516" y="54700"/>
                  <a:pt x="4334933" y="54187"/>
                  <a:pt x="4460240" y="50800"/>
                </a:cubicBezTo>
                <a:cubicBezTo>
                  <a:pt x="4529400" y="27747"/>
                  <a:pt x="4539807" y="21477"/>
                  <a:pt x="4622800" y="10160"/>
                </a:cubicBezTo>
                <a:cubicBezTo>
                  <a:pt x="4663207" y="4650"/>
                  <a:pt x="4704080" y="3387"/>
                  <a:pt x="4744720" y="0"/>
                </a:cubicBezTo>
                <a:cubicBezTo>
                  <a:pt x="4819227" y="3387"/>
                  <a:pt x="4893846" y="4846"/>
                  <a:pt x="4968240" y="10160"/>
                </a:cubicBezTo>
                <a:cubicBezTo>
                  <a:pt x="5003116" y="12651"/>
                  <a:pt x="5036232" y="22078"/>
                  <a:pt x="5069840" y="30480"/>
                </a:cubicBezTo>
                <a:cubicBezTo>
                  <a:pt x="5139584" y="76976"/>
                  <a:pt x="5053659" y="26435"/>
                  <a:pt x="5191760" y="60960"/>
                </a:cubicBezTo>
                <a:cubicBezTo>
                  <a:pt x="5203606" y="63922"/>
                  <a:pt x="5211638" y="75222"/>
                  <a:pt x="5222240" y="81280"/>
                </a:cubicBezTo>
                <a:cubicBezTo>
                  <a:pt x="5235390" y="88794"/>
                  <a:pt x="5249893" y="93808"/>
                  <a:pt x="5262880" y="101600"/>
                </a:cubicBezTo>
                <a:cubicBezTo>
                  <a:pt x="5283821" y="114165"/>
                  <a:pt x="5323840" y="142240"/>
                  <a:pt x="5323840" y="142240"/>
                </a:cubicBezTo>
                <a:cubicBezTo>
                  <a:pt x="5327227" y="152400"/>
                  <a:pt x="5328799" y="163358"/>
                  <a:pt x="5334000" y="172720"/>
                </a:cubicBezTo>
                <a:cubicBezTo>
                  <a:pt x="5342325" y="187704"/>
                  <a:pt x="5388907" y="255790"/>
                  <a:pt x="5405120" y="274320"/>
                </a:cubicBezTo>
                <a:cubicBezTo>
                  <a:pt x="5417736" y="288738"/>
                  <a:pt x="5433292" y="300414"/>
                  <a:pt x="5445760" y="314960"/>
                </a:cubicBezTo>
                <a:cubicBezTo>
                  <a:pt x="5473985" y="347889"/>
                  <a:pt x="5504726" y="379370"/>
                  <a:pt x="5527040" y="416560"/>
                </a:cubicBezTo>
                <a:cubicBezTo>
                  <a:pt x="5537200" y="433493"/>
                  <a:pt x="5545396" y="451772"/>
                  <a:pt x="5557520" y="467360"/>
                </a:cubicBezTo>
                <a:cubicBezTo>
                  <a:pt x="5642489" y="576605"/>
                  <a:pt x="5559469" y="459149"/>
                  <a:pt x="5628640" y="528320"/>
                </a:cubicBezTo>
                <a:cubicBezTo>
                  <a:pt x="5640614" y="540294"/>
                  <a:pt x="5647146" y="556986"/>
                  <a:pt x="5659120" y="568960"/>
                </a:cubicBezTo>
                <a:cubicBezTo>
                  <a:pt x="5674454" y="584294"/>
                  <a:pt x="5695164" y="593709"/>
                  <a:pt x="5709920" y="609600"/>
                </a:cubicBezTo>
                <a:cubicBezTo>
                  <a:pt x="5739432" y="641382"/>
                  <a:pt x="5763851" y="677540"/>
                  <a:pt x="5791200" y="711200"/>
                </a:cubicBezTo>
                <a:cubicBezTo>
                  <a:pt x="5807880" y="731729"/>
                  <a:pt x="5828391" y="749479"/>
                  <a:pt x="5842000" y="772160"/>
                </a:cubicBezTo>
                <a:cubicBezTo>
                  <a:pt x="5852160" y="789093"/>
                  <a:pt x="5859838" y="807790"/>
                  <a:pt x="5872480" y="822960"/>
                </a:cubicBezTo>
                <a:cubicBezTo>
                  <a:pt x="5893943" y="848716"/>
                  <a:pt x="5911794" y="883478"/>
                  <a:pt x="5943600" y="894080"/>
                </a:cubicBezTo>
                <a:lnTo>
                  <a:pt x="6004560" y="914400"/>
                </a:lnTo>
                <a:cubicBezTo>
                  <a:pt x="6007947" y="995680"/>
                  <a:pt x="5998766" y="1078469"/>
                  <a:pt x="6014720" y="1158240"/>
                </a:cubicBezTo>
                <a:cubicBezTo>
                  <a:pt x="6017458" y="1171932"/>
                  <a:pt x="6043742" y="1160654"/>
                  <a:pt x="6055360" y="1168400"/>
                </a:cubicBezTo>
                <a:cubicBezTo>
                  <a:pt x="6075285" y="1181684"/>
                  <a:pt x="6091200" y="1200500"/>
                  <a:pt x="6106160" y="1219200"/>
                </a:cubicBezTo>
                <a:cubicBezTo>
                  <a:pt x="6118496" y="1234620"/>
                  <a:pt x="6126038" y="1253340"/>
                  <a:pt x="6136640" y="1270000"/>
                </a:cubicBezTo>
                <a:cubicBezTo>
                  <a:pt x="6149751" y="1290604"/>
                  <a:pt x="6164975" y="1309865"/>
                  <a:pt x="6177280" y="1330960"/>
                </a:cubicBezTo>
                <a:cubicBezTo>
                  <a:pt x="6261142" y="1474723"/>
                  <a:pt x="6169401" y="1334382"/>
                  <a:pt x="6228080" y="1422400"/>
                </a:cubicBezTo>
                <a:cubicBezTo>
                  <a:pt x="6231467" y="1439333"/>
                  <a:pt x="6230517" y="1457754"/>
                  <a:pt x="6238240" y="1473200"/>
                </a:cubicBezTo>
                <a:cubicBezTo>
                  <a:pt x="6254506" y="1505732"/>
                  <a:pt x="6289790" y="1512108"/>
                  <a:pt x="6319520" y="1524000"/>
                </a:cubicBezTo>
                <a:cubicBezTo>
                  <a:pt x="6329680" y="1540933"/>
                  <a:pt x="6341169" y="1557137"/>
                  <a:pt x="6350000" y="1574800"/>
                </a:cubicBezTo>
                <a:cubicBezTo>
                  <a:pt x="6358120" y="1591040"/>
                  <a:pt x="6365980" y="1630729"/>
                  <a:pt x="6370320" y="1645920"/>
                </a:cubicBezTo>
                <a:cubicBezTo>
                  <a:pt x="6373262" y="1656218"/>
                  <a:pt x="6377883" y="1666010"/>
                  <a:pt x="6380480" y="1676400"/>
                </a:cubicBezTo>
                <a:cubicBezTo>
                  <a:pt x="6385771" y="1697563"/>
                  <a:pt x="6396429" y="1773629"/>
                  <a:pt x="6410960" y="1788160"/>
                </a:cubicBezTo>
                <a:cubicBezTo>
                  <a:pt x="6447884" y="1825084"/>
                  <a:pt x="6439336" y="1813662"/>
                  <a:pt x="6471920" y="1859280"/>
                </a:cubicBezTo>
                <a:cubicBezTo>
                  <a:pt x="6479017" y="1869216"/>
                  <a:pt x="6483050" y="1881719"/>
                  <a:pt x="6492240" y="1889760"/>
                </a:cubicBezTo>
                <a:cubicBezTo>
                  <a:pt x="6540626" y="1932097"/>
                  <a:pt x="6543340" y="1927935"/>
                  <a:pt x="6593840" y="1940560"/>
                </a:cubicBezTo>
                <a:cubicBezTo>
                  <a:pt x="6604000" y="1947333"/>
                  <a:pt x="6613398" y="1955419"/>
                  <a:pt x="6624320" y="1960880"/>
                </a:cubicBezTo>
                <a:cubicBezTo>
                  <a:pt x="6633899" y="1965669"/>
                  <a:pt x="6648575" y="1962325"/>
                  <a:pt x="6654800" y="1971040"/>
                </a:cubicBezTo>
                <a:cubicBezTo>
                  <a:pt x="6667250" y="1988469"/>
                  <a:pt x="6663239" y="2014178"/>
                  <a:pt x="6675120" y="2032000"/>
                </a:cubicBezTo>
                <a:lnTo>
                  <a:pt x="6695440" y="2062480"/>
                </a:lnTo>
                <a:lnTo>
                  <a:pt x="6756400" y="205232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extLst>
      <p:ext uri="{BB962C8B-B14F-4D97-AF65-F5344CB8AC3E}">
        <p14:creationId xmlns:p14="http://schemas.microsoft.com/office/powerpoint/2010/main" val="16864057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874838" y="406401"/>
            <a:ext cx="8793162" cy="752475"/>
          </a:xfrm>
        </p:spPr>
        <p:txBody>
          <a:bodyPr/>
          <a:lstStyle/>
          <a:p>
            <a:r>
              <a:rPr lang="en-GB" altLang="en-US"/>
              <a:t>The decision boundary perspective…</a:t>
            </a:r>
          </a:p>
        </p:txBody>
      </p:sp>
      <p:sp>
        <p:nvSpPr>
          <p:cNvPr id="5" name="Oval 4"/>
          <p:cNvSpPr/>
          <p:nvPr/>
        </p:nvSpPr>
        <p:spPr>
          <a:xfrm>
            <a:off x="6188076" y="4851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 name="Oval 5"/>
          <p:cNvSpPr/>
          <p:nvPr/>
        </p:nvSpPr>
        <p:spPr>
          <a:xfrm>
            <a:off x="4359276" y="2743200"/>
            <a:ext cx="314325" cy="406400"/>
          </a:xfrm>
          <a:prstGeom prst="ellipse">
            <a:avLst/>
          </a:prstGeom>
          <a:solidFill>
            <a:srgbClr val="FFC000"/>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 name="Oval 6"/>
          <p:cNvSpPr/>
          <p:nvPr/>
        </p:nvSpPr>
        <p:spPr>
          <a:xfrm>
            <a:off x="4200526" y="346551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 name="Oval 7"/>
          <p:cNvSpPr/>
          <p:nvPr/>
        </p:nvSpPr>
        <p:spPr>
          <a:xfrm>
            <a:off x="4664076" y="3048000"/>
            <a:ext cx="314325" cy="406400"/>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 name="Oval 8"/>
          <p:cNvSpPr/>
          <p:nvPr/>
        </p:nvSpPr>
        <p:spPr>
          <a:xfrm>
            <a:off x="4516439" y="3911600"/>
            <a:ext cx="314325"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 name="Oval 9"/>
          <p:cNvSpPr/>
          <p:nvPr/>
        </p:nvSpPr>
        <p:spPr>
          <a:xfrm>
            <a:off x="4968876" y="3352800"/>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 name="Oval 10"/>
          <p:cNvSpPr/>
          <p:nvPr/>
        </p:nvSpPr>
        <p:spPr>
          <a:xfrm>
            <a:off x="3992563" y="4116388"/>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2" name="Oval 11"/>
          <p:cNvSpPr/>
          <p:nvPr/>
        </p:nvSpPr>
        <p:spPr>
          <a:xfrm>
            <a:off x="3484563" y="3262313"/>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3" name="Oval 12"/>
          <p:cNvSpPr/>
          <p:nvPr/>
        </p:nvSpPr>
        <p:spPr>
          <a:xfrm>
            <a:off x="5237163" y="2408238"/>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4" name="Oval 13"/>
          <p:cNvSpPr/>
          <p:nvPr/>
        </p:nvSpPr>
        <p:spPr>
          <a:xfrm>
            <a:off x="3408363" y="4492625"/>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5" name="Oval 14"/>
          <p:cNvSpPr/>
          <p:nvPr/>
        </p:nvSpPr>
        <p:spPr>
          <a:xfrm>
            <a:off x="3322639" y="3892550"/>
            <a:ext cx="314325" cy="40798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6" name="Oval 15"/>
          <p:cNvSpPr/>
          <p:nvPr/>
        </p:nvSpPr>
        <p:spPr>
          <a:xfrm>
            <a:off x="6100763" y="2265363"/>
            <a:ext cx="315912"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7" name="Oval 16"/>
          <p:cNvSpPr/>
          <p:nvPr/>
        </p:nvSpPr>
        <p:spPr>
          <a:xfrm>
            <a:off x="6594476" y="25812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8" name="Oval 17"/>
          <p:cNvSpPr/>
          <p:nvPr/>
        </p:nvSpPr>
        <p:spPr>
          <a:xfrm>
            <a:off x="6435726" y="3302000"/>
            <a:ext cx="315913" cy="407988"/>
          </a:xfrm>
          <a:prstGeom prst="ellipse">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9" name="Oval 18"/>
          <p:cNvSpPr/>
          <p:nvPr/>
        </p:nvSpPr>
        <p:spPr>
          <a:xfrm>
            <a:off x="6899276" y="28860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0" name="Oval 19"/>
          <p:cNvSpPr/>
          <p:nvPr/>
        </p:nvSpPr>
        <p:spPr>
          <a:xfrm>
            <a:off x="6751639" y="37496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1" name="Oval 20"/>
          <p:cNvSpPr/>
          <p:nvPr/>
        </p:nvSpPr>
        <p:spPr>
          <a:xfrm>
            <a:off x="7204076" y="31908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2" name="Oval 21"/>
          <p:cNvSpPr/>
          <p:nvPr/>
        </p:nvSpPr>
        <p:spPr>
          <a:xfrm>
            <a:off x="6227763" y="3952875"/>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3" name="Oval 22"/>
          <p:cNvSpPr/>
          <p:nvPr/>
        </p:nvSpPr>
        <p:spPr>
          <a:xfrm>
            <a:off x="5719763" y="3098800"/>
            <a:ext cx="315912"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4" name="Oval 23"/>
          <p:cNvSpPr/>
          <p:nvPr/>
        </p:nvSpPr>
        <p:spPr>
          <a:xfrm>
            <a:off x="5608639" y="25908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5" name="Oval 24"/>
          <p:cNvSpPr/>
          <p:nvPr/>
        </p:nvSpPr>
        <p:spPr>
          <a:xfrm>
            <a:off x="4968876" y="4443414"/>
            <a:ext cx="314325" cy="40798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6" name="Oval 25"/>
          <p:cNvSpPr/>
          <p:nvPr/>
        </p:nvSpPr>
        <p:spPr>
          <a:xfrm>
            <a:off x="5394326" y="4037013"/>
            <a:ext cx="315913"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7" name="Oval 26"/>
          <p:cNvSpPr/>
          <p:nvPr/>
        </p:nvSpPr>
        <p:spPr>
          <a:xfrm>
            <a:off x="5761039" y="4624388"/>
            <a:ext cx="314325" cy="406400"/>
          </a:xfrm>
          <a:prstGeom prst="ellipse">
            <a:avLst/>
          </a:prstGeom>
          <a:solidFill>
            <a:schemeClr val="accent2"/>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8" name="Oval 27"/>
          <p:cNvSpPr/>
          <p:nvPr/>
        </p:nvSpPr>
        <p:spPr>
          <a:xfrm>
            <a:off x="5603876" y="2184400"/>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9" name="Oval 28"/>
          <p:cNvSpPr/>
          <p:nvPr/>
        </p:nvSpPr>
        <p:spPr>
          <a:xfrm>
            <a:off x="6303963" y="2876550"/>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33" name="Straight Arrow Connector 32"/>
          <p:cNvCxnSpPr/>
          <p:nvPr/>
        </p:nvCxnSpPr>
        <p:spPr>
          <a:xfrm flipH="1">
            <a:off x="8818564" y="4516438"/>
            <a:ext cx="142875" cy="474662"/>
          </a:xfrm>
          <a:prstGeom prst="straightConnector1">
            <a:avLst/>
          </a:prstGeom>
          <a:ln w="6350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8931275" y="4217988"/>
            <a:ext cx="141288" cy="425450"/>
          </a:xfrm>
          <a:prstGeom prst="straightConnector1">
            <a:avLst/>
          </a:prstGeom>
          <a:ln w="63500">
            <a:solidFill>
              <a:srgbClr val="FFCC00"/>
            </a:solidFill>
            <a:tailEnd type="triangle"/>
          </a:ln>
        </p:spPr>
        <p:style>
          <a:lnRef idx="1">
            <a:schemeClr val="accent1"/>
          </a:lnRef>
          <a:fillRef idx="0">
            <a:schemeClr val="accent1"/>
          </a:fillRef>
          <a:effectRef idx="0">
            <a:schemeClr val="accent1"/>
          </a:effectRef>
          <a:fontRef idx="minor">
            <a:schemeClr val="tx1"/>
          </a:fontRef>
        </p:style>
      </p:cxnSp>
      <p:sp>
        <p:nvSpPr>
          <p:cNvPr id="28702" name="TextBox 34"/>
          <p:cNvSpPr txBox="1">
            <a:spLocks noChangeArrowheads="1"/>
          </p:cNvSpPr>
          <p:nvPr/>
        </p:nvSpPr>
        <p:spPr bwMode="auto">
          <a:xfrm>
            <a:off x="1905000" y="1341438"/>
            <a:ext cx="2065338" cy="46196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a:solidFill>
                  <a:schemeClr val="bg1"/>
                </a:solidFill>
              </a:rPr>
              <a:t>Eventually ….</a:t>
            </a:r>
          </a:p>
        </p:txBody>
      </p:sp>
      <p:sp>
        <p:nvSpPr>
          <p:cNvPr id="3" name="Freeform 2"/>
          <p:cNvSpPr/>
          <p:nvPr/>
        </p:nvSpPr>
        <p:spPr>
          <a:xfrm>
            <a:off x="2244725" y="1879600"/>
            <a:ext cx="7143750" cy="3151188"/>
          </a:xfrm>
          <a:custGeom>
            <a:avLst/>
            <a:gdLst>
              <a:gd name="connsiteX0" fmla="*/ 0 w 7142480"/>
              <a:gd name="connsiteY0" fmla="*/ 1605280 h 3150465"/>
              <a:gd name="connsiteX1" fmla="*/ 91440 w 7142480"/>
              <a:gd name="connsiteY1" fmla="*/ 1625600 h 3150465"/>
              <a:gd name="connsiteX2" fmla="*/ 162560 w 7142480"/>
              <a:gd name="connsiteY2" fmla="*/ 1666240 h 3150465"/>
              <a:gd name="connsiteX3" fmla="*/ 223520 w 7142480"/>
              <a:gd name="connsiteY3" fmla="*/ 1737360 h 3150465"/>
              <a:gd name="connsiteX4" fmla="*/ 243840 w 7142480"/>
              <a:gd name="connsiteY4" fmla="*/ 1767840 h 3150465"/>
              <a:gd name="connsiteX5" fmla="*/ 294640 w 7142480"/>
              <a:gd name="connsiteY5" fmla="*/ 1778000 h 3150465"/>
              <a:gd name="connsiteX6" fmla="*/ 325120 w 7142480"/>
              <a:gd name="connsiteY6" fmla="*/ 1788160 h 3150465"/>
              <a:gd name="connsiteX7" fmla="*/ 355600 w 7142480"/>
              <a:gd name="connsiteY7" fmla="*/ 1808480 h 3150465"/>
              <a:gd name="connsiteX8" fmla="*/ 396240 w 7142480"/>
              <a:gd name="connsiteY8" fmla="*/ 1838960 h 3150465"/>
              <a:gd name="connsiteX9" fmla="*/ 436880 w 7142480"/>
              <a:gd name="connsiteY9" fmla="*/ 1849120 h 3150465"/>
              <a:gd name="connsiteX10" fmla="*/ 487680 w 7142480"/>
              <a:gd name="connsiteY10" fmla="*/ 1889760 h 3150465"/>
              <a:gd name="connsiteX11" fmla="*/ 579120 w 7142480"/>
              <a:gd name="connsiteY11" fmla="*/ 1920240 h 3150465"/>
              <a:gd name="connsiteX12" fmla="*/ 792480 w 7142480"/>
              <a:gd name="connsiteY12" fmla="*/ 1910080 h 3150465"/>
              <a:gd name="connsiteX13" fmla="*/ 822960 w 7142480"/>
              <a:gd name="connsiteY13" fmla="*/ 1899920 h 3150465"/>
              <a:gd name="connsiteX14" fmla="*/ 944880 w 7142480"/>
              <a:gd name="connsiteY14" fmla="*/ 1879600 h 3150465"/>
              <a:gd name="connsiteX15" fmla="*/ 995680 w 7142480"/>
              <a:gd name="connsiteY15" fmla="*/ 1859280 h 3150465"/>
              <a:gd name="connsiteX16" fmla="*/ 1036320 w 7142480"/>
              <a:gd name="connsiteY16" fmla="*/ 1849120 h 3150465"/>
              <a:gd name="connsiteX17" fmla="*/ 1066800 w 7142480"/>
              <a:gd name="connsiteY17" fmla="*/ 1838960 h 3150465"/>
              <a:gd name="connsiteX18" fmla="*/ 1188720 w 7142480"/>
              <a:gd name="connsiteY18" fmla="*/ 1828800 h 3150465"/>
              <a:gd name="connsiteX19" fmla="*/ 1290320 w 7142480"/>
              <a:gd name="connsiteY19" fmla="*/ 1808480 h 3150465"/>
              <a:gd name="connsiteX20" fmla="*/ 1320800 w 7142480"/>
              <a:gd name="connsiteY20" fmla="*/ 1818640 h 3150465"/>
              <a:gd name="connsiteX21" fmla="*/ 1341120 w 7142480"/>
              <a:gd name="connsiteY21" fmla="*/ 1849120 h 3150465"/>
              <a:gd name="connsiteX22" fmla="*/ 1371600 w 7142480"/>
              <a:gd name="connsiteY22" fmla="*/ 1869440 h 3150465"/>
              <a:gd name="connsiteX23" fmla="*/ 1412240 w 7142480"/>
              <a:gd name="connsiteY23" fmla="*/ 1930400 h 3150465"/>
              <a:gd name="connsiteX24" fmla="*/ 1422400 w 7142480"/>
              <a:gd name="connsiteY24" fmla="*/ 1960880 h 3150465"/>
              <a:gd name="connsiteX25" fmla="*/ 1432560 w 7142480"/>
              <a:gd name="connsiteY25" fmla="*/ 2001520 h 3150465"/>
              <a:gd name="connsiteX26" fmla="*/ 1452880 w 7142480"/>
              <a:gd name="connsiteY26" fmla="*/ 2042160 h 3150465"/>
              <a:gd name="connsiteX27" fmla="*/ 1463040 w 7142480"/>
              <a:gd name="connsiteY27" fmla="*/ 2072640 h 3150465"/>
              <a:gd name="connsiteX28" fmla="*/ 1473200 w 7142480"/>
              <a:gd name="connsiteY28" fmla="*/ 2123440 h 3150465"/>
              <a:gd name="connsiteX29" fmla="*/ 1534160 w 7142480"/>
              <a:gd name="connsiteY29" fmla="*/ 2143760 h 3150465"/>
              <a:gd name="connsiteX30" fmla="*/ 1564640 w 7142480"/>
              <a:gd name="connsiteY30" fmla="*/ 2164080 h 3150465"/>
              <a:gd name="connsiteX31" fmla="*/ 1574800 w 7142480"/>
              <a:gd name="connsiteY31" fmla="*/ 2194560 h 3150465"/>
              <a:gd name="connsiteX32" fmla="*/ 1605280 w 7142480"/>
              <a:gd name="connsiteY32" fmla="*/ 2225040 h 3150465"/>
              <a:gd name="connsiteX33" fmla="*/ 1635760 w 7142480"/>
              <a:gd name="connsiteY33" fmla="*/ 2438400 h 3150465"/>
              <a:gd name="connsiteX34" fmla="*/ 1666240 w 7142480"/>
              <a:gd name="connsiteY34" fmla="*/ 2468880 h 3150465"/>
              <a:gd name="connsiteX35" fmla="*/ 1696720 w 7142480"/>
              <a:gd name="connsiteY35" fmla="*/ 2550160 h 3150465"/>
              <a:gd name="connsiteX36" fmla="*/ 1706880 w 7142480"/>
              <a:gd name="connsiteY36" fmla="*/ 2580640 h 3150465"/>
              <a:gd name="connsiteX37" fmla="*/ 1727200 w 7142480"/>
              <a:gd name="connsiteY37" fmla="*/ 2631440 h 3150465"/>
              <a:gd name="connsiteX38" fmla="*/ 1737360 w 7142480"/>
              <a:gd name="connsiteY38" fmla="*/ 2692400 h 3150465"/>
              <a:gd name="connsiteX39" fmla="*/ 1767840 w 7142480"/>
              <a:gd name="connsiteY39" fmla="*/ 2702560 h 3150465"/>
              <a:gd name="connsiteX40" fmla="*/ 1818640 w 7142480"/>
              <a:gd name="connsiteY40" fmla="*/ 2712720 h 3150465"/>
              <a:gd name="connsiteX41" fmla="*/ 1849120 w 7142480"/>
              <a:gd name="connsiteY41" fmla="*/ 2722880 h 3150465"/>
              <a:gd name="connsiteX42" fmla="*/ 1940560 w 7142480"/>
              <a:gd name="connsiteY42" fmla="*/ 2743200 h 3150465"/>
              <a:gd name="connsiteX43" fmla="*/ 2021840 w 7142480"/>
              <a:gd name="connsiteY43" fmla="*/ 2783840 h 3150465"/>
              <a:gd name="connsiteX44" fmla="*/ 2062480 w 7142480"/>
              <a:gd name="connsiteY44" fmla="*/ 2814320 h 3150465"/>
              <a:gd name="connsiteX45" fmla="*/ 2123440 w 7142480"/>
              <a:gd name="connsiteY45" fmla="*/ 2854960 h 3150465"/>
              <a:gd name="connsiteX46" fmla="*/ 2225040 w 7142480"/>
              <a:gd name="connsiteY46" fmla="*/ 2773680 h 3150465"/>
              <a:gd name="connsiteX47" fmla="*/ 2265680 w 7142480"/>
              <a:gd name="connsiteY47" fmla="*/ 2712720 h 3150465"/>
              <a:gd name="connsiteX48" fmla="*/ 2336800 w 7142480"/>
              <a:gd name="connsiteY48" fmla="*/ 2631440 h 3150465"/>
              <a:gd name="connsiteX49" fmla="*/ 2418080 w 7142480"/>
              <a:gd name="connsiteY49" fmla="*/ 2580640 h 3150465"/>
              <a:gd name="connsiteX50" fmla="*/ 2448560 w 7142480"/>
              <a:gd name="connsiteY50" fmla="*/ 2540000 h 3150465"/>
              <a:gd name="connsiteX51" fmla="*/ 2509520 w 7142480"/>
              <a:gd name="connsiteY51" fmla="*/ 2468880 h 3150465"/>
              <a:gd name="connsiteX52" fmla="*/ 2550160 w 7142480"/>
              <a:gd name="connsiteY52" fmla="*/ 2448560 h 3150465"/>
              <a:gd name="connsiteX53" fmla="*/ 2580640 w 7142480"/>
              <a:gd name="connsiteY53" fmla="*/ 2418080 h 3150465"/>
              <a:gd name="connsiteX54" fmla="*/ 2611120 w 7142480"/>
              <a:gd name="connsiteY54" fmla="*/ 2407920 h 3150465"/>
              <a:gd name="connsiteX55" fmla="*/ 2641600 w 7142480"/>
              <a:gd name="connsiteY55" fmla="*/ 2387600 h 3150465"/>
              <a:gd name="connsiteX56" fmla="*/ 2672080 w 7142480"/>
              <a:gd name="connsiteY56" fmla="*/ 2377440 h 3150465"/>
              <a:gd name="connsiteX57" fmla="*/ 2733040 w 7142480"/>
              <a:gd name="connsiteY57" fmla="*/ 2336800 h 3150465"/>
              <a:gd name="connsiteX58" fmla="*/ 2875280 w 7142480"/>
              <a:gd name="connsiteY58" fmla="*/ 2286000 h 3150465"/>
              <a:gd name="connsiteX59" fmla="*/ 2956560 w 7142480"/>
              <a:gd name="connsiteY59" fmla="*/ 2245360 h 3150465"/>
              <a:gd name="connsiteX60" fmla="*/ 3017520 w 7142480"/>
              <a:gd name="connsiteY60" fmla="*/ 2194560 h 3150465"/>
              <a:gd name="connsiteX61" fmla="*/ 3048000 w 7142480"/>
              <a:gd name="connsiteY61" fmla="*/ 2184400 h 3150465"/>
              <a:gd name="connsiteX62" fmla="*/ 3078480 w 7142480"/>
              <a:gd name="connsiteY62" fmla="*/ 2153920 h 3150465"/>
              <a:gd name="connsiteX63" fmla="*/ 3180080 w 7142480"/>
              <a:gd name="connsiteY63" fmla="*/ 2082800 h 3150465"/>
              <a:gd name="connsiteX64" fmla="*/ 3210560 w 7142480"/>
              <a:gd name="connsiteY64" fmla="*/ 2062480 h 3150465"/>
              <a:gd name="connsiteX65" fmla="*/ 3261360 w 7142480"/>
              <a:gd name="connsiteY65" fmla="*/ 1940560 h 3150465"/>
              <a:gd name="connsiteX66" fmla="*/ 3271520 w 7142480"/>
              <a:gd name="connsiteY66" fmla="*/ 1910080 h 3150465"/>
              <a:gd name="connsiteX67" fmla="*/ 3312160 w 7142480"/>
              <a:gd name="connsiteY67" fmla="*/ 1879600 h 3150465"/>
              <a:gd name="connsiteX68" fmla="*/ 3332480 w 7142480"/>
              <a:gd name="connsiteY68" fmla="*/ 1798320 h 3150465"/>
              <a:gd name="connsiteX69" fmla="*/ 3362960 w 7142480"/>
              <a:gd name="connsiteY69" fmla="*/ 1727200 h 3150465"/>
              <a:gd name="connsiteX70" fmla="*/ 3220720 w 7142480"/>
              <a:gd name="connsiteY70" fmla="*/ 1676400 h 3150465"/>
              <a:gd name="connsiteX71" fmla="*/ 3190240 w 7142480"/>
              <a:gd name="connsiteY71" fmla="*/ 1645920 h 3150465"/>
              <a:gd name="connsiteX72" fmla="*/ 3180080 w 7142480"/>
              <a:gd name="connsiteY72" fmla="*/ 1615440 h 3150465"/>
              <a:gd name="connsiteX73" fmla="*/ 3169920 w 7142480"/>
              <a:gd name="connsiteY73" fmla="*/ 1544320 h 3150465"/>
              <a:gd name="connsiteX74" fmla="*/ 3078480 w 7142480"/>
              <a:gd name="connsiteY74" fmla="*/ 1402080 h 3150465"/>
              <a:gd name="connsiteX75" fmla="*/ 3048000 w 7142480"/>
              <a:gd name="connsiteY75" fmla="*/ 1330960 h 3150465"/>
              <a:gd name="connsiteX76" fmla="*/ 2956560 w 7142480"/>
              <a:gd name="connsiteY76" fmla="*/ 1320800 h 3150465"/>
              <a:gd name="connsiteX77" fmla="*/ 2783840 w 7142480"/>
              <a:gd name="connsiteY77" fmla="*/ 1219200 h 3150465"/>
              <a:gd name="connsiteX78" fmla="*/ 2702560 w 7142480"/>
              <a:gd name="connsiteY78" fmla="*/ 1137920 h 3150465"/>
              <a:gd name="connsiteX79" fmla="*/ 2661920 w 7142480"/>
              <a:gd name="connsiteY79" fmla="*/ 1076960 h 3150465"/>
              <a:gd name="connsiteX80" fmla="*/ 2641600 w 7142480"/>
              <a:gd name="connsiteY80" fmla="*/ 1046480 h 3150465"/>
              <a:gd name="connsiteX81" fmla="*/ 2580640 w 7142480"/>
              <a:gd name="connsiteY81" fmla="*/ 1076960 h 3150465"/>
              <a:gd name="connsiteX82" fmla="*/ 2651760 w 7142480"/>
              <a:gd name="connsiteY82" fmla="*/ 914400 h 3150465"/>
              <a:gd name="connsiteX83" fmla="*/ 2672080 w 7142480"/>
              <a:gd name="connsiteY83" fmla="*/ 822960 h 3150465"/>
              <a:gd name="connsiteX84" fmla="*/ 2682240 w 7142480"/>
              <a:gd name="connsiteY84" fmla="*/ 782320 h 3150465"/>
              <a:gd name="connsiteX85" fmla="*/ 2722880 w 7142480"/>
              <a:gd name="connsiteY85" fmla="*/ 619760 h 3150465"/>
              <a:gd name="connsiteX86" fmla="*/ 2753360 w 7142480"/>
              <a:gd name="connsiteY86" fmla="*/ 558800 h 3150465"/>
              <a:gd name="connsiteX87" fmla="*/ 2794000 w 7142480"/>
              <a:gd name="connsiteY87" fmla="*/ 538480 h 3150465"/>
              <a:gd name="connsiteX88" fmla="*/ 2905760 w 7142480"/>
              <a:gd name="connsiteY88" fmla="*/ 457200 h 3150465"/>
              <a:gd name="connsiteX89" fmla="*/ 3007360 w 7142480"/>
              <a:gd name="connsiteY89" fmla="*/ 375920 h 3150465"/>
              <a:gd name="connsiteX90" fmla="*/ 3281680 w 7142480"/>
              <a:gd name="connsiteY90" fmla="*/ 233680 h 3150465"/>
              <a:gd name="connsiteX91" fmla="*/ 3495040 w 7142480"/>
              <a:gd name="connsiteY91" fmla="*/ 142240 h 3150465"/>
              <a:gd name="connsiteX92" fmla="*/ 3667760 w 7142480"/>
              <a:gd name="connsiteY92" fmla="*/ 91440 h 3150465"/>
              <a:gd name="connsiteX93" fmla="*/ 3942080 w 7142480"/>
              <a:gd name="connsiteY93" fmla="*/ 30480 h 3150465"/>
              <a:gd name="connsiteX94" fmla="*/ 4104640 w 7142480"/>
              <a:gd name="connsiteY94" fmla="*/ 20320 h 3150465"/>
              <a:gd name="connsiteX95" fmla="*/ 4277360 w 7142480"/>
              <a:gd name="connsiteY95" fmla="*/ 0 h 3150465"/>
              <a:gd name="connsiteX96" fmla="*/ 4409440 w 7142480"/>
              <a:gd name="connsiteY96" fmla="*/ 40640 h 3150465"/>
              <a:gd name="connsiteX97" fmla="*/ 4429760 w 7142480"/>
              <a:gd name="connsiteY97" fmla="*/ 71120 h 3150465"/>
              <a:gd name="connsiteX98" fmla="*/ 4439920 w 7142480"/>
              <a:gd name="connsiteY98" fmla="*/ 193040 h 3150465"/>
              <a:gd name="connsiteX99" fmla="*/ 4450080 w 7142480"/>
              <a:gd name="connsiteY99" fmla="*/ 233680 h 3150465"/>
              <a:gd name="connsiteX100" fmla="*/ 4460240 w 7142480"/>
              <a:gd name="connsiteY100" fmla="*/ 284480 h 3150465"/>
              <a:gd name="connsiteX101" fmla="*/ 4429760 w 7142480"/>
              <a:gd name="connsiteY101" fmla="*/ 650240 h 3150465"/>
              <a:gd name="connsiteX102" fmla="*/ 4368800 w 7142480"/>
              <a:gd name="connsiteY102" fmla="*/ 731520 h 3150465"/>
              <a:gd name="connsiteX103" fmla="*/ 4318000 w 7142480"/>
              <a:gd name="connsiteY103" fmla="*/ 762000 h 3150465"/>
              <a:gd name="connsiteX104" fmla="*/ 4297680 w 7142480"/>
              <a:gd name="connsiteY104" fmla="*/ 792480 h 3150465"/>
              <a:gd name="connsiteX105" fmla="*/ 4287520 w 7142480"/>
              <a:gd name="connsiteY105" fmla="*/ 843280 h 3150465"/>
              <a:gd name="connsiteX106" fmla="*/ 4277360 w 7142480"/>
              <a:gd name="connsiteY106" fmla="*/ 873760 h 3150465"/>
              <a:gd name="connsiteX107" fmla="*/ 4267200 w 7142480"/>
              <a:gd name="connsiteY107" fmla="*/ 914400 h 3150465"/>
              <a:gd name="connsiteX108" fmla="*/ 4206240 w 7142480"/>
              <a:gd name="connsiteY108" fmla="*/ 955040 h 3150465"/>
              <a:gd name="connsiteX109" fmla="*/ 4175760 w 7142480"/>
              <a:gd name="connsiteY109" fmla="*/ 975360 h 3150465"/>
              <a:gd name="connsiteX110" fmla="*/ 4135120 w 7142480"/>
              <a:gd name="connsiteY110" fmla="*/ 1005840 h 3150465"/>
              <a:gd name="connsiteX111" fmla="*/ 4043680 w 7142480"/>
              <a:gd name="connsiteY111" fmla="*/ 1036320 h 3150465"/>
              <a:gd name="connsiteX112" fmla="*/ 3982720 w 7142480"/>
              <a:gd name="connsiteY112" fmla="*/ 1076960 h 3150465"/>
              <a:gd name="connsiteX113" fmla="*/ 3942080 w 7142480"/>
              <a:gd name="connsiteY113" fmla="*/ 1117600 h 3150465"/>
              <a:gd name="connsiteX114" fmla="*/ 3921760 w 7142480"/>
              <a:gd name="connsiteY114" fmla="*/ 1148080 h 3150465"/>
              <a:gd name="connsiteX115" fmla="*/ 3891280 w 7142480"/>
              <a:gd name="connsiteY115" fmla="*/ 1168400 h 3150465"/>
              <a:gd name="connsiteX116" fmla="*/ 3810000 w 7142480"/>
              <a:gd name="connsiteY116" fmla="*/ 1198880 h 3150465"/>
              <a:gd name="connsiteX117" fmla="*/ 3535680 w 7142480"/>
              <a:gd name="connsiteY117" fmla="*/ 1209040 h 3150465"/>
              <a:gd name="connsiteX118" fmla="*/ 3505200 w 7142480"/>
              <a:gd name="connsiteY118" fmla="*/ 1219200 h 3150465"/>
              <a:gd name="connsiteX119" fmla="*/ 3474720 w 7142480"/>
              <a:gd name="connsiteY119" fmla="*/ 1310640 h 3150465"/>
              <a:gd name="connsiteX120" fmla="*/ 3454400 w 7142480"/>
              <a:gd name="connsiteY120" fmla="*/ 1341120 h 3150465"/>
              <a:gd name="connsiteX121" fmla="*/ 3444240 w 7142480"/>
              <a:gd name="connsiteY121" fmla="*/ 1534160 h 3150465"/>
              <a:gd name="connsiteX122" fmla="*/ 3444240 w 7142480"/>
              <a:gd name="connsiteY122" fmla="*/ 1686560 h 3150465"/>
              <a:gd name="connsiteX123" fmla="*/ 3454400 w 7142480"/>
              <a:gd name="connsiteY123" fmla="*/ 1737360 h 3150465"/>
              <a:gd name="connsiteX124" fmla="*/ 3525520 w 7142480"/>
              <a:gd name="connsiteY124" fmla="*/ 1757680 h 3150465"/>
              <a:gd name="connsiteX125" fmla="*/ 3566160 w 7142480"/>
              <a:gd name="connsiteY125" fmla="*/ 1798320 h 3150465"/>
              <a:gd name="connsiteX126" fmla="*/ 3596640 w 7142480"/>
              <a:gd name="connsiteY126" fmla="*/ 1818640 h 3150465"/>
              <a:gd name="connsiteX127" fmla="*/ 3637280 w 7142480"/>
              <a:gd name="connsiteY127" fmla="*/ 1910080 h 3150465"/>
              <a:gd name="connsiteX128" fmla="*/ 3667760 w 7142480"/>
              <a:gd name="connsiteY128" fmla="*/ 1930400 h 3150465"/>
              <a:gd name="connsiteX129" fmla="*/ 3708400 w 7142480"/>
              <a:gd name="connsiteY129" fmla="*/ 1940560 h 3150465"/>
              <a:gd name="connsiteX130" fmla="*/ 3728720 w 7142480"/>
              <a:gd name="connsiteY130" fmla="*/ 2021840 h 3150465"/>
              <a:gd name="connsiteX131" fmla="*/ 3738880 w 7142480"/>
              <a:gd name="connsiteY131" fmla="*/ 2052320 h 3150465"/>
              <a:gd name="connsiteX132" fmla="*/ 3749040 w 7142480"/>
              <a:gd name="connsiteY132" fmla="*/ 2103120 h 3150465"/>
              <a:gd name="connsiteX133" fmla="*/ 3759200 w 7142480"/>
              <a:gd name="connsiteY133" fmla="*/ 2133600 h 3150465"/>
              <a:gd name="connsiteX134" fmla="*/ 3799840 w 7142480"/>
              <a:gd name="connsiteY134" fmla="*/ 2194560 h 3150465"/>
              <a:gd name="connsiteX135" fmla="*/ 3810000 w 7142480"/>
              <a:gd name="connsiteY135" fmla="*/ 2346960 h 3150465"/>
              <a:gd name="connsiteX136" fmla="*/ 3840480 w 7142480"/>
              <a:gd name="connsiteY136" fmla="*/ 2377440 h 3150465"/>
              <a:gd name="connsiteX137" fmla="*/ 3891280 w 7142480"/>
              <a:gd name="connsiteY137" fmla="*/ 2448560 h 3150465"/>
              <a:gd name="connsiteX138" fmla="*/ 3901440 w 7142480"/>
              <a:gd name="connsiteY138" fmla="*/ 2489200 h 3150465"/>
              <a:gd name="connsiteX139" fmla="*/ 3931920 w 7142480"/>
              <a:gd name="connsiteY139" fmla="*/ 2529840 h 3150465"/>
              <a:gd name="connsiteX140" fmla="*/ 4033520 w 7142480"/>
              <a:gd name="connsiteY140" fmla="*/ 2600960 h 3150465"/>
              <a:gd name="connsiteX141" fmla="*/ 4074160 w 7142480"/>
              <a:gd name="connsiteY141" fmla="*/ 2611120 h 3150465"/>
              <a:gd name="connsiteX142" fmla="*/ 4124960 w 7142480"/>
              <a:gd name="connsiteY142" fmla="*/ 2631440 h 3150465"/>
              <a:gd name="connsiteX143" fmla="*/ 4165600 w 7142480"/>
              <a:gd name="connsiteY143" fmla="*/ 2641600 h 3150465"/>
              <a:gd name="connsiteX144" fmla="*/ 4206240 w 7142480"/>
              <a:gd name="connsiteY144" fmla="*/ 2661920 h 3150465"/>
              <a:gd name="connsiteX145" fmla="*/ 4236720 w 7142480"/>
              <a:gd name="connsiteY145" fmla="*/ 2682240 h 3150465"/>
              <a:gd name="connsiteX146" fmla="*/ 4287520 w 7142480"/>
              <a:gd name="connsiteY146" fmla="*/ 2692400 h 3150465"/>
              <a:gd name="connsiteX147" fmla="*/ 4429760 w 7142480"/>
              <a:gd name="connsiteY147" fmla="*/ 2702560 h 3150465"/>
              <a:gd name="connsiteX148" fmla="*/ 4500880 w 7142480"/>
              <a:gd name="connsiteY148" fmla="*/ 2712720 h 3150465"/>
              <a:gd name="connsiteX149" fmla="*/ 4582160 w 7142480"/>
              <a:gd name="connsiteY149" fmla="*/ 2722880 h 3150465"/>
              <a:gd name="connsiteX150" fmla="*/ 4653280 w 7142480"/>
              <a:gd name="connsiteY150" fmla="*/ 2743200 h 3150465"/>
              <a:gd name="connsiteX151" fmla="*/ 4704080 w 7142480"/>
              <a:gd name="connsiteY151" fmla="*/ 2753360 h 3150465"/>
              <a:gd name="connsiteX152" fmla="*/ 4734560 w 7142480"/>
              <a:gd name="connsiteY152" fmla="*/ 2773680 h 3150465"/>
              <a:gd name="connsiteX153" fmla="*/ 4907280 w 7142480"/>
              <a:gd name="connsiteY153" fmla="*/ 2794000 h 3150465"/>
              <a:gd name="connsiteX154" fmla="*/ 5039360 w 7142480"/>
              <a:gd name="connsiteY154" fmla="*/ 2875280 h 3150465"/>
              <a:gd name="connsiteX155" fmla="*/ 5100320 w 7142480"/>
              <a:gd name="connsiteY155" fmla="*/ 2966720 h 3150465"/>
              <a:gd name="connsiteX156" fmla="*/ 5130800 w 7142480"/>
              <a:gd name="connsiteY156" fmla="*/ 2997200 h 3150465"/>
              <a:gd name="connsiteX157" fmla="*/ 5334000 w 7142480"/>
              <a:gd name="connsiteY157" fmla="*/ 3088640 h 3150465"/>
              <a:gd name="connsiteX158" fmla="*/ 5364480 w 7142480"/>
              <a:gd name="connsiteY158" fmla="*/ 3108960 h 3150465"/>
              <a:gd name="connsiteX159" fmla="*/ 5405120 w 7142480"/>
              <a:gd name="connsiteY159" fmla="*/ 3119120 h 3150465"/>
              <a:gd name="connsiteX160" fmla="*/ 5435600 w 7142480"/>
              <a:gd name="connsiteY160" fmla="*/ 3149600 h 3150465"/>
              <a:gd name="connsiteX161" fmla="*/ 5516880 w 7142480"/>
              <a:gd name="connsiteY161" fmla="*/ 3068320 h 3150465"/>
              <a:gd name="connsiteX162" fmla="*/ 5628640 w 7142480"/>
              <a:gd name="connsiteY162" fmla="*/ 2966720 h 3150465"/>
              <a:gd name="connsiteX163" fmla="*/ 5781040 w 7142480"/>
              <a:gd name="connsiteY163" fmla="*/ 2844800 h 3150465"/>
              <a:gd name="connsiteX164" fmla="*/ 6024880 w 7142480"/>
              <a:gd name="connsiteY164" fmla="*/ 2682240 h 3150465"/>
              <a:gd name="connsiteX165" fmla="*/ 6085840 w 7142480"/>
              <a:gd name="connsiteY165" fmla="*/ 2651760 h 3150465"/>
              <a:gd name="connsiteX166" fmla="*/ 6136640 w 7142480"/>
              <a:gd name="connsiteY166" fmla="*/ 2631440 h 3150465"/>
              <a:gd name="connsiteX167" fmla="*/ 6167120 w 7142480"/>
              <a:gd name="connsiteY167" fmla="*/ 2611120 h 3150465"/>
              <a:gd name="connsiteX168" fmla="*/ 6217920 w 7142480"/>
              <a:gd name="connsiteY168" fmla="*/ 2600960 h 3150465"/>
              <a:gd name="connsiteX169" fmla="*/ 6350000 w 7142480"/>
              <a:gd name="connsiteY169" fmla="*/ 2611120 h 3150465"/>
              <a:gd name="connsiteX170" fmla="*/ 6380480 w 7142480"/>
              <a:gd name="connsiteY170" fmla="*/ 2621280 h 3150465"/>
              <a:gd name="connsiteX171" fmla="*/ 6532880 w 7142480"/>
              <a:gd name="connsiteY171" fmla="*/ 2631440 h 3150465"/>
              <a:gd name="connsiteX172" fmla="*/ 6543040 w 7142480"/>
              <a:gd name="connsiteY172" fmla="*/ 2661920 h 3150465"/>
              <a:gd name="connsiteX173" fmla="*/ 6553200 w 7142480"/>
              <a:gd name="connsiteY173" fmla="*/ 2702560 h 3150465"/>
              <a:gd name="connsiteX174" fmla="*/ 6583680 w 7142480"/>
              <a:gd name="connsiteY174" fmla="*/ 2712720 h 3150465"/>
              <a:gd name="connsiteX175" fmla="*/ 6715760 w 7142480"/>
              <a:gd name="connsiteY175" fmla="*/ 2733040 h 3150465"/>
              <a:gd name="connsiteX176" fmla="*/ 6736080 w 7142480"/>
              <a:gd name="connsiteY176" fmla="*/ 2763520 h 3150465"/>
              <a:gd name="connsiteX177" fmla="*/ 6807200 w 7142480"/>
              <a:gd name="connsiteY177" fmla="*/ 2783840 h 3150465"/>
              <a:gd name="connsiteX178" fmla="*/ 6827520 w 7142480"/>
              <a:gd name="connsiteY178" fmla="*/ 2814320 h 3150465"/>
              <a:gd name="connsiteX179" fmla="*/ 6858000 w 7142480"/>
              <a:gd name="connsiteY179" fmla="*/ 2824480 h 3150465"/>
              <a:gd name="connsiteX180" fmla="*/ 6929120 w 7142480"/>
              <a:gd name="connsiteY180" fmla="*/ 2834640 h 3150465"/>
              <a:gd name="connsiteX181" fmla="*/ 7061200 w 7142480"/>
              <a:gd name="connsiteY181" fmla="*/ 2854960 h 3150465"/>
              <a:gd name="connsiteX182" fmla="*/ 7132320 w 7142480"/>
              <a:gd name="connsiteY182" fmla="*/ 2895600 h 3150465"/>
              <a:gd name="connsiteX183" fmla="*/ 7142480 w 7142480"/>
              <a:gd name="connsiteY183" fmla="*/ 2905760 h 315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7142480" h="3150465">
                <a:moveTo>
                  <a:pt x="0" y="1605280"/>
                </a:moveTo>
                <a:cubicBezTo>
                  <a:pt x="30480" y="1612053"/>
                  <a:pt x="61597" y="1616418"/>
                  <a:pt x="91440" y="1625600"/>
                </a:cubicBezTo>
                <a:cubicBezTo>
                  <a:pt x="107194" y="1630447"/>
                  <a:pt x="148347" y="1654396"/>
                  <a:pt x="162560" y="1666240"/>
                </a:cubicBezTo>
                <a:cubicBezTo>
                  <a:pt x="188624" y="1687960"/>
                  <a:pt x="203734" y="1709660"/>
                  <a:pt x="223520" y="1737360"/>
                </a:cubicBezTo>
                <a:cubicBezTo>
                  <a:pt x="230617" y="1747296"/>
                  <a:pt x="233238" y="1761782"/>
                  <a:pt x="243840" y="1767840"/>
                </a:cubicBezTo>
                <a:cubicBezTo>
                  <a:pt x="258833" y="1776408"/>
                  <a:pt x="277887" y="1773812"/>
                  <a:pt x="294640" y="1778000"/>
                </a:cubicBezTo>
                <a:cubicBezTo>
                  <a:pt x="305030" y="1780597"/>
                  <a:pt x="315541" y="1783371"/>
                  <a:pt x="325120" y="1788160"/>
                </a:cubicBezTo>
                <a:cubicBezTo>
                  <a:pt x="336042" y="1793621"/>
                  <a:pt x="345664" y="1801383"/>
                  <a:pt x="355600" y="1808480"/>
                </a:cubicBezTo>
                <a:cubicBezTo>
                  <a:pt x="369379" y="1818322"/>
                  <a:pt x="381094" y="1831387"/>
                  <a:pt x="396240" y="1838960"/>
                </a:cubicBezTo>
                <a:cubicBezTo>
                  <a:pt x="408729" y="1845205"/>
                  <a:pt x="423333" y="1845733"/>
                  <a:pt x="436880" y="1849120"/>
                </a:cubicBezTo>
                <a:cubicBezTo>
                  <a:pt x="453813" y="1862667"/>
                  <a:pt x="469085" y="1878603"/>
                  <a:pt x="487680" y="1889760"/>
                </a:cubicBezTo>
                <a:cubicBezTo>
                  <a:pt x="515008" y="1906157"/>
                  <a:pt x="548685" y="1912631"/>
                  <a:pt x="579120" y="1920240"/>
                </a:cubicBezTo>
                <a:cubicBezTo>
                  <a:pt x="650240" y="1916853"/>
                  <a:pt x="721525" y="1915993"/>
                  <a:pt x="792480" y="1910080"/>
                </a:cubicBezTo>
                <a:cubicBezTo>
                  <a:pt x="803153" y="1909191"/>
                  <a:pt x="812458" y="1902020"/>
                  <a:pt x="822960" y="1899920"/>
                </a:cubicBezTo>
                <a:cubicBezTo>
                  <a:pt x="858573" y="1892797"/>
                  <a:pt x="908530" y="1890505"/>
                  <a:pt x="944880" y="1879600"/>
                </a:cubicBezTo>
                <a:cubicBezTo>
                  <a:pt x="962349" y="1874359"/>
                  <a:pt x="978378" y="1865047"/>
                  <a:pt x="995680" y="1859280"/>
                </a:cubicBezTo>
                <a:cubicBezTo>
                  <a:pt x="1008927" y="1854864"/>
                  <a:pt x="1022894" y="1852956"/>
                  <a:pt x="1036320" y="1849120"/>
                </a:cubicBezTo>
                <a:cubicBezTo>
                  <a:pt x="1046618" y="1846178"/>
                  <a:pt x="1056184" y="1840375"/>
                  <a:pt x="1066800" y="1838960"/>
                </a:cubicBezTo>
                <a:cubicBezTo>
                  <a:pt x="1107223" y="1833570"/>
                  <a:pt x="1148189" y="1833303"/>
                  <a:pt x="1188720" y="1828800"/>
                </a:cubicBezTo>
                <a:cubicBezTo>
                  <a:pt x="1233560" y="1823818"/>
                  <a:pt x="1249958" y="1818571"/>
                  <a:pt x="1290320" y="1808480"/>
                </a:cubicBezTo>
                <a:cubicBezTo>
                  <a:pt x="1300480" y="1811867"/>
                  <a:pt x="1312437" y="1811950"/>
                  <a:pt x="1320800" y="1818640"/>
                </a:cubicBezTo>
                <a:cubicBezTo>
                  <a:pt x="1330335" y="1826268"/>
                  <a:pt x="1332486" y="1840486"/>
                  <a:pt x="1341120" y="1849120"/>
                </a:cubicBezTo>
                <a:cubicBezTo>
                  <a:pt x="1349754" y="1857754"/>
                  <a:pt x="1361440" y="1862667"/>
                  <a:pt x="1371600" y="1869440"/>
                </a:cubicBezTo>
                <a:cubicBezTo>
                  <a:pt x="1385147" y="1889760"/>
                  <a:pt x="1404517" y="1907232"/>
                  <a:pt x="1412240" y="1930400"/>
                </a:cubicBezTo>
                <a:cubicBezTo>
                  <a:pt x="1415627" y="1940560"/>
                  <a:pt x="1419458" y="1950582"/>
                  <a:pt x="1422400" y="1960880"/>
                </a:cubicBezTo>
                <a:cubicBezTo>
                  <a:pt x="1426236" y="1974306"/>
                  <a:pt x="1427657" y="1988445"/>
                  <a:pt x="1432560" y="2001520"/>
                </a:cubicBezTo>
                <a:cubicBezTo>
                  <a:pt x="1437878" y="2015701"/>
                  <a:pt x="1446914" y="2028239"/>
                  <a:pt x="1452880" y="2042160"/>
                </a:cubicBezTo>
                <a:cubicBezTo>
                  <a:pt x="1457099" y="2052004"/>
                  <a:pt x="1460443" y="2062250"/>
                  <a:pt x="1463040" y="2072640"/>
                </a:cubicBezTo>
                <a:cubicBezTo>
                  <a:pt x="1467228" y="2089393"/>
                  <a:pt x="1460989" y="2111229"/>
                  <a:pt x="1473200" y="2123440"/>
                </a:cubicBezTo>
                <a:cubicBezTo>
                  <a:pt x="1488346" y="2138586"/>
                  <a:pt x="1516338" y="2131879"/>
                  <a:pt x="1534160" y="2143760"/>
                </a:cubicBezTo>
                <a:lnTo>
                  <a:pt x="1564640" y="2164080"/>
                </a:lnTo>
                <a:cubicBezTo>
                  <a:pt x="1568027" y="2174240"/>
                  <a:pt x="1568859" y="2185649"/>
                  <a:pt x="1574800" y="2194560"/>
                </a:cubicBezTo>
                <a:cubicBezTo>
                  <a:pt x="1582770" y="2206515"/>
                  <a:pt x="1602591" y="2210925"/>
                  <a:pt x="1605280" y="2225040"/>
                </a:cubicBezTo>
                <a:cubicBezTo>
                  <a:pt x="1630166" y="2355690"/>
                  <a:pt x="1578764" y="2370004"/>
                  <a:pt x="1635760" y="2438400"/>
                </a:cubicBezTo>
                <a:cubicBezTo>
                  <a:pt x="1644958" y="2449438"/>
                  <a:pt x="1656080" y="2458720"/>
                  <a:pt x="1666240" y="2468880"/>
                </a:cubicBezTo>
                <a:cubicBezTo>
                  <a:pt x="1689301" y="2538064"/>
                  <a:pt x="1660274" y="2452970"/>
                  <a:pt x="1696720" y="2550160"/>
                </a:cubicBezTo>
                <a:cubicBezTo>
                  <a:pt x="1700480" y="2560188"/>
                  <a:pt x="1703120" y="2570612"/>
                  <a:pt x="1706880" y="2580640"/>
                </a:cubicBezTo>
                <a:cubicBezTo>
                  <a:pt x="1713284" y="2597717"/>
                  <a:pt x="1720427" y="2614507"/>
                  <a:pt x="1727200" y="2631440"/>
                </a:cubicBezTo>
                <a:cubicBezTo>
                  <a:pt x="1730587" y="2651760"/>
                  <a:pt x="1727139" y="2674514"/>
                  <a:pt x="1737360" y="2692400"/>
                </a:cubicBezTo>
                <a:cubicBezTo>
                  <a:pt x="1742673" y="2701699"/>
                  <a:pt x="1757450" y="2699963"/>
                  <a:pt x="1767840" y="2702560"/>
                </a:cubicBezTo>
                <a:cubicBezTo>
                  <a:pt x="1784593" y="2706748"/>
                  <a:pt x="1801887" y="2708532"/>
                  <a:pt x="1818640" y="2712720"/>
                </a:cubicBezTo>
                <a:cubicBezTo>
                  <a:pt x="1829030" y="2715317"/>
                  <a:pt x="1838730" y="2720283"/>
                  <a:pt x="1849120" y="2722880"/>
                </a:cubicBezTo>
                <a:cubicBezTo>
                  <a:pt x="1879411" y="2730453"/>
                  <a:pt x="1910080" y="2736427"/>
                  <a:pt x="1940560" y="2743200"/>
                </a:cubicBezTo>
                <a:cubicBezTo>
                  <a:pt x="2044459" y="2812466"/>
                  <a:pt x="1872710" y="2700990"/>
                  <a:pt x="2021840" y="2783840"/>
                </a:cubicBezTo>
                <a:cubicBezTo>
                  <a:pt x="2036642" y="2792064"/>
                  <a:pt x="2048608" y="2804609"/>
                  <a:pt x="2062480" y="2814320"/>
                </a:cubicBezTo>
                <a:cubicBezTo>
                  <a:pt x="2082487" y="2828325"/>
                  <a:pt x="2123440" y="2854960"/>
                  <a:pt x="2123440" y="2854960"/>
                </a:cubicBezTo>
                <a:cubicBezTo>
                  <a:pt x="2175701" y="2823603"/>
                  <a:pt x="2183406" y="2824566"/>
                  <a:pt x="2225040" y="2773680"/>
                </a:cubicBezTo>
                <a:cubicBezTo>
                  <a:pt x="2240505" y="2754779"/>
                  <a:pt x="2250424" y="2731790"/>
                  <a:pt x="2265680" y="2712720"/>
                </a:cubicBezTo>
                <a:cubicBezTo>
                  <a:pt x="2290153" y="2682129"/>
                  <a:pt x="2307646" y="2656429"/>
                  <a:pt x="2336800" y="2631440"/>
                </a:cubicBezTo>
                <a:cubicBezTo>
                  <a:pt x="2373730" y="2599786"/>
                  <a:pt x="2376450" y="2601455"/>
                  <a:pt x="2418080" y="2580640"/>
                </a:cubicBezTo>
                <a:cubicBezTo>
                  <a:pt x="2428240" y="2567093"/>
                  <a:pt x="2438718" y="2553779"/>
                  <a:pt x="2448560" y="2540000"/>
                </a:cubicBezTo>
                <a:cubicBezTo>
                  <a:pt x="2472189" y="2506920"/>
                  <a:pt x="2471728" y="2497224"/>
                  <a:pt x="2509520" y="2468880"/>
                </a:cubicBezTo>
                <a:cubicBezTo>
                  <a:pt x="2521637" y="2459793"/>
                  <a:pt x="2537835" y="2457363"/>
                  <a:pt x="2550160" y="2448560"/>
                </a:cubicBezTo>
                <a:cubicBezTo>
                  <a:pt x="2561852" y="2440209"/>
                  <a:pt x="2568685" y="2426050"/>
                  <a:pt x="2580640" y="2418080"/>
                </a:cubicBezTo>
                <a:cubicBezTo>
                  <a:pt x="2589551" y="2412139"/>
                  <a:pt x="2601541" y="2412709"/>
                  <a:pt x="2611120" y="2407920"/>
                </a:cubicBezTo>
                <a:cubicBezTo>
                  <a:pt x="2622042" y="2402459"/>
                  <a:pt x="2630678" y="2393061"/>
                  <a:pt x="2641600" y="2387600"/>
                </a:cubicBezTo>
                <a:cubicBezTo>
                  <a:pt x="2651179" y="2382811"/>
                  <a:pt x="2662718" y="2382641"/>
                  <a:pt x="2672080" y="2377440"/>
                </a:cubicBezTo>
                <a:cubicBezTo>
                  <a:pt x="2693428" y="2365580"/>
                  <a:pt x="2709872" y="2344523"/>
                  <a:pt x="2733040" y="2336800"/>
                </a:cubicBezTo>
                <a:cubicBezTo>
                  <a:pt x="2773601" y="2323280"/>
                  <a:pt x="2833352" y="2305351"/>
                  <a:pt x="2875280" y="2286000"/>
                </a:cubicBezTo>
                <a:cubicBezTo>
                  <a:pt x="2902783" y="2273306"/>
                  <a:pt x="2935141" y="2266779"/>
                  <a:pt x="2956560" y="2245360"/>
                </a:cubicBezTo>
                <a:cubicBezTo>
                  <a:pt x="2979030" y="2222890"/>
                  <a:pt x="2989230" y="2208705"/>
                  <a:pt x="3017520" y="2194560"/>
                </a:cubicBezTo>
                <a:cubicBezTo>
                  <a:pt x="3027099" y="2189771"/>
                  <a:pt x="3037840" y="2187787"/>
                  <a:pt x="3048000" y="2184400"/>
                </a:cubicBezTo>
                <a:cubicBezTo>
                  <a:pt x="3058160" y="2174240"/>
                  <a:pt x="3067571" y="2163271"/>
                  <a:pt x="3078480" y="2153920"/>
                </a:cubicBezTo>
                <a:cubicBezTo>
                  <a:pt x="3104808" y="2131354"/>
                  <a:pt x="3153849" y="2100287"/>
                  <a:pt x="3180080" y="2082800"/>
                </a:cubicBezTo>
                <a:lnTo>
                  <a:pt x="3210560" y="2062480"/>
                </a:lnTo>
                <a:cubicBezTo>
                  <a:pt x="3234987" y="1964772"/>
                  <a:pt x="3214124" y="2003542"/>
                  <a:pt x="3261360" y="1940560"/>
                </a:cubicBezTo>
                <a:cubicBezTo>
                  <a:pt x="3264747" y="1930400"/>
                  <a:pt x="3264664" y="1918307"/>
                  <a:pt x="3271520" y="1910080"/>
                </a:cubicBezTo>
                <a:cubicBezTo>
                  <a:pt x="3282360" y="1897071"/>
                  <a:pt x="3304051" y="1894466"/>
                  <a:pt x="3312160" y="1879600"/>
                </a:cubicBezTo>
                <a:cubicBezTo>
                  <a:pt x="3325533" y="1855083"/>
                  <a:pt x="3319991" y="1823299"/>
                  <a:pt x="3332480" y="1798320"/>
                </a:cubicBezTo>
                <a:cubicBezTo>
                  <a:pt x="3357589" y="1748101"/>
                  <a:pt x="3348011" y="1772048"/>
                  <a:pt x="3362960" y="1727200"/>
                </a:cubicBezTo>
                <a:cubicBezTo>
                  <a:pt x="3339959" y="1635198"/>
                  <a:pt x="3373461" y="1714585"/>
                  <a:pt x="3220720" y="1676400"/>
                </a:cubicBezTo>
                <a:cubicBezTo>
                  <a:pt x="3206781" y="1672915"/>
                  <a:pt x="3200400" y="1656080"/>
                  <a:pt x="3190240" y="1645920"/>
                </a:cubicBezTo>
                <a:cubicBezTo>
                  <a:pt x="3186853" y="1635760"/>
                  <a:pt x="3182180" y="1625942"/>
                  <a:pt x="3180080" y="1615440"/>
                </a:cubicBezTo>
                <a:cubicBezTo>
                  <a:pt x="3175384" y="1591958"/>
                  <a:pt x="3177974" y="1566872"/>
                  <a:pt x="3169920" y="1544320"/>
                </a:cubicBezTo>
                <a:cubicBezTo>
                  <a:pt x="3149092" y="1486001"/>
                  <a:pt x="3108589" y="1454771"/>
                  <a:pt x="3078480" y="1402080"/>
                </a:cubicBezTo>
                <a:cubicBezTo>
                  <a:pt x="3065684" y="1379686"/>
                  <a:pt x="3069460" y="1345267"/>
                  <a:pt x="3048000" y="1330960"/>
                </a:cubicBezTo>
                <a:cubicBezTo>
                  <a:pt x="3022483" y="1313949"/>
                  <a:pt x="2987040" y="1324187"/>
                  <a:pt x="2956560" y="1320800"/>
                </a:cubicBezTo>
                <a:cubicBezTo>
                  <a:pt x="2905095" y="1295067"/>
                  <a:pt x="2819547" y="1254907"/>
                  <a:pt x="2783840" y="1219200"/>
                </a:cubicBezTo>
                <a:cubicBezTo>
                  <a:pt x="2756747" y="1192107"/>
                  <a:pt x="2723814" y="1169801"/>
                  <a:pt x="2702560" y="1137920"/>
                </a:cubicBezTo>
                <a:lnTo>
                  <a:pt x="2661920" y="1076960"/>
                </a:lnTo>
                <a:lnTo>
                  <a:pt x="2641600" y="1046480"/>
                </a:lnTo>
                <a:cubicBezTo>
                  <a:pt x="2621280" y="1056640"/>
                  <a:pt x="2593242" y="1095863"/>
                  <a:pt x="2580640" y="1076960"/>
                </a:cubicBezTo>
                <a:cubicBezTo>
                  <a:pt x="2552163" y="1034244"/>
                  <a:pt x="2634239" y="938930"/>
                  <a:pt x="2651760" y="914400"/>
                </a:cubicBezTo>
                <a:cubicBezTo>
                  <a:pt x="2658533" y="883920"/>
                  <a:pt x="2665059" y="853384"/>
                  <a:pt x="2672080" y="822960"/>
                </a:cubicBezTo>
                <a:cubicBezTo>
                  <a:pt x="2675220" y="809354"/>
                  <a:pt x="2680117" y="796121"/>
                  <a:pt x="2682240" y="782320"/>
                </a:cubicBezTo>
                <a:cubicBezTo>
                  <a:pt x="2700807" y="661637"/>
                  <a:pt x="2675645" y="722103"/>
                  <a:pt x="2722880" y="619760"/>
                </a:cubicBezTo>
                <a:cubicBezTo>
                  <a:pt x="2732400" y="599133"/>
                  <a:pt x="2738400" y="575897"/>
                  <a:pt x="2753360" y="558800"/>
                </a:cubicBezTo>
                <a:cubicBezTo>
                  <a:pt x="2763333" y="547402"/>
                  <a:pt x="2781398" y="546881"/>
                  <a:pt x="2794000" y="538480"/>
                </a:cubicBezTo>
                <a:cubicBezTo>
                  <a:pt x="2832327" y="512928"/>
                  <a:pt x="2869790" y="485976"/>
                  <a:pt x="2905760" y="457200"/>
                </a:cubicBezTo>
                <a:cubicBezTo>
                  <a:pt x="2939627" y="430107"/>
                  <a:pt x="2971496" y="400308"/>
                  <a:pt x="3007360" y="375920"/>
                </a:cubicBezTo>
                <a:cubicBezTo>
                  <a:pt x="3148261" y="280107"/>
                  <a:pt x="3141676" y="293682"/>
                  <a:pt x="3281680" y="233680"/>
                </a:cubicBezTo>
                <a:cubicBezTo>
                  <a:pt x="3323447" y="215780"/>
                  <a:pt x="3461001" y="152252"/>
                  <a:pt x="3495040" y="142240"/>
                </a:cubicBezTo>
                <a:cubicBezTo>
                  <a:pt x="3552613" y="125307"/>
                  <a:pt x="3609863" y="107230"/>
                  <a:pt x="3667760" y="91440"/>
                </a:cubicBezTo>
                <a:cubicBezTo>
                  <a:pt x="3731436" y="74074"/>
                  <a:pt x="3867303" y="38789"/>
                  <a:pt x="3942080" y="30480"/>
                </a:cubicBezTo>
                <a:cubicBezTo>
                  <a:pt x="3996040" y="24484"/>
                  <a:pt x="4050521" y="24650"/>
                  <a:pt x="4104640" y="20320"/>
                </a:cubicBezTo>
                <a:cubicBezTo>
                  <a:pt x="4141238" y="17392"/>
                  <a:pt x="4238638" y="4840"/>
                  <a:pt x="4277360" y="0"/>
                </a:cubicBezTo>
                <a:cubicBezTo>
                  <a:pt x="4369765" y="9240"/>
                  <a:pt x="4364811" y="-12915"/>
                  <a:pt x="4409440" y="40640"/>
                </a:cubicBezTo>
                <a:cubicBezTo>
                  <a:pt x="4417257" y="50021"/>
                  <a:pt x="4422987" y="60960"/>
                  <a:pt x="4429760" y="71120"/>
                </a:cubicBezTo>
                <a:cubicBezTo>
                  <a:pt x="4433147" y="111760"/>
                  <a:pt x="4434862" y="152574"/>
                  <a:pt x="4439920" y="193040"/>
                </a:cubicBezTo>
                <a:cubicBezTo>
                  <a:pt x="4441652" y="206896"/>
                  <a:pt x="4447051" y="220049"/>
                  <a:pt x="4450080" y="233680"/>
                </a:cubicBezTo>
                <a:cubicBezTo>
                  <a:pt x="4453826" y="250537"/>
                  <a:pt x="4456853" y="267547"/>
                  <a:pt x="4460240" y="284480"/>
                </a:cubicBezTo>
                <a:cubicBezTo>
                  <a:pt x="4452690" y="533620"/>
                  <a:pt x="4511776" y="537468"/>
                  <a:pt x="4429760" y="650240"/>
                </a:cubicBezTo>
                <a:cubicBezTo>
                  <a:pt x="4409841" y="677629"/>
                  <a:pt x="4397840" y="714096"/>
                  <a:pt x="4368800" y="731520"/>
                </a:cubicBezTo>
                <a:lnTo>
                  <a:pt x="4318000" y="762000"/>
                </a:lnTo>
                <a:cubicBezTo>
                  <a:pt x="4311227" y="772160"/>
                  <a:pt x="4301967" y="781047"/>
                  <a:pt x="4297680" y="792480"/>
                </a:cubicBezTo>
                <a:cubicBezTo>
                  <a:pt x="4291617" y="808649"/>
                  <a:pt x="4291708" y="826527"/>
                  <a:pt x="4287520" y="843280"/>
                </a:cubicBezTo>
                <a:cubicBezTo>
                  <a:pt x="4284923" y="853670"/>
                  <a:pt x="4280302" y="863462"/>
                  <a:pt x="4277360" y="873760"/>
                </a:cubicBezTo>
                <a:cubicBezTo>
                  <a:pt x="4273524" y="887186"/>
                  <a:pt x="4274128" y="902276"/>
                  <a:pt x="4267200" y="914400"/>
                </a:cubicBezTo>
                <a:cubicBezTo>
                  <a:pt x="4244088" y="954846"/>
                  <a:pt x="4239215" y="938553"/>
                  <a:pt x="4206240" y="955040"/>
                </a:cubicBezTo>
                <a:cubicBezTo>
                  <a:pt x="4195318" y="960501"/>
                  <a:pt x="4185696" y="968263"/>
                  <a:pt x="4175760" y="975360"/>
                </a:cubicBezTo>
                <a:cubicBezTo>
                  <a:pt x="4161981" y="985202"/>
                  <a:pt x="4150495" y="998744"/>
                  <a:pt x="4135120" y="1005840"/>
                </a:cubicBezTo>
                <a:cubicBezTo>
                  <a:pt x="4105948" y="1019304"/>
                  <a:pt x="4070413" y="1018498"/>
                  <a:pt x="4043680" y="1036320"/>
                </a:cubicBezTo>
                <a:cubicBezTo>
                  <a:pt x="4023360" y="1049867"/>
                  <a:pt x="3999989" y="1059691"/>
                  <a:pt x="3982720" y="1076960"/>
                </a:cubicBezTo>
                <a:cubicBezTo>
                  <a:pt x="3969173" y="1090507"/>
                  <a:pt x="3954548" y="1103054"/>
                  <a:pt x="3942080" y="1117600"/>
                </a:cubicBezTo>
                <a:cubicBezTo>
                  <a:pt x="3934133" y="1126871"/>
                  <a:pt x="3930394" y="1139446"/>
                  <a:pt x="3921760" y="1148080"/>
                </a:cubicBezTo>
                <a:cubicBezTo>
                  <a:pt x="3913126" y="1156714"/>
                  <a:pt x="3901882" y="1162342"/>
                  <a:pt x="3891280" y="1168400"/>
                </a:cubicBezTo>
                <a:cubicBezTo>
                  <a:pt x="3867598" y="1181933"/>
                  <a:pt x="3838184" y="1197062"/>
                  <a:pt x="3810000" y="1198880"/>
                </a:cubicBezTo>
                <a:cubicBezTo>
                  <a:pt x="3718687" y="1204771"/>
                  <a:pt x="3627120" y="1205653"/>
                  <a:pt x="3535680" y="1209040"/>
                </a:cubicBezTo>
                <a:cubicBezTo>
                  <a:pt x="3525520" y="1212427"/>
                  <a:pt x="3513563" y="1212510"/>
                  <a:pt x="3505200" y="1219200"/>
                </a:cubicBezTo>
                <a:cubicBezTo>
                  <a:pt x="3473719" y="1244384"/>
                  <a:pt x="3486438" y="1275486"/>
                  <a:pt x="3474720" y="1310640"/>
                </a:cubicBezTo>
                <a:cubicBezTo>
                  <a:pt x="3470859" y="1322224"/>
                  <a:pt x="3461173" y="1330960"/>
                  <a:pt x="3454400" y="1341120"/>
                </a:cubicBezTo>
                <a:cubicBezTo>
                  <a:pt x="3451013" y="1405467"/>
                  <a:pt x="3449378" y="1469929"/>
                  <a:pt x="3444240" y="1534160"/>
                </a:cubicBezTo>
                <a:cubicBezTo>
                  <a:pt x="3434962" y="1650132"/>
                  <a:pt x="3422986" y="1537783"/>
                  <a:pt x="3444240" y="1686560"/>
                </a:cubicBezTo>
                <a:cubicBezTo>
                  <a:pt x="3446682" y="1703655"/>
                  <a:pt x="3441404" y="1725988"/>
                  <a:pt x="3454400" y="1737360"/>
                </a:cubicBezTo>
                <a:cubicBezTo>
                  <a:pt x="3472955" y="1753596"/>
                  <a:pt x="3501813" y="1750907"/>
                  <a:pt x="3525520" y="1757680"/>
                </a:cubicBezTo>
                <a:cubicBezTo>
                  <a:pt x="3539067" y="1771227"/>
                  <a:pt x="3551614" y="1785852"/>
                  <a:pt x="3566160" y="1798320"/>
                </a:cubicBezTo>
                <a:cubicBezTo>
                  <a:pt x="3575431" y="1806267"/>
                  <a:pt x="3589543" y="1808704"/>
                  <a:pt x="3596640" y="1818640"/>
                </a:cubicBezTo>
                <a:cubicBezTo>
                  <a:pt x="3628123" y="1862716"/>
                  <a:pt x="3604205" y="1870390"/>
                  <a:pt x="3637280" y="1910080"/>
                </a:cubicBezTo>
                <a:cubicBezTo>
                  <a:pt x="3645097" y="1919461"/>
                  <a:pt x="3656537" y="1925590"/>
                  <a:pt x="3667760" y="1930400"/>
                </a:cubicBezTo>
                <a:cubicBezTo>
                  <a:pt x="3680595" y="1935901"/>
                  <a:pt x="3694853" y="1937173"/>
                  <a:pt x="3708400" y="1940560"/>
                </a:cubicBezTo>
                <a:cubicBezTo>
                  <a:pt x="3731624" y="2010233"/>
                  <a:pt x="3704199" y="1923757"/>
                  <a:pt x="3728720" y="2021840"/>
                </a:cubicBezTo>
                <a:cubicBezTo>
                  <a:pt x="3731317" y="2032230"/>
                  <a:pt x="3736283" y="2041930"/>
                  <a:pt x="3738880" y="2052320"/>
                </a:cubicBezTo>
                <a:cubicBezTo>
                  <a:pt x="3743068" y="2069073"/>
                  <a:pt x="3744852" y="2086367"/>
                  <a:pt x="3749040" y="2103120"/>
                </a:cubicBezTo>
                <a:cubicBezTo>
                  <a:pt x="3751637" y="2113510"/>
                  <a:pt x="3753999" y="2124238"/>
                  <a:pt x="3759200" y="2133600"/>
                </a:cubicBezTo>
                <a:cubicBezTo>
                  <a:pt x="3771060" y="2154948"/>
                  <a:pt x="3799840" y="2194560"/>
                  <a:pt x="3799840" y="2194560"/>
                </a:cubicBezTo>
                <a:cubicBezTo>
                  <a:pt x="3803227" y="2245360"/>
                  <a:pt x="3798955" y="2297260"/>
                  <a:pt x="3810000" y="2346960"/>
                </a:cubicBezTo>
                <a:cubicBezTo>
                  <a:pt x="3813117" y="2360986"/>
                  <a:pt x="3831129" y="2366531"/>
                  <a:pt x="3840480" y="2377440"/>
                </a:cubicBezTo>
                <a:cubicBezTo>
                  <a:pt x="3859383" y="2399494"/>
                  <a:pt x="3875198" y="2424438"/>
                  <a:pt x="3891280" y="2448560"/>
                </a:cubicBezTo>
                <a:cubicBezTo>
                  <a:pt x="3894667" y="2462107"/>
                  <a:pt x="3895195" y="2476711"/>
                  <a:pt x="3901440" y="2489200"/>
                </a:cubicBezTo>
                <a:cubicBezTo>
                  <a:pt x="3909013" y="2504346"/>
                  <a:pt x="3920900" y="2516983"/>
                  <a:pt x="3931920" y="2529840"/>
                </a:cubicBezTo>
                <a:cubicBezTo>
                  <a:pt x="3962834" y="2565907"/>
                  <a:pt x="3985788" y="2579264"/>
                  <a:pt x="4033520" y="2600960"/>
                </a:cubicBezTo>
                <a:cubicBezTo>
                  <a:pt x="4046232" y="2606738"/>
                  <a:pt x="4060913" y="2606704"/>
                  <a:pt x="4074160" y="2611120"/>
                </a:cubicBezTo>
                <a:cubicBezTo>
                  <a:pt x="4091462" y="2616887"/>
                  <a:pt x="4107658" y="2625673"/>
                  <a:pt x="4124960" y="2631440"/>
                </a:cubicBezTo>
                <a:cubicBezTo>
                  <a:pt x="4138207" y="2635856"/>
                  <a:pt x="4152525" y="2636697"/>
                  <a:pt x="4165600" y="2641600"/>
                </a:cubicBezTo>
                <a:cubicBezTo>
                  <a:pt x="4179781" y="2646918"/>
                  <a:pt x="4193090" y="2654406"/>
                  <a:pt x="4206240" y="2661920"/>
                </a:cubicBezTo>
                <a:cubicBezTo>
                  <a:pt x="4216842" y="2667978"/>
                  <a:pt x="4225287" y="2677953"/>
                  <a:pt x="4236720" y="2682240"/>
                </a:cubicBezTo>
                <a:cubicBezTo>
                  <a:pt x="4252889" y="2688303"/>
                  <a:pt x="4270346" y="2690592"/>
                  <a:pt x="4287520" y="2692400"/>
                </a:cubicBezTo>
                <a:cubicBezTo>
                  <a:pt x="4334793" y="2697376"/>
                  <a:pt x="4382440" y="2698053"/>
                  <a:pt x="4429760" y="2702560"/>
                </a:cubicBezTo>
                <a:cubicBezTo>
                  <a:pt x="4453599" y="2704830"/>
                  <a:pt x="4477143" y="2709555"/>
                  <a:pt x="4500880" y="2712720"/>
                </a:cubicBezTo>
                <a:lnTo>
                  <a:pt x="4582160" y="2722880"/>
                </a:lnTo>
                <a:cubicBezTo>
                  <a:pt x="4605867" y="2729653"/>
                  <a:pt x="4629361" y="2737220"/>
                  <a:pt x="4653280" y="2743200"/>
                </a:cubicBezTo>
                <a:cubicBezTo>
                  <a:pt x="4670033" y="2747388"/>
                  <a:pt x="4687911" y="2747297"/>
                  <a:pt x="4704080" y="2753360"/>
                </a:cubicBezTo>
                <a:cubicBezTo>
                  <a:pt x="4715513" y="2757647"/>
                  <a:pt x="4722586" y="2771285"/>
                  <a:pt x="4734560" y="2773680"/>
                </a:cubicBezTo>
                <a:cubicBezTo>
                  <a:pt x="4791405" y="2785049"/>
                  <a:pt x="4849707" y="2787227"/>
                  <a:pt x="4907280" y="2794000"/>
                </a:cubicBezTo>
                <a:cubicBezTo>
                  <a:pt x="4966355" y="2823538"/>
                  <a:pt x="4994688" y="2830608"/>
                  <a:pt x="5039360" y="2875280"/>
                </a:cubicBezTo>
                <a:cubicBezTo>
                  <a:pt x="5072967" y="2908887"/>
                  <a:pt x="5071299" y="2928025"/>
                  <a:pt x="5100320" y="2966720"/>
                </a:cubicBezTo>
                <a:cubicBezTo>
                  <a:pt x="5108941" y="2978215"/>
                  <a:pt x="5120640" y="2987040"/>
                  <a:pt x="5130800" y="2997200"/>
                </a:cubicBezTo>
                <a:cubicBezTo>
                  <a:pt x="5169969" y="3134292"/>
                  <a:pt x="5121642" y="3048191"/>
                  <a:pt x="5334000" y="3088640"/>
                </a:cubicBezTo>
                <a:cubicBezTo>
                  <a:pt x="5345995" y="3090925"/>
                  <a:pt x="5353257" y="3104150"/>
                  <a:pt x="5364480" y="3108960"/>
                </a:cubicBezTo>
                <a:cubicBezTo>
                  <a:pt x="5377315" y="3114461"/>
                  <a:pt x="5391573" y="3115733"/>
                  <a:pt x="5405120" y="3119120"/>
                </a:cubicBezTo>
                <a:cubicBezTo>
                  <a:pt x="5415280" y="3129280"/>
                  <a:pt x="5422519" y="3155546"/>
                  <a:pt x="5435600" y="3149600"/>
                </a:cubicBezTo>
                <a:cubicBezTo>
                  <a:pt x="5470481" y="3133745"/>
                  <a:pt x="5487445" y="3092849"/>
                  <a:pt x="5516880" y="3068320"/>
                </a:cubicBezTo>
                <a:cubicBezTo>
                  <a:pt x="5662039" y="2947354"/>
                  <a:pt x="5499562" y="3085869"/>
                  <a:pt x="5628640" y="2966720"/>
                </a:cubicBezTo>
                <a:cubicBezTo>
                  <a:pt x="5747076" y="2857394"/>
                  <a:pt x="5668299" y="2931918"/>
                  <a:pt x="5781040" y="2844800"/>
                </a:cubicBezTo>
                <a:cubicBezTo>
                  <a:pt x="5996755" y="2678111"/>
                  <a:pt x="5854883" y="2761572"/>
                  <a:pt x="6024880" y="2682240"/>
                </a:cubicBezTo>
                <a:cubicBezTo>
                  <a:pt x="6045467" y="2672633"/>
                  <a:pt x="6065158" y="2661161"/>
                  <a:pt x="6085840" y="2651760"/>
                </a:cubicBezTo>
                <a:cubicBezTo>
                  <a:pt x="6102443" y="2644213"/>
                  <a:pt x="6120328" y="2639596"/>
                  <a:pt x="6136640" y="2631440"/>
                </a:cubicBezTo>
                <a:cubicBezTo>
                  <a:pt x="6147562" y="2625979"/>
                  <a:pt x="6155687" y="2615407"/>
                  <a:pt x="6167120" y="2611120"/>
                </a:cubicBezTo>
                <a:cubicBezTo>
                  <a:pt x="6183289" y="2605057"/>
                  <a:pt x="6200987" y="2604347"/>
                  <a:pt x="6217920" y="2600960"/>
                </a:cubicBezTo>
                <a:cubicBezTo>
                  <a:pt x="6261947" y="2604347"/>
                  <a:pt x="6306184" y="2605643"/>
                  <a:pt x="6350000" y="2611120"/>
                </a:cubicBezTo>
                <a:cubicBezTo>
                  <a:pt x="6360627" y="2612448"/>
                  <a:pt x="6369836" y="2620097"/>
                  <a:pt x="6380480" y="2621280"/>
                </a:cubicBezTo>
                <a:cubicBezTo>
                  <a:pt x="6431081" y="2626902"/>
                  <a:pt x="6482080" y="2628053"/>
                  <a:pt x="6532880" y="2631440"/>
                </a:cubicBezTo>
                <a:cubicBezTo>
                  <a:pt x="6536267" y="2641600"/>
                  <a:pt x="6540098" y="2651622"/>
                  <a:pt x="6543040" y="2661920"/>
                </a:cubicBezTo>
                <a:cubicBezTo>
                  <a:pt x="6546876" y="2675346"/>
                  <a:pt x="6544477" y="2691656"/>
                  <a:pt x="6553200" y="2702560"/>
                </a:cubicBezTo>
                <a:cubicBezTo>
                  <a:pt x="6559890" y="2710923"/>
                  <a:pt x="6573382" y="2709778"/>
                  <a:pt x="6583680" y="2712720"/>
                </a:cubicBezTo>
                <a:cubicBezTo>
                  <a:pt x="6639674" y="2728718"/>
                  <a:pt x="6642064" y="2724852"/>
                  <a:pt x="6715760" y="2733040"/>
                </a:cubicBezTo>
                <a:cubicBezTo>
                  <a:pt x="6722533" y="2743200"/>
                  <a:pt x="6726545" y="2755892"/>
                  <a:pt x="6736080" y="2763520"/>
                </a:cubicBezTo>
                <a:cubicBezTo>
                  <a:pt x="6742705" y="2768820"/>
                  <a:pt x="6804545" y="2783176"/>
                  <a:pt x="6807200" y="2783840"/>
                </a:cubicBezTo>
                <a:cubicBezTo>
                  <a:pt x="6813973" y="2794000"/>
                  <a:pt x="6817985" y="2806692"/>
                  <a:pt x="6827520" y="2814320"/>
                </a:cubicBezTo>
                <a:cubicBezTo>
                  <a:pt x="6835883" y="2821010"/>
                  <a:pt x="6847498" y="2822380"/>
                  <a:pt x="6858000" y="2824480"/>
                </a:cubicBezTo>
                <a:cubicBezTo>
                  <a:pt x="6881482" y="2829176"/>
                  <a:pt x="6905451" y="2830999"/>
                  <a:pt x="6929120" y="2834640"/>
                </a:cubicBezTo>
                <a:cubicBezTo>
                  <a:pt x="7112380" y="2862834"/>
                  <a:pt x="6854975" y="2825499"/>
                  <a:pt x="7061200" y="2854960"/>
                </a:cubicBezTo>
                <a:cubicBezTo>
                  <a:pt x="7094949" y="2871835"/>
                  <a:pt x="7103599" y="2874059"/>
                  <a:pt x="7132320" y="2895600"/>
                </a:cubicBezTo>
                <a:cubicBezTo>
                  <a:pt x="7136152" y="2898474"/>
                  <a:pt x="7139093" y="2902373"/>
                  <a:pt x="7142480" y="29057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extLst>
      <p:ext uri="{BB962C8B-B14F-4D97-AF65-F5344CB8AC3E}">
        <p14:creationId xmlns:p14="http://schemas.microsoft.com/office/powerpoint/2010/main" val="13503391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872455" y="314325"/>
            <a:ext cx="10452683" cy="1143000"/>
          </a:xfrm>
        </p:spPr>
        <p:txBody>
          <a:bodyPr>
            <a:noAutofit/>
          </a:bodyPr>
          <a:lstStyle/>
          <a:p>
            <a:pPr algn="ctr"/>
            <a:r>
              <a:rPr lang="en-GB" altLang="en-US" b="1" dirty="0"/>
              <a:t>The point we are trying to make here</a:t>
            </a:r>
          </a:p>
        </p:txBody>
      </p:sp>
      <p:sp>
        <p:nvSpPr>
          <p:cNvPr id="3" name="Content Placeholder 2"/>
          <p:cNvSpPr>
            <a:spLocks noGrp="1"/>
          </p:cNvSpPr>
          <p:nvPr>
            <p:ph idx="1"/>
          </p:nvPr>
        </p:nvSpPr>
        <p:spPr>
          <a:xfrm>
            <a:off x="1798638" y="1574800"/>
            <a:ext cx="8183562" cy="4521200"/>
          </a:xfrm>
        </p:spPr>
        <p:txBody>
          <a:bodyPr>
            <a:noAutofit/>
          </a:bodyPr>
          <a:lstStyle/>
          <a:p>
            <a:pPr>
              <a:buFont typeface="Wingdings" panose="05000000000000000000" pitchFamily="2" charset="2"/>
              <a:buChar char="q"/>
              <a:defRPr/>
            </a:pPr>
            <a:r>
              <a:rPr lang="en-GB" sz="3200" dirty="0"/>
              <a:t> Weight-learning algorithms for NNs are dumb</a:t>
            </a:r>
          </a:p>
          <a:p>
            <a:pPr>
              <a:buFont typeface="Wingdings" panose="05000000000000000000" pitchFamily="2" charset="2"/>
              <a:buChar char="q"/>
              <a:defRPr/>
            </a:pPr>
            <a:endParaRPr lang="en-GB" sz="3200" dirty="0"/>
          </a:p>
          <a:p>
            <a:pPr>
              <a:buFont typeface="Wingdings" panose="05000000000000000000" pitchFamily="2" charset="2"/>
              <a:buChar char="q"/>
              <a:defRPr/>
            </a:pPr>
            <a:r>
              <a:rPr lang="en-GB" sz="3200" dirty="0"/>
              <a:t> They work by making thousands and thousands of tiny adjustments, each making the network work better</a:t>
            </a:r>
          </a:p>
          <a:p>
            <a:pPr>
              <a:buFont typeface="Wingdings" panose="05000000000000000000" pitchFamily="2" charset="2"/>
              <a:buChar char="q"/>
              <a:defRPr/>
            </a:pPr>
            <a:endParaRPr lang="en-GB" sz="3200" dirty="0"/>
          </a:p>
          <a:p>
            <a:pPr>
              <a:buFont typeface="Wingdings" panose="05000000000000000000" pitchFamily="2" charset="2"/>
              <a:buChar char="q"/>
              <a:defRPr/>
            </a:pPr>
            <a:r>
              <a:rPr lang="en-GB" sz="3200" dirty="0"/>
              <a:t> Eventually the cumulation of all these bits tends to be good enough to learn effective classifiers for many real applications</a:t>
            </a:r>
          </a:p>
        </p:txBody>
      </p:sp>
    </p:spTree>
    <p:extLst>
      <p:ext uri="{BB962C8B-B14F-4D97-AF65-F5344CB8AC3E}">
        <p14:creationId xmlns:p14="http://schemas.microsoft.com/office/powerpoint/2010/main" val="3773902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5704" y="498246"/>
            <a:ext cx="10108096" cy="662739"/>
          </a:xfrm>
        </p:spPr>
        <p:txBody>
          <a:bodyPr>
            <a:noAutofit/>
          </a:bodyPr>
          <a:lstStyle/>
          <a:p>
            <a:pPr algn="ctr"/>
            <a:r>
              <a:rPr lang="en-US" sz="6000" b="1" dirty="0"/>
              <a:t>Resources</a:t>
            </a:r>
            <a:endParaRPr lang="en-US" sz="6000" dirty="0"/>
          </a:p>
        </p:txBody>
      </p:sp>
      <p:sp>
        <p:nvSpPr>
          <p:cNvPr id="3" name="Text Placeholder 2"/>
          <p:cNvSpPr>
            <a:spLocks noGrp="1"/>
          </p:cNvSpPr>
          <p:nvPr>
            <p:ph type="body" sz="quarter" idx="10"/>
          </p:nvPr>
        </p:nvSpPr>
        <p:spPr>
          <a:xfrm>
            <a:off x="364541" y="3362810"/>
            <a:ext cx="11870422" cy="1243417"/>
          </a:xfrm>
        </p:spPr>
        <p:txBody>
          <a:bodyPr/>
          <a:lstStyle/>
          <a:p>
            <a:pPr marL="0" indent="0" algn="ctr">
              <a:buNone/>
            </a:pPr>
            <a:r>
              <a:rPr lang="en-US" sz="3600" dirty="0">
                <a:hlinkClick r:id="rId2"/>
              </a:rPr>
              <a:t>https://aka.ms/mlads2016_deeplearning</a:t>
            </a:r>
            <a:endParaRPr lang="en-US" sz="3600" dirty="0"/>
          </a:p>
          <a:p>
            <a:pPr marL="0" indent="0" algn="ctr">
              <a:buNone/>
            </a:pPr>
            <a:endParaRPr lang="en-US" sz="3600" dirty="0"/>
          </a:p>
        </p:txBody>
      </p:sp>
      <p:sp>
        <p:nvSpPr>
          <p:cNvPr id="4" name="Slide Number Placeholder 3"/>
          <p:cNvSpPr>
            <a:spLocks noGrp="1"/>
          </p:cNvSpPr>
          <p:nvPr>
            <p:ph type="sldNum" sz="quarter" idx="12"/>
          </p:nvPr>
        </p:nvSpPr>
        <p:spPr/>
        <p:txBody>
          <a:bodyPr/>
          <a:lstStyle/>
          <a:p>
            <a:fld id="{6974C60E-8F8C-41D8-9BFF-6DF338C2FC78}" type="slidenum">
              <a:rPr lang="en-US" smtClean="0"/>
              <a:t>3</a:t>
            </a:fld>
            <a:endParaRPr lang="en-US" dirty="0"/>
          </a:p>
        </p:txBody>
      </p:sp>
    </p:spTree>
    <p:extLst>
      <p:ext uri="{BB962C8B-B14F-4D97-AF65-F5344CB8AC3E}">
        <p14:creationId xmlns:p14="http://schemas.microsoft.com/office/powerpoint/2010/main" val="89529146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1946275" y="152400"/>
            <a:ext cx="7772400" cy="1143000"/>
          </a:xfrm>
        </p:spPr>
        <p:txBody>
          <a:bodyPr/>
          <a:lstStyle/>
          <a:p>
            <a:pPr algn="l"/>
            <a:r>
              <a:rPr lang="en-GB" altLang="en-US"/>
              <a:t>Some other ‘by the way’ points</a:t>
            </a:r>
          </a:p>
        </p:txBody>
      </p:sp>
      <p:sp>
        <p:nvSpPr>
          <p:cNvPr id="31747" name="Content Placeholder 3"/>
          <p:cNvSpPr>
            <a:spLocks noGrp="1"/>
          </p:cNvSpPr>
          <p:nvPr>
            <p:ph idx="1"/>
          </p:nvPr>
        </p:nvSpPr>
        <p:spPr>
          <a:xfrm>
            <a:off x="2163763" y="1228725"/>
            <a:ext cx="7772400" cy="4541838"/>
          </a:xfrm>
        </p:spPr>
        <p:txBody>
          <a:bodyPr/>
          <a:lstStyle/>
          <a:p>
            <a:pPr marL="0" indent="0">
              <a:buNone/>
            </a:pPr>
            <a:r>
              <a:rPr lang="en-GB" altLang="en-US" sz="2400"/>
              <a:t>If </a:t>
            </a:r>
            <a:r>
              <a:rPr lang="en-GB" altLang="en-US" sz="2400" i="1"/>
              <a:t>f</a:t>
            </a:r>
            <a:r>
              <a:rPr lang="en-GB" altLang="en-US" sz="2400"/>
              <a:t>(</a:t>
            </a:r>
            <a:r>
              <a:rPr lang="en-GB" altLang="en-US" sz="2400" i="1"/>
              <a:t>x</a:t>
            </a:r>
            <a:r>
              <a:rPr lang="en-GB" altLang="en-US" sz="2400"/>
              <a:t>) is linear, the NN can </a:t>
            </a:r>
            <a:r>
              <a:rPr lang="en-GB" altLang="en-US" sz="2400" b="1"/>
              <a:t>only</a:t>
            </a:r>
            <a:r>
              <a:rPr lang="en-GB" altLang="en-US" sz="2400"/>
              <a:t> draw straight  decision boundaries (even if there are many layers of units)</a:t>
            </a:r>
          </a:p>
        </p:txBody>
      </p:sp>
      <p:pic>
        <p:nvPicPr>
          <p:cNvPr id="3174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5814" y="2535238"/>
            <a:ext cx="4219575" cy="3097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a:xfrm>
            <a:off x="3078163" y="3789364"/>
            <a:ext cx="6858000" cy="88423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137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1946275" y="152400"/>
            <a:ext cx="7772400" cy="1143000"/>
          </a:xfrm>
        </p:spPr>
        <p:txBody>
          <a:bodyPr/>
          <a:lstStyle/>
          <a:p>
            <a:pPr algn="l"/>
            <a:r>
              <a:rPr lang="en-GB" altLang="en-US"/>
              <a:t>Some other ‘by the way’ points</a:t>
            </a:r>
          </a:p>
        </p:txBody>
      </p:sp>
      <p:sp>
        <p:nvSpPr>
          <p:cNvPr id="32771" name="Content Placeholder 3"/>
          <p:cNvSpPr>
            <a:spLocks noGrp="1"/>
          </p:cNvSpPr>
          <p:nvPr>
            <p:ph idx="1"/>
          </p:nvPr>
        </p:nvSpPr>
        <p:spPr>
          <a:xfrm>
            <a:off x="2163763" y="1228725"/>
            <a:ext cx="7772400" cy="4541838"/>
          </a:xfrm>
        </p:spPr>
        <p:txBody>
          <a:bodyPr/>
          <a:lstStyle/>
          <a:p>
            <a:pPr marL="0" indent="0">
              <a:buNone/>
            </a:pPr>
            <a:r>
              <a:rPr lang="en-GB" altLang="en-US" sz="2400"/>
              <a:t>NNs use nonlinear </a:t>
            </a:r>
            <a:r>
              <a:rPr lang="en-GB" altLang="en-US" sz="2400" i="1"/>
              <a:t>f</a:t>
            </a:r>
            <a:r>
              <a:rPr lang="en-GB" altLang="en-US" sz="2400"/>
              <a:t>(x) so they</a:t>
            </a:r>
          </a:p>
          <a:p>
            <a:pPr marL="0" indent="0">
              <a:buNone/>
            </a:pPr>
            <a:r>
              <a:rPr lang="en-GB" altLang="en-US" sz="2400"/>
              <a:t>can draw complex boundaries,</a:t>
            </a:r>
          </a:p>
          <a:p>
            <a:pPr marL="0" indent="0">
              <a:buNone/>
            </a:pPr>
            <a:r>
              <a:rPr lang="en-GB" altLang="en-US" sz="2400"/>
              <a:t>but keep the data unchanged</a:t>
            </a:r>
          </a:p>
        </p:txBody>
      </p:sp>
      <p:pic>
        <p:nvPicPr>
          <p:cNvPr id="3277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5338" y="2886076"/>
            <a:ext cx="4005262" cy="293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reeform 2"/>
          <p:cNvSpPr/>
          <p:nvPr/>
        </p:nvSpPr>
        <p:spPr>
          <a:xfrm>
            <a:off x="1768476" y="3068639"/>
            <a:ext cx="4291013" cy="2001837"/>
          </a:xfrm>
          <a:custGeom>
            <a:avLst/>
            <a:gdLst>
              <a:gd name="connsiteX0" fmla="*/ 0 w 4291013"/>
              <a:gd name="connsiteY0" fmla="*/ 1209040 h 2001520"/>
              <a:gd name="connsiteX1" fmla="*/ 81280 w 4291013"/>
              <a:gd name="connsiteY1" fmla="*/ 1198880 h 2001520"/>
              <a:gd name="connsiteX2" fmla="*/ 101600 w 4291013"/>
              <a:gd name="connsiteY2" fmla="*/ 1259840 h 2001520"/>
              <a:gd name="connsiteX3" fmla="*/ 457200 w 4291013"/>
              <a:gd name="connsiteY3" fmla="*/ 1280160 h 2001520"/>
              <a:gd name="connsiteX4" fmla="*/ 518160 w 4291013"/>
              <a:gd name="connsiteY4" fmla="*/ 1290320 h 2001520"/>
              <a:gd name="connsiteX5" fmla="*/ 568960 w 4291013"/>
              <a:gd name="connsiteY5" fmla="*/ 1310640 h 2001520"/>
              <a:gd name="connsiteX6" fmla="*/ 741680 w 4291013"/>
              <a:gd name="connsiteY6" fmla="*/ 1402080 h 2001520"/>
              <a:gd name="connsiteX7" fmla="*/ 812800 w 4291013"/>
              <a:gd name="connsiteY7" fmla="*/ 1473200 h 2001520"/>
              <a:gd name="connsiteX8" fmla="*/ 894080 w 4291013"/>
              <a:gd name="connsiteY8" fmla="*/ 1524000 h 2001520"/>
              <a:gd name="connsiteX9" fmla="*/ 955040 w 4291013"/>
              <a:gd name="connsiteY9" fmla="*/ 1574800 h 2001520"/>
              <a:gd name="connsiteX10" fmla="*/ 995680 w 4291013"/>
              <a:gd name="connsiteY10" fmla="*/ 1605280 h 2001520"/>
              <a:gd name="connsiteX11" fmla="*/ 1026160 w 4291013"/>
              <a:gd name="connsiteY11" fmla="*/ 1645920 h 2001520"/>
              <a:gd name="connsiteX12" fmla="*/ 1066800 w 4291013"/>
              <a:gd name="connsiteY12" fmla="*/ 1666240 h 2001520"/>
              <a:gd name="connsiteX13" fmla="*/ 1097280 w 4291013"/>
              <a:gd name="connsiteY13" fmla="*/ 1686560 h 2001520"/>
              <a:gd name="connsiteX14" fmla="*/ 1107440 w 4291013"/>
              <a:gd name="connsiteY14" fmla="*/ 1717040 h 2001520"/>
              <a:gd name="connsiteX15" fmla="*/ 1026160 w 4291013"/>
              <a:gd name="connsiteY15" fmla="*/ 1767840 h 2001520"/>
              <a:gd name="connsiteX16" fmla="*/ 975360 w 4291013"/>
              <a:gd name="connsiteY16" fmla="*/ 1818640 h 2001520"/>
              <a:gd name="connsiteX17" fmla="*/ 914400 w 4291013"/>
              <a:gd name="connsiteY17" fmla="*/ 1899920 h 2001520"/>
              <a:gd name="connsiteX18" fmla="*/ 955040 w 4291013"/>
              <a:gd name="connsiteY18" fmla="*/ 1940560 h 2001520"/>
              <a:gd name="connsiteX19" fmla="*/ 1005840 w 4291013"/>
              <a:gd name="connsiteY19" fmla="*/ 1971040 h 2001520"/>
              <a:gd name="connsiteX20" fmla="*/ 1036320 w 4291013"/>
              <a:gd name="connsiteY20" fmla="*/ 1981200 h 2001520"/>
              <a:gd name="connsiteX21" fmla="*/ 1259840 w 4291013"/>
              <a:gd name="connsiteY21" fmla="*/ 2001520 h 2001520"/>
              <a:gd name="connsiteX22" fmla="*/ 1544320 w 4291013"/>
              <a:gd name="connsiteY22" fmla="*/ 1991360 h 2001520"/>
              <a:gd name="connsiteX23" fmla="*/ 1747520 w 4291013"/>
              <a:gd name="connsiteY23" fmla="*/ 1940560 h 2001520"/>
              <a:gd name="connsiteX24" fmla="*/ 1910080 w 4291013"/>
              <a:gd name="connsiteY24" fmla="*/ 1920240 h 2001520"/>
              <a:gd name="connsiteX25" fmla="*/ 2133600 w 4291013"/>
              <a:gd name="connsiteY25" fmla="*/ 1859280 h 2001520"/>
              <a:gd name="connsiteX26" fmla="*/ 2357120 w 4291013"/>
              <a:gd name="connsiteY26" fmla="*/ 1818640 h 2001520"/>
              <a:gd name="connsiteX27" fmla="*/ 2468880 w 4291013"/>
              <a:gd name="connsiteY27" fmla="*/ 1788160 h 2001520"/>
              <a:gd name="connsiteX28" fmla="*/ 2560320 w 4291013"/>
              <a:gd name="connsiteY28" fmla="*/ 1767840 h 2001520"/>
              <a:gd name="connsiteX29" fmla="*/ 2712720 w 4291013"/>
              <a:gd name="connsiteY29" fmla="*/ 1696720 h 2001520"/>
              <a:gd name="connsiteX30" fmla="*/ 2794000 w 4291013"/>
              <a:gd name="connsiteY30" fmla="*/ 1656080 h 2001520"/>
              <a:gd name="connsiteX31" fmla="*/ 2875280 w 4291013"/>
              <a:gd name="connsiteY31" fmla="*/ 1564640 h 2001520"/>
              <a:gd name="connsiteX32" fmla="*/ 2885440 w 4291013"/>
              <a:gd name="connsiteY32" fmla="*/ 1513840 h 2001520"/>
              <a:gd name="connsiteX33" fmla="*/ 2915920 w 4291013"/>
              <a:gd name="connsiteY33" fmla="*/ 1422400 h 2001520"/>
              <a:gd name="connsiteX34" fmla="*/ 2905760 w 4291013"/>
              <a:gd name="connsiteY34" fmla="*/ 1341120 h 2001520"/>
              <a:gd name="connsiteX35" fmla="*/ 2804160 w 4291013"/>
              <a:gd name="connsiteY35" fmla="*/ 1310640 h 2001520"/>
              <a:gd name="connsiteX36" fmla="*/ 2702560 w 4291013"/>
              <a:gd name="connsiteY36" fmla="*/ 1249680 h 2001520"/>
              <a:gd name="connsiteX37" fmla="*/ 2641600 w 4291013"/>
              <a:gd name="connsiteY37" fmla="*/ 1219200 h 2001520"/>
              <a:gd name="connsiteX38" fmla="*/ 2600960 w 4291013"/>
              <a:gd name="connsiteY38" fmla="*/ 1178560 h 2001520"/>
              <a:gd name="connsiteX39" fmla="*/ 2550160 w 4291013"/>
              <a:gd name="connsiteY39" fmla="*/ 1137920 h 2001520"/>
              <a:gd name="connsiteX40" fmla="*/ 2377440 w 4291013"/>
              <a:gd name="connsiteY40" fmla="*/ 1046480 h 2001520"/>
              <a:gd name="connsiteX41" fmla="*/ 2326640 w 4291013"/>
              <a:gd name="connsiteY41" fmla="*/ 1036320 h 2001520"/>
              <a:gd name="connsiteX42" fmla="*/ 2286000 w 4291013"/>
              <a:gd name="connsiteY42" fmla="*/ 1016000 h 2001520"/>
              <a:gd name="connsiteX43" fmla="*/ 2448560 w 4291013"/>
              <a:gd name="connsiteY43" fmla="*/ 944880 h 2001520"/>
              <a:gd name="connsiteX44" fmla="*/ 2529840 w 4291013"/>
              <a:gd name="connsiteY44" fmla="*/ 904240 h 2001520"/>
              <a:gd name="connsiteX45" fmla="*/ 2661920 w 4291013"/>
              <a:gd name="connsiteY45" fmla="*/ 822960 h 2001520"/>
              <a:gd name="connsiteX46" fmla="*/ 2753360 w 4291013"/>
              <a:gd name="connsiteY46" fmla="*/ 782320 h 2001520"/>
              <a:gd name="connsiteX47" fmla="*/ 2956560 w 4291013"/>
              <a:gd name="connsiteY47" fmla="*/ 650240 h 2001520"/>
              <a:gd name="connsiteX48" fmla="*/ 3007360 w 4291013"/>
              <a:gd name="connsiteY48" fmla="*/ 619760 h 2001520"/>
              <a:gd name="connsiteX49" fmla="*/ 3119120 w 4291013"/>
              <a:gd name="connsiteY49" fmla="*/ 568960 h 2001520"/>
              <a:gd name="connsiteX50" fmla="*/ 3159760 w 4291013"/>
              <a:gd name="connsiteY50" fmla="*/ 558800 h 2001520"/>
              <a:gd name="connsiteX51" fmla="*/ 3454400 w 4291013"/>
              <a:gd name="connsiteY51" fmla="*/ 325120 h 2001520"/>
              <a:gd name="connsiteX52" fmla="*/ 3576320 w 4291013"/>
              <a:gd name="connsiteY52" fmla="*/ 264160 h 2001520"/>
              <a:gd name="connsiteX53" fmla="*/ 3688080 w 4291013"/>
              <a:gd name="connsiteY53" fmla="*/ 193040 h 2001520"/>
              <a:gd name="connsiteX54" fmla="*/ 3779520 w 4291013"/>
              <a:gd name="connsiteY54" fmla="*/ 152400 h 2001520"/>
              <a:gd name="connsiteX55" fmla="*/ 3870960 w 4291013"/>
              <a:gd name="connsiteY55" fmla="*/ 101600 h 2001520"/>
              <a:gd name="connsiteX56" fmla="*/ 3921760 w 4291013"/>
              <a:gd name="connsiteY56" fmla="*/ 81280 h 2001520"/>
              <a:gd name="connsiteX57" fmla="*/ 4074160 w 4291013"/>
              <a:gd name="connsiteY57" fmla="*/ 40640 h 2001520"/>
              <a:gd name="connsiteX58" fmla="*/ 4155440 w 4291013"/>
              <a:gd name="connsiteY58" fmla="*/ 30480 h 2001520"/>
              <a:gd name="connsiteX59" fmla="*/ 4206240 w 4291013"/>
              <a:gd name="connsiteY59" fmla="*/ 20320 h 2001520"/>
              <a:gd name="connsiteX60" fmla="*/ 4277360 w 4291013"/>
              <a:gd name="connsiteY60" fmla="*/ 0 h 200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291013" h="2001520">
                <a:moveTo>
                  <a:pt x="0" y="1209040"/>
                </a:moveTo>
                <a:cubicBezTo>
                  <a:pt x="27093" y="1205653"/>
                  <a:pt x="56858" y="1186669"/>
                  <a:pt x="81280" y="1198880"/>
                </a:cubicBezTo>
                <a:cubicBezTo>
                  <a:pt x="100438" y="1208459"/>
                  <a:pt x="80216" y="1258618"/>
                  <a:pt x="101600" y="1259840"/>
                </a:cubicBezTo>
                <a:lnTo>
                  <a:pt x="457200" y="1280160"/>
                </a:lnTo>
                <a:cubicBezTo>
                  <a:pt x="477520" y="1283547"/>
                  <a:pt x="498286" y="1284900"/>
                  <a:pt x="518160" y="1290320"/>
                </a:cubicBezTo>
                <a:cubicBezTo>
                  <a:pt x="535755" y="1295119"/>
                  <a:pt x="552197" y="1303456"/>
                  <a:pt x="568960" y="1310640"/>
                </a:cubicBezTo>
                <a:cubicBezTo>
                  <a:pt x="630549" y="1337035"/>
                  <a:pt x="688675" y="1359676"/>
                  <a:pt x="741680" y="1402080"/>
                </a:cubicBezTo>
                <a:cubicBezTo>
                  <a:pt x="767860" y="1423024"/>
                  <a:pt x="786620" y="1452256"/>
                  <a:pt x="812800" y="1473200"/>
                </a:cubicBezTo>
                <a:cubicBezTo>
                  <a:pt x="837749" y="1493159"/>
                  <a:pt x="868081" y="1505430"/>
                  <a:pt x="894080" y="1524000"/>
                </a:cubicBezTo>
                <a:cubicBezTo>
                  <a:pt x="915604" y="1539374"/>
                  <a:pt x="934385" y="1558276"/>
                  <a:pt x="955040" y="1574800"/>
                </a:cubicBezTo>
                <a:cubicBezTo>
                  <a:pt x="968263" y="1585378"/>
                  <a:pt x="983706" y="1593306"/>
                  <a:pt x="995680" y="1605280"/>
                </a:cubicBezTo>
                <a:cubicBezTo>
                  <a:pt x="1007654" y="1617254"/>
                  <a:pt x="1013303" y="1634900"/>
                  <a:pt x="1026160" y="1645920"/>
                </a:cubicBezTo>
                <a:cubicBezTo>
                  <a:pt x="1037659" y="1655777"/>
                  <a:pt x="1053650" y="1658726"/>
                  <a:pt x="1066800" y="1666240"/>
                </a:cubicBezTo>
                <a:cubicBezTo>
                  <a:pt x="1077402" y="1672298"/>
                  <a:pt x="1087120" y="1679787"/>
                  <a:pt x="1097280" y="1686560"/>
                </a:cubicBezTo>
                <a:cubicBezTo>
                  <a:pt x="1100667" y="1696720"/>
                  <a:pt x="1114492" y="1708980"/>
                  <a:pt x="1107440" y="1717040"/>
                </a:cubicBezTo>
                <a:cubicBezTo>
                  <a:pt x="1086401" y="1741085"/>
                  <a:pt x="1048752" y="1745248"/>
                  <a:pt x="1026160" y="1767840"/>
                </a:cubicBezTo>
                <a:cubicBezTo>
                  <a:pt x="1009227" y="1784773"/>
                  <a:pt x="990829" y="1800359"/>
                  <a:pt x="975360" y="1818640"/>
                </a:cubicBezTo>
                <a:cubicBezTo>
                  <a:pt x="953484" y="1844493"/>
                  <a:pt x="914400" y="1899920"/>
                  <a:pt x="914400" y="1899920"/>
                </a:cubicBezTo>
                <a:cubicBezTo>
                  <a:pt x="930656" y="1948688"/>
                  <a:pt x="911691" y="1918885"/>
                  <a:pt x="955040" y="1940560"/>
                </a:cubicBezTo>
                <a:cubicBezTo>
                  <a:pt x="972703" y="1949391"/>
                  <a:pt x="988177" y="1962209"/>
                  <a:pt x="1005840" y="1971040"/>
                </a:cubicBezTo>
                <a:cubicBezTo>
                  <a:pt x="1015419" y="1975829"/>
                  <a:pt x="1025930" y="1978603"/>
                  <a:pt x="1036320" y="1981200"/>
                </a:cubicBezTo>
                <a:cubicBezTo>
                  <a:pt x="1115596" y="2001019"/>
                  <a:pt x="1163651" y="1995862"/>
                  <a:pt x="1259840" y="2001520"/>
                </a:cubicBezTo>
                <a:cubicBezTo>
                  <a:pt x="1354667" y="1998133"/>
                  <a:pt x="1450166" y="2003129"/>
                  <a:pt x="1544320" y="1991360"/>
                </a:cubicBezTo>
                <a:cubicBezTo>
                  <a:pt x="1613599" y="1982700"/>
                  <a:pt x="1678241" y="1949220"/>
                  <a:pt x="1747520" y="1940560"/>
                </a:cubicBezTo>
                <a:lnTo>
                  <a:pt x="1910080" y="1920240"/>
                </a:lnTo>
                <a:cubicBezTo>
                  <a:pt x="1984587" y="1899920"/>
                  <a:pt x="2058293" y="1876395"/>
                  <a:pt x="2133600" y="1859280"/>
                </a:cubicBezTo>
                <a:cubicBezTo>
                  <a:pt x="2207445" y="1842497"/>
                  <a:pt x="2283040" y="1834354"/>
                  <a:pt x="2357120" y="1818640"/>
                </a:cubicBezTo>
                <a:cubicBezTo>
                  <a:pt x="2394893" y="1810627"/>
                  <a:pt x="2431419" y="1797525"/>
                  <a:pt x="2468880" y="1788160"/>
                </a:cubicBezTo>
                <a:cubicBezTo>
                  <a:pt x="2499171" y="1780587"/>
                  <a:pt x="2530365" y="1776650"/>
                  <a:pt x="2560320" y="1767840"/>
                </a:cubicBezTo>
                <a:cubicBezTo>
                  <a:pt x="2647282" y="1742263"/>
                  <a:pt x="2635239" y="1738043"/>
                  <a:pt x="2712720" y="1696720"/>
                </a:cubicBezTo>
                <a:cubicBezTo>
                  <a:pt x="2739448" y="1682465"/>
                  <a:pt x="2769095" y="1673322"/>
                  <a:pt x="2794000" y="1656080"/>
                </a:cubicBezTo>
                <a:cubicBezTo>
                  <a:pt x="2826642" y="1633481"/>
                  <a:pt x="2851738" y="1596030"/>
                  <a:pt x="2875280" y="1564640"/>
                </a:cubicBezTo>
                <a:cubicBezTo>
                  <a:pt x="2878667" y="1547707"/>
                  <a:pt x="2879979" y="1530223"/>
                  <a:pt x="2885440" y="1513840"/>
                </a:cubicBezTo>
                <a:cubicBezTo>
                  <a:pt x="2927504" y="1387647"/>
                  <a:pt x="2886803" y="1567986"/>
                  <a:pt x="2915920" y="1422400"/>
                </a:cubicBezTo>
                <a:cubicBezTo>
                  <a:pt x="2912533" y="1395307"/>
                  <a:pt x="2921418" y="1363488"/>
                  <a:pt x="2905760" y="1341120"/>
                </a:cubicBezTo>
                <a:cubicBezTo>
                  <a:pt x="2900513" y="1333624"/>
                  <a:pt x="2820623" y="1314756"/>
                  <a:pt x="2804160" y="1310640"/>
                </a:cubicBezTo>
                <a:cubicBezTo>
                  <a:pt x="2770293" y="1290320"/>
                  <a:pt x="2737885" y="1267343"/>
                  <a:pt x="2702560" y="1249680"/>
                </a:cubicBezTo>
                <a:cubicBezTo>
                  <a:pt x="2682240" y="1239520"/>
                  <a:pt x="2660212" y="1232228"/>
                  <a:pt x="2641600" y="1219200"/>
                </a:cubicBezTo>
                <a:cubicBezTo>
                  <a:pt x="2625905" y="1208214"/>
                  <a:pt x="2615279" y="1191288"/>
                  <a:pt x="2600960" y="1178560"/>
                </a:cubicBezTo>
                <a:cubicBezTo>
                  <a:pt x="2584752" y="1164153"/>
                  <a:pt x="2567925" y="1150356"/>
                  <a:pt x="2550160" y="1137920"/>
                </a:cubicBezTo>
                <a:cubicBezTo>
                  <a:pt x="2514749" y="1113132"/>
                  <a:pt x="2391967" y="1049385"/>
                  <a:pt x="2377440" y="1046480"/>
                </a:cubicBezTo>
                <a:lnTo>
                  <a:pt x="2326640" y="1036320"/>
                </a:lnTo>
                <a:cubicBezTo>
                  <a:pt x="2313093" y="1029547"/>
                  <a:pt x="2279227" y="1029547"/>
                  <a:pt x="2286000" y="1016000"/>
                </a:cubicBezTo>
                <a:cubicBezTo>
                  <a:pt x="2301795" y="984409"/>
                  <a:pt x="2429142" y="954589"/>
                  <a:pt x="2448560" y="944880"/>
                </a:cubicBezTo>
                <a:cubicBezTo>
                  <a:pt x="2475653" y="931333"/>
                  <a:pt x="2503540" y="919269"/>
                  <a:pt x="2529840" y="904240"/>
                </a:cubicBezTo>
                <a:cubicBezTo>
                  <a:pt x="2642513" y="839856"/>
                  <a:pt x="2537180" y="885330"/>
                  <a:pt x="2661920" y="822960"/>
                </a:cubicBezTo>
                <a:cubicBezTo>
                  <a:pt x="2691753" y="808043"/>
                  <a:pt x="2722880" y="795867"/>
                  <a:pt x="2753360" y="782320"/>
                </a:cubicBezTo>
                <a:cubicBezTo>
                  <a:pt x="2874564" y="661116"/>
                  <a:pt x="2746631" y="776197"/>
                  <a:pt x="2956560" y="650240"/>
                </a:cubicBezTo>
                <a:cubicBezTo>
                  <a:pt x="2973493" y="640080"/>
                  <a:pt x="2990024" y="629216"/>
                  <a:pt x="3007360" y="619760"/>
                </a:cubicBezTo>
                <a:cubicBezTo>
                  <a:pt x="3039928" y="601996"/>
                  <a:pt x="3083114" y="580962"/>
                  <a:pt x="3119120" y="568960"/>
                </a:cubicBezTo>
                <a:cubicBezTo>
                  <a:pt x="3132367" y="564544"/>
                  <a:pt x="3146213" y="562187"/>
                  <a:pt x="3159760" y="558800"/>
                </a:cubicBezTo>
                <a:cubicBezTo>
                  <a:pt x="3171384" y="549113"/>
                  <a:pt x="3398421" y="353110"/>
                  <a:pt x="3454400" y="325120"/>
                </a:cubicBezTo>
                <a:cubicBezTo>
                  <a:pt x="3495040" y="304800"/>
                  <a:pt x="3536764" y="286518"/>
                  <a:pt x="3576320" y="264160"/>
                </a:cubicBezTo>
                <a:cubicBezTo>
                  <a:pt x="3614761" y="242432"/>
                  <a:pt x="3649389" y="214320"/>
                  <a:pt x="3688080" y="193040"/>
                </a:cubicBezTo>
                <a:cubicBezTo>
                  <a:pt x="3717306" y="176966"/>
                  <a:pt x="3749235" y="166378"/>
                  <a:pt x="3779520" y="152400"/>
                </a:cubicBezTo>
                <a:cubicBezTo>
                  <a:pt x="3906719" y="93693"/>
                  <a:pt x="3717343" y="178408"/>
                  <a:pt x="3870960" y="101600"/>
                </a:cubicBezTo>
                <a:cubicBezTo>
                  <a:pt x="3887272" y="93444"/>
                  <a:pt x="3904620" y="87513"/>
                  <a:pt x="3921760" y="81280"/>
                </a:cubicBezTo>
                <a:cubicBezTo>
                  <a:pt x="3971240" y="63287"/>
                  <a:pt x="4022023" y="48661"/>
                  <a:pt x="4074160" y="40640"/>
                </a:cubicBezTo>
                <a:cubicBezTo>
                  <a:pt x="4101147" y="36488"/>
                  <a:pt x="4128453" y="34632"/>
                  <a:pt x="4155440" y="30480"/>
                </a:cubicBezTo>
                <a:cubicBezTo>
                  <a:pt x="4172508" y="27854"/>
                  <a:pt x="4189172" y="22946"/>
                  <a:pt x="4206240" y="20320"/>
                </a:cubicBezTo>
                <a:cubicBezTo>
                  <a:pt x="4290122" y="7415"/>
                  <a:pt x="4307204" y="29844"/>
                  <a:pt x="427736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extLst>
      <p:ext uri="{BB962C8B-B14F-4D97-AF65-F5344CB8AC3E}">
        <p14:creationId xmlns:p14="http://schemas.microsoft.com/office/powerpoint/2010/main" val="19616006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1946275" y="152400"/>
            <a:ext cx="7772400" cy="1143000"/>
          </a:xfrm>
        </p:spPr>
        <p:txBody>
          <a:bodyPr/>
          <a:lstStyle/>
          <a:p>
            <a:pPr algn="l"/>
            <a:r>
              <a:rPr lang="en-GB" altLang="en-US"/>
              <a:t>Some other ‘by the way’ points</a:t>
            </a:r>
          </a:p>
        </p:txBody>
      </p:sp>
      <p:sp>
        <p:nvSpPr>
          <p:cNvPr id="33795" name="Content Placeholder 3"/>
          <p:cNvSpPr>
            <a:spLocks noGrp="1"/>
          </p:cNvSpPr>
          <p:nvPr>
            <p:ph idx="1"/>
          </p:nvPr>
        </p:nvSpPr>
        <p:spPr>
          <a:xfrm>
            <a:off x="2163763" y="1228725"/>
            <a:ext cx="9072562" cy="4541838"/>
          </a:xfrm>
        </p:spPr>
        <p:txBody>
          <a:bodyPr/>
          <a:lstStyle/>
          <a:p>
            <a:pPr marL="0" indent="0">
              <a:buNone/>
            </a:pPr>
            <a:r>
              <a:rPr lang="en-GB" altLang="en-US" sz="2400" dirty="0"/>
              <a:t>NNs use nonlinear </a:t>
            </a:r>
            <a:r>
              <a:rPr lang="en-GB" altLang="en-US" sz="2400" i="1" dirty="0"/>
              <a:t>f</a:t>
            </a:r>
            <a:r>
              <a:rPr lang="en-GB" altLang="en-US" sz="2400" dirty="0"/>
              <a:t>(x) so they        SVMs only draw straight lines,     </a:t>
            </a:r>
          </a:p>
          <a:p>
            <a:pPr marL="0" indent="0">
              <a:buNone/>
            </a:pPr>
            <a:r>
              <a:rPr lang="en-GB" altLang="en-US" sz="2400" dirty="0"/>
              <a:t>can draw complex boundaries,        but they transform the data first</a:t>
            </a:r>
          </a:p>
          <a:p>
            <a:pPr marL="0" indent="0">
              <a:buNone/>
            </a:pPr>
            <a:r>
              <a:rPr lang="en-GB" altLang="en-US" sz="2400" dirty="0"/>
              <a:t>but keep the data unchanged           in a way that makes that OK</a:t>
            </a:r>
          </a:p>
        </p:txBody>
      </p:sp>
      <p:pic>
        <p:nvPicPr>
          <p:cNvPr id="3379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5338" y="2886076"/>
            <a:ext cx="4005262" cy="293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reeform 2"/>
          <p:cNvSpPr/>
          <p:nvPr/>
        </p:nvSpPr>
        <p:spPr>
          <a:xfrm>
            <a:off x="1768476" y="3068639"/>
            <a:ext cx="4291013" cy="2001837"/>
          </a:xfrm>
          <a:custGeom>
            <a:avLst/>
            <a:gdLst>
              <a:gd name="connsiteX0" fmla="*/ 0 w 4291013"/>
              <a:gd name="connsiteY0" fmla="*/ 1209040 h 2001520"/>
              <a:gd name="connsiteX1" fmla="*/ 81280 w 4291013"/>
              <a:gd name="connsiteY1" fmla="*/ 1198880 h 2001520"/>
              <a:gd name="connsiteX2" fmla="*/ 101600 w 4291013"/>
              <a:gd name="connsiteY2" fmla="*/ 1259840 h 2001520"/>
              <a:gd name="connsiteX3" fmla="*/ 457200 w 4291013"/>
              <a:gd name="connsiteY3" fmla="*/ 1280160 h 2001520"/>
              <a:gd name="connsiteX4" fmla="*/ 518160 w 4291013"/>
              <a:gd name="connsiteY4" fmla="*/ 1290320 h 2001520"/>
              <a:gd name="connsiteX5" fmla="*/ 568960 w 4291013"/>
              <a:gd name="connsiteY5" fmla="*/ 1310640 h 2001520"/>
              <a:gd name="connsiteX6" fmla="*/ 741680 w 4291013"/>
              <a:gd name="connsiteY6" fmla="*/ 1402080 h 2001520"/>
              <a:gd name="connsiteX7" fmla="*/ 812800 w 4291013"/>
              <a:gd name="connsiteY7" fmla="*/ 1473200 h 2001520"/>
              <a:gd name="connsiteX8" fmla="*/ 894080 w 4291013"/>
              <a:gd name="connsiteY8" fmla="*/ 1524000 h 2001520"/>
              <a:gd name="connsiteX9" fmla="*/ 955040 w 4291013"/>
              <a:gd name="connsiteY9" fmla="*/ 1574800 h 2001520"/>
              <a:gd name="connsiteX10" fmla="*/ 995680 w 4291013"/>
              <a:gd name="connsiteY10" fmla="*/ 1605280 h 2001520"/>
              <a:gd name="connsiteX11" fmla="*/ 1026160 w 4291013"/>
              <a:gd name="connsiteY11" fmla="*/ 1645920 h 2001520"/>
              <a:gd name="connsiteX12" fmla="*/ 1066800 w 4291013"/>
              <a:gd name="connsiteY12" fmla="*/ 1666240 h 2001520"/>
              <a:gd name="connsiteX13" fmla="*/ 1097280 w 4291013"/>
              <a:gd name="connsiteY13" fmla="*/ 1686560 h 2001520"/>
              <a:gd name="connsiteX14" fmla="*/ 1107440 w 4291013"/>
              <a:gd name="connsiteY14" fmla="*/ 1717040 h 2001520"/>
              <a:gd name="connsiteX15" fmla="*/ 1026160 w 4291013"/>
              <a:gd name="connsiteY15" fmla="*/ 1767840 h 2001520"/>
              <a:gd name="connsiteX16" fmla="*/ 975360 w 4291013"/>
              <a:gd name="connsiteY16" fmla="*/ 1818640 h 2001520"/>
              <a:gd name="connsiteX17" fmla="*/ 914400 w 4291013"/>
              <a:gd name="connsiteY17" fmla="*/ 1899920 h 2001520"/>
              <a:gd name="connsiteX18" fmla="*/ 955040 w 4291013"/>
              <a:gd name="connsiteY18" fmla="*/ 1940560 h 2001520"/>
              <a:gd name="connsiteX19" fmla="*/ 1005840 w 4291013"/>
              <a:gd name="connsiteY19" fmla="*/ 1971040 h 2001520"/>
              <a:gd name="connsiteX20" fmla="*/ 1036320 w 4291013"/>
              <a:gd name="connsiteY20" fmla="*/ 1981200 h 2001520"/>
              <a:gd name="connsiteX21" fmla="*/ 1259840 w 4291013"/>
              <a:gd name="connsiteY21" fmla="*/ 2001520 h 2001520"/>
              <a:gd name="connsiteX22" fmla="*/ 1544320 w 4291013"/>
              <a:gd name="connsiteY22" fmla="*/ 1991360 h 2001520"/>
              <a:gd name="connsiteX23" fmla="*/ 1747520 w 4291013"/>
              <a:gd name="connsiteY23" fmla="*/ 1940560 h 2001520"/>
              <a:gd name="connsiteX24" fmla="*/ 1910080 w 4291013"/>
              <a:gd name="connsiteY24" fmla="*/ 1920240 h 2001520"/>
              <a:gd name="connsiteX25" fmla="*/ 2133600 w 4291013"/>
              <a:gd name="connsiteY25" fmla="*/ 1859280 h 2001520"/>
              <a:gd name="connsiteX26" fmla="*/ 2357120 w 4291013"/>
              <a:gd name="connsiteY26" fmla="*/ 1818640 h 2001520"/>
              <a:gd name="connsiteX27" fmla="*/ 2468880 w 4291013"/>
              <a:gd name="connsiteY27" fmla="*/ 1788160 h 2001520"/>
              <a:gd name="connsiteX28" fmla="*/ 2560320 w 4291013"/>
              <a:gd name="connsiteY28" fmla="*/ 1767840 h 2001520"/>
              <a:gd name="connsiteX29" fmla="*/ 2712720 w 4291013"/>
              <a:gd name="connsiteY29" fmla="*/ 1696720 h 2001520"/>
              <a:gd name="connsiteX30" fmla="*/ 2794000 w 4291013"/>
              <a:gd name="connsiteY30" fmla="*/ 1656080 h 2001520"/>
              <a:gd name="connsiteX31" fmla="*/ 2875280 w 4291013"/>
              <a:gd name="connsiteY31" fmla="*/ 1564640 h 2001520"/>
              <a:gd name="connsiteX32" fmla="*/ 2885440 w 4291013"/>
              <a:gd name="connsiteY32" fmla="*/ 1513840 h 2001520"/>
              <a:gd name="connsiteX33" fmla="*/ 2915920 w 4291013"/>
              <a:gd name="connsiteY33" fmla="*/ 1422400 h 2001520"/>
              <a:gd name="connsiteX34" fmla="*/ 2905760 w 4291013"/>
              <a:gd name="connsiteY34" fmla="*/ 1341120 h 2001520"/>
              <a:gd name="connsiteX35" fmla="*/ 2804160 w 4291013"/>
              <a:gd name="connsiteY35" fmla="*/ 1310640 h 2001520"/>
              <a:gd name="connsiteX36" fmla="*/ 2702560 w 4291013"/>
              <a:gd name="connsiteY36" fmla="*/ 1249680 h 2001520"/>
              <a:gd name="connsiteX37" fmla="*/ 2641600 w 4291013"/>
              <a:gd name="connsiteY37" fmla="*/ 1219200 h 2001520"/>
              <a:gd name="connsiteX38" fmla="*/ 2600960 w 4291013"/>
              <a:gd name="connsiteY38" fmla="*/ 1178560 h 2001520"/>
              <a:gd name="connsiteX39" fmla="*/ 2550160 w 4291013"/>
              <a:gd name="connsiteY39" fmla="*/ 1137920 h 2001520"/>
              <a:gd name="connsiteX40" fmla="*/ 2377440 w 4291013"/>
              <a:gd name="connsiteY40" fmla="*/ 1046480 h 2001520"/>
              <a:gd name="connsiteX41" fmla="*/ 2326640 w 4291013"/>
              <a:gd name="connsiteY41" fmla="*/ 1036320 h 2001520"/>
              <a:gd name="connsiteX42" fmla="*/ 2286000 w 4291013"/>
              <a:gd name="connsiteY42" fmla="*/ 1016000 h 2001520"/>
              <a:gd name="connsiteX43" fmla="*/ 2448560 w 4291013"/>
              <a:gd name="connsiteY43" fmla="*/ 944880 h 2001520"/>
              <a:gd name="connsiteX44" fmla="*/ 2529840 w 4291013"/>
              <a:gd name="connsiteY44" fmla="*/ 904240 h 2001520"/>
              <a:gd name="connsiteX45" fmla="*/ 2661920 w 4291013"/>
              <a:gd name="connsiteY45" fmla="*/ 822960 h 2001520"/>
              <a:gd name="connsiteX46" fmla="*/ 2753360 w 4291013"/>
              <a:gd name="connsiteY46" fmla="*/ 782320 h 2001520"/>
              <a:gd name="connsiteX47" fmla="*/ 2956560 w 4291013"/>
              <a:gd name="connsiteY47" fmla="*/ 650240 h 2001520"/>
              <a:gd name="connsiteX48" fmla="*/ 3007360 w 4291013"/>
              <a:gd name="connsiteY48" fmla="*/ 619760 h 2001520"/>
              <a:gd name="connsiteX49" fmla="*/ 3119120 w 4291013"/>
              <a:gd name="connsiteY49" fmla="*/ 568960 h 2001520"/>
              <a:gd name="connsiteX50" fmla="*/ 3159760 w 4291013"/>
              <a:gd name="connsiteY50" fmla="*/ 558800 h 2001520"/>
              <a:gd name="connsiteX51" fmla="*/ 3454400 w 4291013"/>
              <a:gd name="connsiteY51" fmla="*/ 325120 h 2001520"/>
              <a:gd name="connsiteX52" fmla="*/ 3576320 w 4291013"/>
              <a:gd name="connsiteY52" fmla="*/ 264160 h 2001520"/>
              <a:gd name="connsiteX53" fmla="*/ 3688080 w 4291013"/>
              <a:gd name="connsiteY53" fmla="*/ 193040 h 2001520"/>
              <a:gd name="connsiteX54" fmla="*/ 3779520 w 4291013"/>
              <a:gd name="connsiteY54" fmla="*/ 152400 h 2001520"/>
              <a:gd name="connsiteX55" fmla="*/ 3870960 w 4291013"/>
              <a:gd name="connsiteY55" fmla="*/ 101600 h 2001520"/>
              <a:gd name="connsiteX56" fmla="*/ 3921760 w 4291013"/>
              <a:gd name="connsiteY56" fmla="*/ 81280 h 2001520"/>
              <a:gd name="connsiteX57" fmla="*/ 4074160 w 4291013"/>
              <a:gd name="connsiteY57" fmla="*/ 40640 h 2001520"/>
              <a:gd name="connsiteX58" fmla="*/ 4155440 w 4291013"/>
              <a:gd name="connsiteY58" fmla="*/ 30480 h 2001520"/>
              <a:gd name="connsiteX59" fmla="*/ 4206240 w 4291013"/>
              <a:gd name="connsiteY59" fmla="*/ 20320 h 2001520"/>
              <a:gd name="connsiteX60" fmla="*/ 4277360 w 4291013"/>
              <a:gd name="connsiteY60" fmla="*/ 0 h 200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291013" h="2001520">
                <a:moveTo>
                  <a:pt x="0" y="1209040"/>
                </a:moveTo>
                <a:cubicBezTo>
                  <a:pt x="27093" y="1205653"/>
                  <a:pt x="56858" y="1186669"/>
                  <a:pt x="81280" y="1198880"/>
                </a:cubicBezTo>
                <a:cubicBezTo>
                  <a:pt x="100438" y="1208459"/>
                  <a:pt x="80216" y="1258618"/>
                  <a:pt x="101600" y="1259840"/>
                </a:cubicBezTo>
                <a:lnTo>
                  <a:pt x="457200" y="1280160"/>
                </a:lnTo>
                <a:cubicBezTo>
                  <a:pt x="477520" y="1283547"/>
                  <a:pt x="498286" y="1284900"/>
                  <a:pt x="518160" y="1290320"/>
                </a:cubicBezTo>
                <a:cubicBezTo>
                  <a:pt x="535755" y="1295119"/>
                  <a:pt x="552197" y="1303456"/>
                  <a:pt x="568960" y="1310640"/>
                </a:cubicBezTo>
                <a:cubicBezTo>
                  <a:pt x="630549" y="1337035"/>
                  <a:pt x="688675" y="1359676"/>
                  <a:pt x="741680" y="1402080"/>
                </a:cubicBezTo>
                <a:cubicBezTo>
                  <a:pt x="767860" y="1423024"/>
                  <a:pt x="786620" y="1452256"/>
                  <a:pt x="812800" y="1473200"/>
                </a:cubicBezTo>
                <a:cubicBezTo>
                  <a:pt x="837749" y="1493159"/>
                  <a:pt x="868081" y="1505430"/>
                  <a:pt x="894080" y="1524000"/>
                </a:cubicBezTo>
                <a:cubicBezTo>
                  <a:pt x="915604" y="1539374"/>
                  <a:pt x="934385" y="1558276"/>
                  <a:pt x="955040" y="1574800"/>
                </a:cubicBezTo>
                <a:cubicBezTo>
                  <a:pt x="968263" y="1585378"/>
                  <a:pt x="983706" y="1593306"/>
                  <a:pt x="995680" y="1605280"/>
                </a:cubicBezTo>
                <a:cubicBezTo>
                  <a:pt x="1007654" y="1617254"/>
                  <a:pt x="1013303" y="1634900"/>
                  <a:pt x="1026160" y="1645920"/>
                </a:cubicBezTo>
                <a:cubicBezTo>
                  <a:pt x="1037659" y="1655777"/>
                  <a:pt x="1053650" y="1658726"/>
                  <a:pt x="1066800" y="1666240"/>
                </a:cubicBezTo>
                <a:cubicBezTo>
                  <a:pt x="1077402" y="1672298"/>
                  <a:pt x="1087120" y="1679787"/>
                  <a:pt x="1097280" y="1686560"/>
                </a:cubicBezTo>
                <a:cubicBezTo>
                  <a:pt x="1100667" y="1696720"/>
                  <a:pt x="1114492" y="1708980"/>
                  <a:pt x="1107440" y="1717040"/>
                </a:cubicBezTo>
                <a:cubicBezTo>
                  <a:pt x="1086401" y="1741085"/>
                  <a:pt x="1048752" y="1745248"/>
                  <a:pt x="1026160" y="1767840"/>
                </a:cubicBezTo>
                <a:cubicBezTo>
                  <a:pt x="1009227" y="1784773"/>
                  <a:pt x="990829" y="1800359"/>
                  <a:pt x="975360" y="1818640"/>
                </a:cubicBezTo>
                <a:cubicBezTo>
                  <a:pt x="953484" y="1844493"/>
                  <a:pt x="914400" y="1899920"/>
                  <a:pt x="914400" y="1899920"/>
                </a:cubicBezTo>
                <a:cubicBezTo>
                  <a:pt x="930656" y="1948688"/>
                  <a:pt x="911691" y="1918885"/>
                  <a:pt x="955040" y="1940560"/>
                </a:cubicBezTo>
                <a:cubicBezTo>
                  <a:pt x="972703" y="1949391"/>
                  <a:pt x="988177" y="1962209"/>
                  <a:pt x="1005840" y="1971040"/>
                </a:cubicBezTo>
                <a:cubicBezTo>
                  <a:pt x="1015419" y="1975829"/>
                  <a:pt x="1025930" y="1978603"/>
                  <a:pt x="1036320" y="1981200"/>
                </a:cubicBezTo>
                <a:cubicBezTo>
                  <a:pt x="1115596" y="2001019"/>
                  <a:pt x="1163651" y="1995862"/>
                  <a:pt x="1259840" y="2001520"/>
                </a:cubicBezTo>
                <a:cubicBezTo>
                  <a:pt x="1354667" y="1998133"/>
                  <a:pt x="1450166" y="2003129"/>
                  <a:pt x="1544320" y="1991360"/>
                </a:cubicBezTo>
                <a:cubicBezTo>
                  <a:pt x="1613599" y="1982700"/>
                  <a:pt x="1678241" y="1949220"/>
                  <a:pt x="1747520" y="1940560"/>
                </a:cubicBezTo>
                <a:lnTo>
                  <a:pt x="1910080" y="1920240"/>
                </a:lnTo>
                <a:cubicBezTo>
                  <a:pt x="1984587" y="1899920"/>
                  <a:pt x="2058293" y="1876395"/>
                  <a:pt x="2133600" y="1859280"/>
                </a:cubicBezTo>
                <a:cubicBezTo>
                  <a:pt x="2207445" y="1842497"/>
                  <a:pt x="2283040" y="1834354"/>
                  <a:pt x="2357120" y="1818640"/>
                </a:cubicBezTo>
                <a:cubicBezTo>
                  <a:pt x="2394893" y="1810627"/>
                  <a:pt x="2431419" y="1797525"/>
                  <a:pt x="2468880" y="1788160"/>
                </a:cubicBezTo>
                <a:cubicBezTo>
                  <a:pt x="2499171" y="1780587"/>
                  <a:pt x="2530365" y="1776650"/>
                  <a:pt x="2560320" y="1767840"/>
                </a:cubicBezTo>
                <a:cubicBezTo>
                  <a:pt x="2647282" y="1742263"/>
                  <a:pt x="2635239" y="1738043"/>
                  <a:pt x="2712720" y="1696720"/>
                </a:cubicBezTo>
                <a:cubicBezTo>
                  <a:pt x="2739448" y="1682465"/>
                  <a:pt x="2769095" y="1673322"/>
                  <a:pt x="2794000" y="1656080"/>
                </a:cubicBezTo>
                <a:cubicBezTo>
                  <a:pt x="2826642" y="1633481"/>
                  <a:pt x="2851738" y="1596030"/>
                  <a:pt x="2875280" y="1564640"/>
                </a:cubicBezTo>
                <a:cubicBezTo>
                  <a:pt x="2878667" y="1547707"/>
                  <a:pt x="2879979" y="1530223"/>
                  <a:pt x="2885440" y="1513840"/>
                </a:cubicBezTo>
                <a:cubicBezTo>
                  <a:pt x="2927504" y="1387647"/>
                  <a:pt x="2886803" y="1567986"/>
                  <a:pt x="2915920" y="1422400"/>
                </a:cubicBezTo>
                <a:cubicBezTo>
                  <a:pt x="2912533" y="1395307"/>
                  <a:pt x="2921418" y="1363488"/>
                  <a:pt x="2905760" y="1341120"/>
                </a:cubicBezTo>
                <a:cubicBezTo>
                  <a:pt x="2900513" y="1333624"/>
                  <a:pt x="2820623" y="1314756"/>
                  <a:pt x="2804160" y="1310640"/>
                </a:cubicBezTo>
                <a:cubicBezTo>
                  <a:pt x="2770293" y="1290320"/>
                  <a:pt x="2737885" y="1267343"/>
                  <a:pt x="2702560" y="1249680"/>
                </a:cubicBezTo>
                <a:cubicBezTo>
                  <a:pt x="2682240" y="1239520"/>
                  <a:pt x="2660212" y="1232228"/>
                  <a:pt x="2641600" y="1219200"/>
                </a:cubicBezTo>
                <a:cubicBezTo>
                  <a:pt x="2625905" y="1208214"/>
                  <a:pt x="2615279" y="1191288"/>
                  <a:pt x="2600960" y="1178560"/>
                </a:cubicBezTo>
                <a:cubicBezTo>
                  <a:pt x="2584752" y="1164153"/>
                  <a:pt x="2567925" y="1150356"/>
                  <a:pt x="2550160" y="1137920"/>
                </a:cubicBezTo>
                <a:cubicBezTo>
                  <a:pt x="2514749" y="1113132"/>
                  <a:pt x="2391967" y="1049385"/>
                  <a:pt x="2377440" y="1046480"/>
                </a:cubicBezTo>
                <a:lnTo>
                  <a:pt x="2326640" y="1036320"/>
                </a:lnTo>
                <a:cubicBezTo>
                  <a:pt x="2313093" y="1029547"/>
                  <a:pt x="2279227" y="1029547"/>
                  <a:pt x="2286000" y="1016000"/>
                </a:cubicBezTo>
                <a:cubicBezTo>
                  <a:pt x="2301795" y="984409"/>
                  <a:pt x="2429142" y="954589"/>
                  <a:pt x="2448560" y="944880"/>
                </a:cubicBezTo>
                <a:cubicBezTo>
                  <a:pt x="2475653" y="931333"/>
                  <a:pt x="2503540" y="919269"/>
                  <a:pt x="2529840" y="904240"/>
                </a:cubicBezTo>
                <a:cubicBezTo>
                  <a:pt x="2642513" y="839856"/>
                  <a:pt x="2537180" y="885330"/>
                  <a:pt x="2661920" y="822960"/>
                </a:cubicBezTo>
                <a:cubicBezTo>
                  <a:pt x="2691753" y="808043"/>
                  <a:pt x="2722880" y="795867"/>
                  <a:pt x="2753360" y="782320"/>
                </a:cubicBezTo>
                <a:cubicBezTo>
                  <a:pt x="2874564" y="661116"/>
                  <a:pt x="2746631" y="776197"/>
                  <a:pt x="2956560" y="650240"/>
                </a:cubicBezTo>
                <a:cubicBezTo>
                  <a:pt x="2973493" y="640080"/>
                  <a:pt x="2990024" y="629216"/>
                  <a:pt x="3007360" y="619760"/>
                </a:cubicBezTo>
                <a:cubicBezTo>
                  <a:pt x="3039928" y="601996"/>
                  <a:pt x="3083114" y="580962"/>
                  <a:pt x="3119120" y="568960"/>
                </a:cubicBezTo>
                <a:cubicBezTo>
                  <a:pt x="3132367" y="564544"/>
                  <a:pt x="3146213" y="562187"/>
                  <a:pt x="3159760" y="558800"/>
                </a:cubicBezTo>
                <a:cubicBezTo>
                  <a:pt x="3171384" y="549113"/>
                  <a:pt x="3398421" y="353110"/>
                  <a:pt x="3454400" y="325120"/>
                </a:cubicBezTo>
                <a:cubicBezTo>
                  <a:pt x="3495040" y="304800"/>
                  <a:pt x="3536764" y="286518"/>
                  <a:pt x="3576320" y="264160"/>
                </a:cubicBezTo>
                <a:cubicBezTo>
                  <a:pt x="3614761" y="242432"/>
                  <a:pt x="3649389" y="214320"/>
                  <a:pt x="3688080" y="193040"/>
                </a:cubicBezTo>
                <a:cubicBezTo>
                  <a:pt x="3717306" y="176966"/>
                  <a:pt x="3749235" y="166378"/>
                  <a:pt x="3779520" y="152400"/>
                </a:cubicBezTo>
                <a:cubicBezTo>
                  <a:pt x="3906719" y="93693"/>
                  <a:pt x="3717343" y="178408"/>
                  <a:pt x="3870960" y="101600"/>
                </a:cubicBezTo>
                <a:cubicBezTo>
                  <a:pt x="3887272" y="93444"/>
                  <a:pt x="3904620" y="87513"/>
                  <a:pt x="3921760" y="81280"/>
                </a:cubicBezTo>
                <a:cubicBezTo>
                  <a:pt x="3971240" y="63287"/>
                  <a:pt x="4022023" y="48661"/>
                  <a:pt x="4074160" y="40640"/>
                </a:cubicBezTo>
                <a:cubicBezTo>
                  <a:pt x="4101147" y="36488"/>
                  <a:pt x="4128453" y="34632"/>
                  <a:pt x="4155440" y="30480"/>
                </a:cubicBezTo>
                <a:cubicBezTo>
                  <a:pt x="4172508" y="27854"/>
                  <a:pt x="4189172" y="22946"/>
                  <a:pt x="4206240" y="20320"/>
                </a:cubicBezTo>
                <a:cubicBezTo>
                  <a:pt x="4290122" y="7415"/>
                  <a:pt x="4307204" y="29844"/>
                  <a:pt x="427736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 name="Oval 6"/>
          <p:cNvSpPr/>
          <p:nvPr/>
        </p:nvSpPr>
        <p:spPr>
          <a:xfrm>
            <a:off x="9317039" y="6110289"/>
            <a:ext cx="314325" cy="40798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 name="Oval 7"/>
          <p:cNvSpPr/>
          <p:nvPr/>
        </p:nvSpPr>
        <p:spPr>
          <a:xfrm>
            <a:off x="7121526" y="343376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 name="Oval 8"/>
          <p:cNvSpPr/>
          <p:nvPr/>
        </p:nvSpPr>
        <p:spPr>
          <a:xfrm>
            <a:off x="7280276" y="3922713"/>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 name="Oval 9"/>
          <p:cNvSpPr/>
          <p:nvPr/>
        </p:nvSpPr>
        <p:spPr>
          <a:xfrm>
            <a:off x="7650163" y="3270250"/>
            <a:ext cx="315912"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 name="Oval 10"/>
          <p:cNvSpPr/>
          <p:nvPr/>
        </p:nvSpPr>
        <p:spPr>
          <a:xfrm>
            <a:off x="7437439" y="41560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2" name="Oval 11"/>
          <p:cNvSpPr/>
          <p:nvPr/>
        </p:nvSpPr>
        <p:spPr>
          <a:xfrm>
            <a:off x="7940676" y="37496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3" name="Oval 12"/>
          <p:cNvSpPr/>
          <p:nvPr/>
        </p:nvSpPr>
        <p:spPr>
          <a:xfrm>
            <a:off x="6807201" y="4054475"/>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4" name="Oval 13"/>
          <p:cNvSpPr/>
          <p:nvPr/>
        </p:nvSpPr>
        <p:spPr>
          <a:xfrm>
            <a:off x="6608763" y="4283075"/>
            <a:ext cx="315912"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5" name="Oval 14"/>
          <p:cNvSpPr/>
          <p:nvPr/>
        </p:nvSpPr>
        <p:spPr>
          <a:xfrm>
            <a:off x="7940676" y="4786313"/>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6" name="Oval 15"/>
          <p:cNvSpPr/>
          <p:nvPr/>
        </p:nvSpPr>
        <p:spPr>
          <a:xfrm>
            <a:off x="6537326" y="5751513"/>
            <a:ext cx="315913"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7" name="Oval 16"/>
          <p:cNvSpPr/>
          <p:nvPr/>
        </p:nvSpPr>
        <p:spPr>
          <a:xfrm>
            <a:off x="6451601" y="5153025"/>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8" name="Oval 17"/>
          <p:cNvSpPr/>
          <p:nvPr/>
        </p:nvSpPr>
        <p:spPr>
          <a:xfrm>
            <a:off x="7121526" y="5416550"/>
            <a:ext cx="315913"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9" name="Oval 18"/>
          <p:cNvSpPr/>
          <p:nvPr/>
        </p:nvSpPr>
        <p:spPr>
          <a:xfrm>
            <a:off x="9407526" y="323056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0" name="Oval 19"/>
          <p:cNvSpPr/>
          <p:nvPr/>
        </p:nvSpPr>
        <p:spPr>
          <a:xfrm>
            <a:off x="9363076" y="3865563"/>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1" name="Oval 20"/>
          <p:cNvSpPr/>
          <p:nvPr/>
        </p:nvSpPr>
        <p:spPr>
          <a:xfrm>
            <a:off x="9723439" y="2976563"/>
            <a:ext cx="314325"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2" name="Oval 21"/>
          <p:cNvSpPr/>
          <p:nvPr/>
        </p:nvSpPr>
        <p:spPr>
          <a:xfrm>
            <a:off x="10139363" y="3749675"/>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3" name="Oval 22"/>
          <p:cNvSpPr/>
          <p:nvPr/>
        </p:nvSpPr>
        <p:spPr>
          <a:xfrm>
            <a:off x="9982201" y="2976564"/>
            <a:ext cx="314325" cy="40798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4" name="Oval 23"/>
          <p:cNvSpPr/>
          <p:nvPr/>
        </p:nvSpPr>
        <p:spPr>
          <a:xfrm>
            <a:off x="8804276" y="3905250"/>
            <a:ext cx="314325" cy="4079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5" name="Oval 24"/>
          <p:cNvSpPr/>
          <p:nvPr/>
        </p:nvSpPr>
        <p:spPr>
          <a:xfrm>
            <a:off x="8645526" y="3281363"/>
            <a:ext cx="315913"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6" name="Oval 25"/>
          <p:cNvSpPr/>
          <p:nvPr/>
        </p:nvSpPr>
        <p:spPr>
          <a:xfrm>
            <a:off x="7280276" y="4891088"/>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7" name="Oval 26"/>
          <p:cNvSpPr/>
          <p:nvPr/>
        </p:nvSpPr>
        <p:spPr>
          <a:xfrm>
            <a:off x="8097839" y="5703888"/>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8" name="Oval 27"/>
          <p:cNvSpPr/>
          <p:nvPr/>
        </p:nvSpPr>
        <p:spPr>
          <a:xfrm>
            <a:off x="8524876" y="5297488"/>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9" name="Oval 28"/>
          <p:cNvSpPr/>
          <p:nvPr/>
        </p:nvSpPr>
        <p:spPr>
          <a:xfrm>
            <a:off x="8890001" y="5884863"/>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0" name="Oval 29"/>
          <p:cNvSpPr/>
          <p:nvPr/>
        </p:nvSpPr>
        <p:spPr>
          <a:xfrm>
            <a:off x="7670801" y="5153025"/>
            <a:ext cx="314325" cy="406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2" name="Oval 31"/>
          <p:cNvSpPr/>
          <p:nvPr/>
        </p:nvSpPr>
        <p:spPr>
          <a:xfrm>
            <a:off x="9250363" y="3475038"/>
            <a:ext cx="315912" cy="406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6" name="Straight Connector 5"/>
          <p:cNvCxnSpPr/>
          <p:nvPr/>
        </p:nvCxnSpPr>
        <p:spPr>
          <a:xfrm flipV="1">
            <a:off x="6070601" y="4359276"/>
            <a:ext cx="4779963" cy="531813"/>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5984876" y="1147764"/>
            <a:ext cx="263525" cy="5710237"/>
          </a:xfrm>
          <a:prstGeom prst="line">
            <a:avLst/>
          </a:prstGeom>
          <a:ln w="25400">
            <a:solidFill>
              <a:srgbClr val="9933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08975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7135814" y="415925"/>
            <a:ext cx="3114675" cy="1143000"/>
          </a:xfrm>
        </p:spPr>
        <p:txBody>
          <a:bodyPr>
            <a:normAutofit fontScale="90000"/>
          </a:bodyPr>
          <a:lstStyle/>
          <a:p>
            <a:r>
              <a:rPr lang="en-GB" altLang="en-US">
                <a:solidFill>
                  <a:srgbClr val="00B050"/>
                </a:solidFill>
              </a:rPr>
              <a:t>Feature detectors</a:t>
            </a:r>
          </a:p>
        </p:txBody>
      </p:sp>
      <p:pic>
        <p:nvPicPr>
          <p:cNvPr id="34821" name="Picture 6" descr="http://mechanicalforex.com/wp-content/uploads/2011/06/N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2400" y="1804988"/>
            <a:ext cx="6921500" cy="499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2" name="Rectangle 11"/>
          <p:cNvSpPr>
            <a:spLocks noChangeArrowheads="1"/>
          </p:cNvSpPr>
          <p:nvPr/>
        </p:nvSpPr>
        <p:spPr bwMode="auto">
          <a:xfrm>
            <a:off x="5370513" y="25955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23" name="Rectangle 11"/>
          <p:cNvSpPr>
            <a:spLocks noChangeArrowheads="1"/>
          </p:cNvSpPr>
          <p:nvPr/>
        </p:nvSpPr>
        <p:spPr bwMode="auto">
          <a:xfrm>
            <a:off x="5391150" y="3195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24" name="Rectangle 4"/>
          <p:cNvSpPr>
            <a:spLocks noChangeArrowheads="1"/>
          </p:cNvSpPr>
          <p:nvPr/>
        </p:nvSpPr>
        <p:spPr bwMode="auto">
          <a:xfrm>
            <a:off x="5381625" y="37544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25" name="Rectangle 129"/>
          <p:cNvSpPr>
            <a:spLocks noChangeArrowheads="1"/>
          </p:cNvSpPr>
          <p:nvPr/>
        </p:nvSpPr>
        <p:spPr bwMode="auto">
          <a:xfrm>
            <a:off x="5410200" y="44148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26" name="Rectangle 129"/>
          <p:cNvSpPr>
            <a:spLocks noChangeArrowheads="1"/>
          </p:cNvSpPr>
          <p:nvPr/>
        </p:nvSpPr>
        <p:spPr bwMode="auto">
          <a:xfrm>
            <a:off x="5410200" y="50847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27" name="Rectangle 129"/>
          <p:cNvSpPr>
            <a:spLocks noChangeArrowheads="1"/>
          </p:cNvSpPr>
          <p:nvPr/>
        </p:nvSpPr>
        <p:spPr bwMode="auto">
          <a:xfrm>
            <a:off x="5440363" y="61007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28" name="Rectangle 3"/>
          <p:cNvSpPr>
            <a:spLocks noChangeArrowheads="1"/>
          </p:cNvSpPr>
          <p:nvPr/>
        </p:nvSpPr>
        <p:spPr bwMode="auto">
          <a:xfrm>
            <a:off x="1762125" y="35718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29" name="Rectangle 4"/>
          <p:cNvSpPr>
            <a:spLocks noChangeArrowheads="1"/>
          </p:cNvSpPr>
          <p:nvPr/>
        </p:nvSpPr>
        <p:spPr bwMode="auto">
          <a:xfrm>
            <a:off x="2371725" y="35718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30" name="Rectangle 5"/>
          <p:cNvSpPr>
            <a:spLocks noChangeArrowheads="1"/>
          </p:cNvSpPr>
          <p:nvPr/>
        </p:nvSpPr>
        <p:spPr bwMode="auto">
          <a:xfrm>
            <a:off x="2676525" y="3571875"/>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31" name="Rectangle 6"/>
          <p:cNvSpPr>
            <a:spLocks noChangeArrowheads="1"/>
          </p:cNvSpPr>
          <p:nvPr/>
        </p:nvSpPr>
        <p:spPr bwMode="auto">
          <a:xfrm>
            <a:off x="2066925" y="35718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32" name="Rectangle 7"/>
          <p:cNvSpPr>
            <a:spLocks noChangeArrowheads="1"/>
          </p:cNvSpPr>
          <p:nvPr/>
        </p:nvSpPr>
        <p:spPr bwMode="auto">
          <a:xfrm>
            <a:off x="1762125" y="38766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33" name="Rectangle 8"/>
          <p:cNvSpPr>
            <a:spLocks noChangeArrowheads="1"/>
          </p:cNvSpPr>
          <p:nvPr/>
        </p:nvSpPr>
        <p:spPr bwMode="auto">
          <a:xfrm>
            <a:off x="2371725" y="38766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34" name="Rectangle 9"/>
          <p:cNvSpPr>
            <a:spLocks noChangeArrowheads="1"/>
          </p:cNvSpPr>
          <p:nvPr/>
        </p:nvSpPr>
        <p:spPr bwMode="auto">
          <a:xfrm>
            <a:off x="2676525" y="3876675"/>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35" name="Rectangle 10"/>
          <p:cNvSpPr>
            <a:spLocks noChangeArrowheads="1"/>
          </p:cNvSpPr>
          <p:nvPr/>
        </p:nvSpPr>
        <p:spPr bwMode="auto">
          <a:xfrm>
            <a:off x="2066925" y="38766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36" name="Rectangle 11"/>
          <p:cNvSpPr>
            <a:spLocks noChangeArrowheads="1"/>
          </p:cNvSpPr>
          <p:nvPr/>
        </p:nvSpPr>
        <p:spPr bwMode="auto">
          <a:xfrm>
            <a:off x="1762125" y="41814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37" name="Rectangle 12"/>
          <p:cNvSpPr>
            <a:spLocks noChangeArrowheads="1"/>
          </p:cNvSpPr>
          <p:nvPr/>
        </p:nvSpPr>
        <p:spPr bwMode="auto">
          <a:xfrm>
            <a:off x="2371725" y="41814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38" name="Rectangle 13"/>
          <p:cNvSpPr>
            <a:spLocks noChangeArrowheads="1"/>
          </p:cNvSpPr>
          <p:nvPr/>
        </p:nvSpPr>
        <p:spPr bwMode="auto">
          <a:xfrm>
            <a:off x="2676525" y="41814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39" name="Rectangle 14"/>
          <p:cNvSpPr>
            <a:spLocks noChangeArrowheads="1"/>
          </p:cNvSpPr>
          <p:nvPr/>
        </p:nvSpPr>
        <p:spPr bwMode="auto">
          <a:xfrm>
            <a:off x="2066925" y="41814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40" name="Rectangle 15"/>
          <p:cNvSpPr>
            <a:spLocks noChangeArrowheads="1"/>
          </p:cNvSpPr>
          <p:nvPr/>
        </p:nvSpPr>
        <p:spPr bwMode="auto">
          <a:xfrm>
            <a:off x="1762125" y="448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41" name="Rectangle 16"/>
          <p:cNvSpPr>
            <a:spLocks noChangeArrowheads="1"/>
          </p:cNvSpPr>
          <p:nvPr/>
        </p:nvSpPr>
        <p:spPr bwMode="auto">
          <a:xfrm>
            <a:off x="2371725" y="448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42" name="Rectangle 17"/>
          <p:cNvSpPr>
            <a:spLocks noChangeArrowheads="1"/>
          </p:cNvSpPr>
          <p:nvPr/>
        </p:nvSpPr>
        <p:spPr bwMode="auto">
          <a:xfrm>
            <a:off x="2676525" y="448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43" name="Rectangle 18"/>
          <p:cNvSpPr>
            <a:spLocks noChangeArrowheads="1"/>
          </p:cNvSpPr>
          <p:nvPr/>
        </p:nvSpPr>
        <p:spPr bwMode="auto">
          <a:xfrm>
            <a:off x="2066925" y="448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44" name="Rectangle 19"/>
          <p:cNvSpPr>
            <a:spLocks noChangeArrowheads="1"/>
          </p:cNvSpPr>
          <p:nvPr/>
        </p:nvSpPr>
        <p:spPr bwMode="auto">
          <a:xfrm>
            <a:off x="1762125" y="47910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45" name="Rectangle 20"/>
          <p:cNvSpPr>
            <a:spLocks noChangeArrowheads="1"/>
          </p:cNvSpPr>
          <p:nvPr/>
        </p:nvSpPr>
        <p:spPr bwMode="auto">
          <a:xfrm>
            <a:off x="2371725" y="47910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46" name="Rectangle 21"/>
          <p:cNvSpPr>
            <a:spLocks noChangeArrowheads="1"/>
          </p:cNvSpPr>
          <p:nvPr/>
        </p:nvSpPr>
        <p:spPr bwMode="auto">
          <a:xfrm>
            <a:off x="2676525" y="47910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47" name="Rectangle 22"/>
          <p:cNvSpPr>
            <a:spLocks noChangeArrowheads="1"/>
          </p:cNvSpPr>
          <p:nvPr/>
        </p:nvSpPr>
        <p:spPr bwMode="auto">
          <a:xfrm>
            <a:off x="2066925" y="47910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48" name="Rectangle 127"/>
          <p:cNvSpPr>
            <a:spLocks noChangeArrowheads="1"/>
          </p:cNvSpPr>
          <p:nvPr/>
        </p:nvSpPr>
        <p:spPr bwMode="auto">
          <a:xfrm>
            <a:off x="2066925" y="38766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49" name="Rectangle 128"/>
          <p:cNvSpPr>
            <a:spLocks noChangeArrowheads="1"/>
          </p:cNvSpPr>
          <p:nvPr/>
        </p:nvSpPr>
        <p:spPr bwMode="auto">
          <a:xfrm>
            <a:off x="2371725" y="38766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50" name="Rectangle 129"/>
          <p:cNvSpPr>
            <a:spLocks noChangeArrowheads="1"/>
          </p:cNvSpPr>
          <p:nvPr/>
        </p:nvSpPr>
        <p:spPr bwMode="auto">
          <a:xfrm>
            <a:off x="2066925" y="35718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51" name="Rectangle 130"/>
          <p:cNvSpPr>
            <a:spLocks noChangeArrowheads="1"/>
          </p:cNvSpPr>
          <p:nvPr/>
        </p:nvSpPr>
        <p:spPr bwMode="auto">
          <a:xfrm>
            <a:off x="2066925" y="41814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52" name="Rectangle 131"/>
          <p:cNvSpPr>
            <a:spLocks noChangeArrowheads="1"/>
          </p:cNvSpPr>
          <p:nvPr/>
        </p:nvSpPr>
        <p:spPr bwMode="auto">
          <a:xfrm>
            <a:off x="2066925" y="44862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53" name="Rectangle 132"/>
          <p:cNvSpPr>
            <a:spLocks noChangeArrowheads="1"/>
          </p:cNvSpPr>
          <p:nvPr/>
        </p:nvSpPr>
        <p:spPr bwMode="auto">
          <a:xfrm>
            <a:off x="2371725" y="47910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54" name="Rectangle 3"/>
          <p:cNvSpPr>
            <a:spLocks noChangeArrowheads="1"/>
          </p:cNvSpPr>
          <p:nvPr/>
        </p:nvSpPr>
        <p:spPr bwMode="auto">
          <a:xfrm>
            <a:off x="3001963" y="3581400"/>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55" name="Rectangle 4"/>
          <p:cNvSpPr>
            <a:spLocks noChangeArrowheads="1"/>
          </p:cNvSpPr>
          <p:nvPr/>
        </p:nvSpPr>
        <p:spPr bwMode="auto">
          <a:xfrm>
            <a:off x="3611563" y="35814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56" name="Rectangle 6"/>
          <p:cNvSpPr>
            <a:spLocks noChangeArrowheads="1"/>
          </p:cNvSpPr>
          <p:nvPr/>
        </p:nvSpPr>
        <p:spPr bwMode="auto">
          <a:xfrm>
            <a:off x="3306763" y="35814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57" name="Rectangle 7"/>
          <p:cNvSpPr>
            <a:spLocks noChangeArrowheads="1"/>
          </p:cNvSpPr>
          <p:nvPr/>
        </p:nvSpPr>
        <p:spPr bwMode="auto">
          <a:xfrm>
            <a:off x="3001963" y="38862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58" name="Rectangle 8"/>
          <p:cNvSpPr>
            <a:spLocks noChangeArrowheads="1"/>
          </p:cNvSpPr>
          <p:nvPr/>
        </p:nvSpPr>
        <p:spPr bwMode="auto">
          <a:xfrm>
            <a:off x="3611563" y="38862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59" name="Rectangle 10"/>
          <p:cNvSpPr>
            <a:spLocks noChangeArrowheads="1"/>
          </p:cNvSpPr>
          <p:nvPr/>
        </p:nvSpPr>
        <p:spPr bwMode="auto">
          <a:xfrm>
            <a:off x="3306763" y="38862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60" name="Rectangle 11"/>
          <p:cNvSpPr>
            <a:spLocks noChangeArrowheads="1"/>
          </p:cNvSpPr>
          <p:nvPr/>
        </p:nvSpPr>
        <p:spPr bwMode="auto">
          <a:xfrm>
            <a:off x="3001963" y="41910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61" name="Rectangle 12"/>
          <p:cNvSpPr>
            <a:spLocks noChangeArrowheads="1"/>
          </p:cNvSpPr>
          <p:nvPr/>
        </p:nvSpPr>
        <p:spPr bwMode="auto">
          <a:xfrm>
            <a:off x="3611563" y="41910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62" name="Rectangle 14"/>
          <p:cNvSpPr>
            <a:spLocks noChangeArrowheads="1"/>
          </p:cNvSpPr>
          <p:nvPr/>
        </p:nvSpPr>
        <p:spPr bwMode="auto">
          <a:xfrm>
            <a:off x="3306763" y="41910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63" name="Rectangle 15"/>
          <p:cNvSpPr>
            <a:spLocks noChangeArrowheads="1"/>
          </p:cNvSpPr>
          <p:nvPr/>
        </p:nvSpPr>
        <p:spPr bwMode="auto">
          <a:xfrm>
            <a:off x="3001963" y="44958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64" name="Rectangle 16"/>
          <p:cNvSpPr>
            <a:spLocks noChangeArrowheads="1"/>
          </p:cNvSpPr>
          <p:nvPr/>
        </p:nvSpPr>
        <p:spPr bwMode="auto">
          <a:xfrm>
            <a:off x="3611563" y="44958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65" name="Rectangle 18"/>
          <p:cNvSpPr>
            <a:spLocks noChangeArrowheads="1"/>
          </p:cNvSpPr>
          <p:nvPr/>
        </p:nvSpPr>
        <p:spPr bwMode="auto">
          <a:xfrm>
            <a:off x="3306763" y="44958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66" name="Rectangle 19"/>
          <p:cNvSpPr>
            <a:spLocks noChangeArrowheads="1"/>
          </p:cNvSpPr>
          <p:nvPr/>
        </p:nvSpPr>
        <p:spPr bwMode="auto">
          <a:xfrm>
            <a:off x="3001963" y="48006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67" name="Rectangle 20"/>
          <p:cNvSpPr>
            <a:spLocks noChangeArrowheads="1"/>
          </p:cNvSpPr>
          <p:nvPr/>
        </p:nvSpPr>
        <p:spPr bwMode="auto">
          <a:xfrm>
            <a:off x="3611563" y="48006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68" name="Rectangle 22"/>
          <p:cNvSpPr>
            <a:spLocks noChangeArrowheads="1"/>
          </p:cNvSpPr>
          <p:nvPr/>
        </p:nvSpPr>
        <p:spPr bwMode="auto">
          <a:xfrm>
            <a:off x="3001963" y="48006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69" name="Rectangle 127"/>
          <p:cNvSpPr>
            <a:spLocks noChangeArrowheads="1"/>
          </p:cNvSpPr>
          <p:nvPr/>
        </p:nvSpPr>
        <p:spPr bwMode="auto">
          <a:xfrm>
            <a:off x="3306763" y="38862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70" name="Rectangle 128"/>
          <p:cNvSpPr>
            <a:spLocks noChangeArrowheads="1"/>
          </p:cNvSpPr>
          <p:nvPr/>
        </p:nvSpPr>
        <p:spPr bwMode="auto">
          <a:xfrm>
            <a:off x="3297238" y="51149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71" name="Rectangle 129"/>
          <p:cNvSpPr>
            <a:spLocks noChangeArrowheads="1"/>
          </p:cNvSpPr>
          <p:nvPr/>
        </p:nvSpPr>
        <p:spPr bwMode="auto">
          <a:xfrm>
            <a:off x="3306763" y="35814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72" name="Rectangle 130"/>
          <p:cNvSpPr>
            <a:spLocks noChangeArrowheads="1"/>
          </p:cNvSpPr>
          <p:nvPr/>
        </p:nvSpPr>
        <p:spPr bwMode="auto">
          <a:xfrm>
            <a:off x="3306763" y="41910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73" name="Rectangle 131"/>
          <p:cNvSpPr>
            <a:spLocks noChangeArrowheads="1"/>
          </p:cNvSpPr>
          <p:nvPr/>
        </p:nvSpPr>
        <p:spPr bwMode="auto">
          <a:xfrm>
            <a:off x="3306763" y="44958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74" name="Rectangle 132"/>
          <p:cNvSpPr>
            <a:spLocks noChangeArrowheads="1"/>
          </p:cNvSpPr>
          <p:nvPr/>
        </p:nvSpPr>
        <p:spPr bwMode="auto">
          <a:xfrm>
            <a:off x="3611563" y="48006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75" name="Rectangle 3"/>
          <p:cNvSpPr>
            <a:spLocks noChangeArrowheads="1"/>
          </p:cNvSpPr>
          <p:nvPr/>
        </p:nvSpPr>
        <p:spPr bwMode="auto">
          <a:xfrm>
            <a:off x="1782763" y="51054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76" name="Rectangle 4"/>
          <p:cNvSpPr>
            <a:spLocks noChangeArrowheads="1"/>
          </p:cNvSpPr>
          <p:nvPr/>
        </p:nvSpPr>
        <p:spPr bwMode="auto">
          <a:xfrm>
            <a:off x="2392363" y="51054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77" name="Rectangle 5"/>
          <p:cNvSpPr>
            <a:spLocks noChangeArrowheads="1"/>
          </p:cNvSpPr>
          <p:nvPr/>
        </p:nvSpPr>
        <p:spPr bwMode="auto">
          <a:xfrm>
            <a:off x="2697163" y="51054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78" name="Rectangle 6"/>
          <p:cNvSpPr>
            <a:spLocks noChangeArrowheads="1"/>
          </p:cNvSpPr>
          <p:nvPr/>
        </p:nvSpPr>
        <p:spPr bwMode="auto">
          <a:xfrm>
            <a:off x="2087563" y="51054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79" name="Rectangle 7"/>
          <p:cNvSpPr>
            <a:spLocks noChangeArrowheads="1"/>
          </p:cNvSpPr>
          <p:nvPr/>
        </p:nvSpPr>
        <p:spPr bwMode="auto">
          <a:xfrm>
            <a:off x="1782763" y="54102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80" name="Rectangle 8"/>
          <p:cNvSpPr>
            <a:spLocks noChangeArrowheads="1"/>
          </p:cNvSpPr>
          <p:nvPr/>
        </p:nvSpPr>
        <p:spPr bwMode="auto">
          <a:xfrm>
            <a:off x="2392363" y="54102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81" name="Rectangle 9"/>
          <p:cNvSpPr>
            <a:spLocks noChangeArrowheads="1"/>
          </p:cNvSpPr>
          <p:nvPr/>
        </p:nvSpPr>
        <p:spPr bwMode="auto">
          <a:xfrm>
            <a:off x="2697163" y="54102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82" name="Rectangle 10"/>
          <p:cNvSpPr>
            <a:spLocks noChangeArrowheads="1"/>
          </p:cNvSpPr>
          <p:nvPr/>
        </p:nvSpPr>
        <p:spPr bwMode="auto">
          <a:xfrm>
            <a:off x="2087563" y="54102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83" name="Rectangle 11"/>
          <p:cNvSpPr>
            <a:spLocks noChangeArrowheads="1"/>
          </p:cNvSpPr>
          <p:nvPr/>
        </p:nvSpPr>
        <p:spPr bwMode="auto">
          <a:xfrm>
            <a:off x="1782763" y="57150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84" name="Rectangle 12"/>
          <p:cNvSpPr>
            <a:spLocks noChangeArrowheads="1"/>
          </p:cNvSpPr>
          <p:nvPr/>
        </p:nvSpPr>
        <p:spPr bwMode="auto">
          <a:xfrm>
            <a:off x="2392363" y="57150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85" name="Rectangle 13"/>
          <p:cNvSpPr>
            <a:spLocks noChangeArrowheads="1"/>
          </p:cNvSpPr>
          <p:nvPr/>
        </p:nvSpPr>
        <p:spPr bwMode="auto">
          <a:xfrm>
            <a:off x="2697163" y="57150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86" name="Rectangle 14"/>
          <p:cNvSpPr>
            <a:spLocks noChangeArrowheads="1"/>
          </p:cNvSpPr>
          <p:nvPr/>
        </p:nvSpPr>
        <p:spPr bwMode="auto">
          <a:xfrm>
            <a:off x="2087563" y="57150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87" name="Rectangle 15"/>
          <p:cNvSpPr>
            <a:spLocks noChangeArrowheads="1"/>
          </p:cNvSpPr>
          <p:nvPr/>
        </p:nvSpPr>
        <p:spPr bwMode="auto">
          <a:xfrm>
            <a:off x="1782763" y="60198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88" name="Rectangle 16"/>
          <p:cNvSpPr>
            <a:spLocks noChangeArrowheads="1"/>
          </p:cNvSpPr>
          <p:nvPr/>
        </p:nvSpPr>
        <p:spPr bwMode="auto">
          <a:xfrm>
            <a:off x="2392363" y="60198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89" name="Rectangle 17"/>
          <p:cNvSpPr>
            <a:spLocks noChangeArrowheads="1"/>
          </p:cNvSpPr>
          <p:nvPr/>
        </p:nvSpPr>
        <p:spPr bwMode="auto">
          <a:xfrm>
            <a:off x="2697163" y="60198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90" name="Rectangle 18"/>
          <p:cNvSpPr>
            <a:spLocks noChangeArrowheads="1"/>
          </p:cNvSpPr>
          <p:nvPr/>
        </p:nvSpPr>
        <p:spPr bwMode="auto">
          <a:xfrm>
            <a:off x="2087563" y="60198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91" name="Rectangle 127"/>
          <p:cNvSpPr>
            <a:spLocks noChangeArrowheads="1"/>
          </p:cNvSpPr>
          <p:nvPr/>
        </p:nvSpPr>
        <p:spPr bwMode="auto">
          <a:xfrm>
            <a:off x="3032125" y="47704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92" name="Rectangle 128"/>
          <p:cNvSpPr>
            <a:spLocks noChangeArrowheads="1"/>
          </p:cNvSpPr>
          <p:nvPr/>
        </p:nvSpPr>
        <p:spPr bwMode="auto">
          <a:xfrm>
            <a:off x="2392363" y="54102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93" name="Rectangle 129"/>
          <p:cNvSpPr>
            <a:spLocks noChangeArrowheads="1"/>
          </p:cNvSpPr>
          <p:nvPr/>
        </p:nvSpPr>
        <p:spPr bwMode="auto">
          <a:xfrm>
            <a:off x="2717800" y="57150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94" name="Rectangle 130"/>
          <p:cNvSpPr>
            <a:spLocks noChangeArrowheads="1"/>
          </p:cNvSpPr>
          <p:nvPr/>
        </p:nvSpPr>
        <p:spPr bwMode="auto">
          <a:xfrm>
            <a:off x="2382838" y="44751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95" name="Rectangle 131"/>
          <p:cNvSpPr>
            <a:spLocks noChangeArrowheads="1"/>
          </p:cNvSpPr>
          <p:nvPr/>
        </p:nvSpPr>
        <p:spPr bwMode="auto">
          <a:xfrm>
            <a:off x="2708275" y="47799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96" name="Rectangle 3"/>
          <p:cNvSpPr>
            <a:spLocks noChangeArrowheads="1"/>
          </p:cNvSpPr>
          <p:nvPr/>
        </p:nvSpPr>
        <p:spPr bwMode="auto">
          <a:xfrm>
            <a:off x="2992438" y="5114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97" name="Rectangle 4"/>
          <p:cNvSpPr>
            <a:spLocks noChangeArrowheads="1"/>
          </p:cNvSpPr>
          <p:nvPr/>
        </p:nvSpPr>
        <p:spPr bwMode="auto">
          <a:xfrm>
            <a:off x="3602038" y="5114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98" name="Rectangle 6"/>
          <p:cNvSpPr>
            <a:spLocks noChangeArrowheads="1"/>
          </p:cNvSpPr>
          <p:nvPr/>
        </p:nvSpPr>
        <p:spPr bwMode="auto">
          <a:xfrm>
            <a:off x="2992438" y="5114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899" name="Rectangle 7"/>
          <p:cNvSpPr>
            <a:spLocks noChangeArrowheads="1"/>
          </p:cNvSpPr>
          <p:nvPr/>
        </p:nvSpPr>
        <p:spPr bwMode="auto">
          <a:xfrm>
            <a:off x="3286125" y="48006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900" name="Rectangle 8"/>
          <p:cNvSpPr>
            <a:spLocks noChangeArrowheads="1"/>
          </p:cNvSpPr>
          <p:nvPr/>
        </p:nvSpPr>
        <p:spPr bwMode="auto">
          <a:xfrm>
            <a:off x="3602038" y="54197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901" name="Rectangle 10"/>
          <p:cNvSpPr>
            <a:spLocks noChangeArrowheads="1"/>
          </p:cNvSpPr>
          <p:nvPr/>
        </p:nvSpPr>
        <p:spPr bwMode="auto">
          <a:xfrm>
            <a:off x="2992438" y="54197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902" name="Rectangle 11"/>
          <p:cNvSpPr>
            <a:spLocks noChangeArrowheads="1"/>
          </p:cNvSpPr>
          <p:nvPr/>
        </p:nvSpPr>
        <p:spPr bwMode="auto">
          <a:xfrm>
            <a:off x="2992438" y="5724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903" name="Rectangle 12"/>
          <p:cNvSpPr>
            <a:spLocks noChangeArrowheads="1"/>
          </p:cNvSpPr>
          <p:nvPr/>
        </p:nvSpPr>
        <p:spPr bwMode="auto">
          <a:xfrm>
            <a:off x="3602038" y="5724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904" name="Rectangle 14"/>
          <p:cNvSpPr>
            <a:spLocks noChangeArrowheads="1"/>
          </p:cNvSpPr>
          <p:nvPr/>
        </p:nvSpPr>
        <p:spPr bwMode="auto">
          <a:xfrm>
            <a:off x="2992438" y="5724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905" name="Rectangle 15"/>
          <p:cNvSpPr>
            <a:spLocks noChangeArrowheads="1"/>
          </p:cNvSpPr>
          <p:nvPr/>
        </p:nvSpPr>
        <p:spPr bwMode="auto">
          <a:xfrm>
            <a:off x="2992438" y="60293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906" name="Rectangle 16"/>
          <p:cNvSpPr>
            <a:spLocks noChangeArrowheads="1"/>
          </p:cNvSpPr>
          <p:nvPr/>
        </p:nvSpPr>
        <p:spPr bwMode="auto">
          <a:xfrm>
            <a:off x="3602038" y="60293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907" name="Rectangle 18"/>
          <p:cNvSpPr>
            <a:spLocks noChangeArrowheads="1"/>
          </p:cNvSpPr>
          <p:nvPr/>
        </p:nvSpPr>
        <p:spPr bwMode="auto">
          <a:xfrm>
            <a:off x="2992438" y="60293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908" name="Rectangle 127"/>
          <p:cNvSpPr>
            <a:spLocks noChangeArrowheads="1"/>
          </p:cNvSpPr>
          <p:nvPr/>
        </p:nvSpPr>
        <p:spPr bwMode="auto">
          <a:xfrm>
            <a:off x="2992438" y="54197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909" name="Rectangle 128"/>
          <p:cNvSpPr>
            <a:spLocks noChangeArrowheads="1"/>
          </p:cNvSpPr>
          <p:nvPr/>
        </p:nvSpPr>
        <p:spPr bwMode="auto">
          <a:xfrm>
            <a:off x="2066925" y="48101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910" name="Rectangle 129"/>
          <p:cNvSpPr>
            <a:spLocks noChangeArrowheads="1"/>
          </p:cNvSpPr>
          <p:nvPr/>
        </p:nvSpPr>
        <p:spPr bwMode="auto">
          <a:xfrm>
            <a:off x="2992438" y="51149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911" name="Rectangle 130"/>
          <p:cNvSpPr>
            <a:spLocks noChangeArrowheads="1"/>
          </p:cNvSpPr>
          <p:nvPr/>
        </p:nvSpPr>
        <p:spPr bwMode="auto">
          <a:xfrm>
            <a:off x="2992438" y="57245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912" name="Rectangle 131"/>
          <p:cNvSpPr>
            <a:spLocks noChangeArrowheads="1"/>
          </p:cNvSpPr>
          <p:nvPr/>
        </p:nvSpPr>
        <p:spPr bwMode="auto">
          <a:xfrm>
            <a:off x="2992438" y="60293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913" name="Rectangle 11"/>
          <p:cNvSpPr>
            <a:spLocks noChangeArrowheads="1"/>
          </p:cNvSpPr>
          <p:nvPr/>
        </p:nvSpPr>
        <p:spPr bwMode="auto">
          <a:xfrm>
            <a:off x="1773238" y="38766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914" name="Rectangle 11"/>
          <p:cNvSpPr>
            <a:spLocks noChangeArrowheads="1"/>
          </p:cNvSpPr>
          <p:nvPr/>
        </p:nvSpPr>
        <p:spPr bwMode="auto">
          <a:xfrm>
            <a:off x="2066925" y="35607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915" name="Rectangle 22"/>
          <p:cNvSpPr>
            <a:spLocks noChangeArrowheads="1"/>
          </p:cNvSpPr>
          <p:nvPr/>
        </p:nvSpPr>
        <p:spPr bwMode="auto">
          <a:xfrm>
            <a:off x="1793875" y="53895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916" name="Rectangle 21"/>
          <p:cNvSpPr>
            <a:spLocks noChangeArrowheads="1"/>
          </p:cNvSpPr>
          <p:nvPr/>
        </p:nvSpPr>
        <p:spPr bwMode="auto">
          <a:xfrm>
            <a:off x="3611563" y="48101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917" name="Rectangle 21"/>
          <p:cNvSpPr>
            <a:spLocks noChangeArrowheads="1"/>
          </p:cNvSpPr>
          <p:nvPr/>
        </p:nvSpPr>
        <p:spPr bwMode="auto">
          <a:xfrm>
            <a:off x="2413000" y="54006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918" name="Rectangle 15"/>
          <p:cNvSpPr>
            <a:spLocks noChangeArrowheads="1"/>
          </p:cNvSpPr>
          <p:nvPr/>
        </p:nvSpPr>
        <p:spPr bwMode="auto">
          <a:xfrm>
            <a:off x="3297238" y="54006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919" name="Rectangle 16"/>
          <p:cNvSpPr>
            <a:spLocks noChangeArrowheads="1"/>
          </p:cNvSpPr>
          <p:nvPr/>
        </p:nvSpPr>
        <p:spPr bwMode="auto">
          <a:xfrm>
            <a:off x="3317875" y="60198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920" name="Rectangle 16"/>
          <p:cNvSpPr>
            <a:spLocks noChangeArrowheads="1"/>
          </p:cNvSpPr>
          <p:nvPr/>
        </p:nvSpPr>
        <p:spPr bwMode="auto">
          <a:xfrm>
            <a:off x="3317875" y="57054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4921" name="Rectangle 131"/>
          <p:cNvSpPr>
            <a:spLocks noChangeArrowheads="1"/>
          </p:cNvSpPr>
          <p:nvPr/>
        </p:nvSpPr>
        <p:spPr bwMode="auto">
          <a:xfrm>
            <a:off x="2708275" y="60102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4629" y="594808"/>
            <a:ext cx="3899468" cy="2420360"/>
          </a:xfrm>
          <a:prstGeom prst="rect">
            <a:avLst/>
          </a:prstGeom>
        </p:spPr>
      </p:pic>
    </p:spTree>
    <p:extLst>
      <p:ext uri="{BB962C8B-B14F-4D97-AF65-F5344CB8AC3E}">
        <p14:creationId xmlns:p14="http://schemas.microsoft.com/office/powerpoint/2010/main" val="24088699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5370513" y="476251"/>
            <a:ext cx="2738044" cy="1143000"/>
          </a:xfrm>
        </p:spPr>
        <p:txBody>
          <a:bodyPr>
            <a:normAutofit fontScale="90000"/>
          </a:bodyPr>
          <a:lstStyle/>
          <a:p>
            <a:r>
              <a:rPr lang="en-GB" altLang="en-US" dirty="0">
                <a:solidFill>
                  <a:srgbClr val="FF3300"/>
                </a:solidFill>
              </a:rPr>
              <a:t> </a:t>
            </a:r>
            <a:r>
              <a:rPr lang="en-GB" altLang="en-US" i="1" dirty="0">
                <a:solidFill>
                  <a:srgbClr val="FF3300"/>
                </a:solidFill>
              </a:rPr>
              <a:t>what is this </a:t>
            </a:r>
            <a:br>
              <a:rPr lang="en-GB" altLang="en-US" i="1" dirty="0">
                <a:solidFill>
                  <a:srgbClr val="FF3300"/>
                </a:solidFill>
              </a:rPr>
            </a:br>
            <a:r>
              <a:rPr lang="en-GB" altLang="en-US" i="1" dirty="0">
                <a:solidFill>
                  <a:srgbClr val="FF3300"/>
                </a:solidFill>
              </a:rPr>
              <a:t>unit doing?</a:t>
            </a:r>
            <a:endParaRPr lang="en-GB" altLang="en-US" dirty="0">
              <a:solidFill>
                <a:srgbClr val="FF3300"/>
              </a:solidFill>
            </a:endParaRPr>
          </a:p>
        </p:txBody>
      </p:sp>
      <p:pic>
        <p:nvPicPr>
          <p:cNvPr id="35845" name="Picture 6" descr="http://mechanicalforex.com/wp-content/uploads/2011/06/N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2400" y="1804988"/>
            <a:ext cx="6921500" cy="499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6" name="Rectangle 3"/>
          <p:cNvSpPr>
            <a:spLocks noChangeArrowheads="1"/>
          </p:cNvSpPr>
          <p:nvPr/>
        </p:nvSpPr>
        <p:spPr bwMode="auto">
          <a:xfrm>
            <a:off x="1762125" y="35718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47" name="Rectangle 4"/>
          <p:cNvSpPr>
            <a:spLocks noChangeArrowheads="1"/>
          </p:cNvSpPr>
          <p:nvPr/>
        </p:nvSpPr>
        <p:spPr bwMode="auto">
          <a:xfrm>
            <a:off x="2371725" y="35718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48" name="Rectangle 5"/>
          <p:cNvSpPr>
            <a:spLocks noChangeArrowheads="1"/>
          </p:cNvSpPr>
          <p:nvPr/>
        </p:nvSpPr>
        <p:spPr bwMode="auto">
          <a:xfrm>
            <a:off x="2676525" y="3571875"/>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49" name="Rectangle 6"/>
          <p:cNvSpPr>
            <a:spLocks noChangeArrowheads="1"/>
          </p:cNvSpPr>
          <p:nvPr/>
        </p:nvSpPr>
        <p:spPr bwMode="auto">
          <a:xfrm>
            <a:off x="2066925" y="35718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50" name="Rectangle 7"/>
          <p:cNvSpPr>
            <a:spLocks noChangeArrowheads="1"/>
          </p:cNvSpPr>
          <p:nvPr/>
        </p:nvSpPr>
        <p:spPr bwMode="auto">
          <a:xfrm>
            <a:off x="1762125" y="38766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51" name="Rectangle 8"/>
          <p:cNvSpPr>
            <a:spLocks noChangeArrowheads="1"/>
          </p:cNvSpPr>
          <p:nvPr/>
        </p:nvSpPr>
        <p:spPr bwMode="auto">
          <a:xfrm>
            <a:off x="2371725" y="38766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52" name="Rectangle 9"/>
          <p:cNvSpPr>
            <a:spLocks noChangeArrowheads="1"/>
          </p:cNvSpPr>
          <p:nvPr/>
        </p:nvSpPr>
        <p:spPr bwMode="auto">
          <a:xfrm>
            <a:off x="2676525" y="3876675"/>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53" name="Rectangle 10"/>
          <p:cNvSpPr>
            <a:spLocks noChangeArrowheads="1"/>
          </p:cNvSpPr>
          <p:nvPr/>
        </p:nvSpPr>
        <p:spPr bwMode="auto">
          <a:xfrm>
            <a:off x="2066925" y="38766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54" name="Rectangle 11"/>
          <p:cNvSpPr>
            <a:spLocks noChangeArrowheads="1"/>
          </p:cNvSpPr>
          <p:nvPr/>
        </p:nvSpPr>
        <p:spPr bwMode="auto">
          <a:xfrm>
            <a:off x="1762125" y="41814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55" name="Rectangle 12"/>
          <p:cNvSpPr>
            <a:spLocks noChangeArrowheads="1"/>
          </p:cNvSpPr>
          <p:nvPr/>
        </p:nvSpPr>
        <p:spPr bwMode="auto">
          <a:xfrm>
            <a:off x="2371725" y="41814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56" name="Rectangle 13"/>
          <p:cNvSpPr>
            <a:spLocks noChangeArrowheads="1"/>
          </p:cNvSpPr>
          <p:nvPr/>
        </p:nvSpPr>
        <p:spPr bwMode="auto">
          <a:xfrm>
            <a:off x="2676525" y="41814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57" name="Rectangle 14"/>
          <p:cNvSpPr>
            <a:spLocks noChangeArrowheads="1"/>
          </p:cNvSpPr>
          <p:nvPr/>
        </p:nvSpPr>
        <p:spPr bwMode="auto">
          <a:xfrm>
            <a:off x="2066925" y="41814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58" name="Rectangle 15"/>
          <p:cNvSpPr>
            <a:spLocks noChangeArrowheads="1"/>
          </p:cNvSpPr>
          <p:nvPr/>
        </p:nvSpPr>
        <p:spPr bwMode="auto">
          <a:xfrm>
            <a:off x="1762125" y="448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59" name="Rectangle 16"/>
          <p:cNvSpPr>
            <a:spLocks noChangeArrowheads="1"/>
          </p:cNvSpPr>
          <p:nvPr/>
        </p:nvSpPr>
        <p:spPr bwMode="auto">
          <a:xfrm>
            <a:off x="2371725" y="448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60" name="Rectangle 17"/>
          <p:cNvSpPr>
            <a:spLocks noChangeArrowheads="1"/>
          </p:cNvSpPr>
          <p:nvPr/>
        </p:nvSpPr>
        <p:spPr bwMode="auto">
          <a:xfrm>
            <a:off x="2676525" y="448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61" name="Rectangle 18"/>
          <p:cNvSpPr>
            <a:spLocks noChangeArrowheads="1"/>
          </p:cNvSpPr>
          <p:nvPr/>
        </p:nvSpPr>
        <p:spPr bwMode="auto">
          <a:xfrm>
            <a:off x="2066925" y="448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62" name="Rectangle 19"/>
          <p:cNvSpPr>
            <a:spLocks noChangeArrowheads="1"/>
          </p:cNvSpPr>
          <p:nvPr/>
        </p:nvSpPr>
        <p:spPr bwMode="auto">
          <a:xfrm>
            <a:off x="1762125" y="47910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63" name="Rectangle 20"/>
          <p:cNvSpPr>
            <a:spLocks noChangeArrowheads="1"/>
          </p:cNvSpPr>
          <p:nvPr/>
        </p:nvSpPr>
        <p:spPr bwMode="auto">
          <a:xfrm>
            <a:off x="2371725" y="47910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64" name="Rectangle 21"/>
          <p:cNvSpPr>
            <a:spLocks noChangeArrowheads="1"/>
          </p:cNvSpPr>
          <p:nvPr/>
        </p:nvSpPr>
        <p:spPr bwMode="auto">
          <a:xfrm>
            <a:off x="2676525" y="47910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65" name="Rectangle 22"/>
          <p:cNvSpPr>
            <a:spLocks noChangeArrowheads="1"/>
          </p:cNvSpPr>
          <p:nvPr/>
        </p:nvSpPr>
        <p:spPr bwMode="auto">
          <a:xfrm>
            <a:off x="2066925" y="47910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66" name="Rectangle 127"/>
          <p:cNvSpPr>
            <a:spLocks noChangeArrowheads="1"/>
          </p:cNvSpPr>
          <p:nvPr/>
        </p:nvSpPr>
        <p:spPr bwMode="auto">
          <a:xfrm>
            <a:off x="2066925" y="38766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67" name="Rectangle 128"/>
          <p:cNvSpPr>
            <a:spLocks noChangeArrowheads="1"/>
          </p:cNvSpPr>
          <p:nvPr/>
        </p:nvSpPr>
        <p:spPr bwMode="auto">
          <a:xfrm>
            <a:off x="2371725" y="38766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68" name="Rectangle 129"/>
          <p:cNvSpPr>
            <a:spLocks noChangeArrowheads="1"/>
          </p:cNvSpPr>
          <p:nvPr/>
        </p:nvSpPr>
        <p:spPr bwMode="auto">
          <a:xfrm>
            <a:off x="2066925" y="35718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69" name="Rectangle 130"/>
          <p:cNvSpPr>
            <a:spLocks noChangeArrowheads="1"/>
          </p:cNvSpPr>
          <p:nvPr/>
        </p:nvSpPr>
        <p:spPr bwMode="auto">
          <a:xfrm>
            <a:off x="2066925" y="41814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70" name="Rectangle 131"/>
          <p:cNvSpPr>
            <a:spLocks noChangeArrowheads="1"/>
          </p:cNvSpPr>
          <p:nvPr/>
        </p:nvSpPr>
        <p:spPr bwMode="auto">
          <a:xfrm>
            <a:off x="2066925" y="44862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71" name="Rectangle 132"/>
          <p:cNvSpPr>
            <a:spLocks noChangeArrowheads="1"/>
          </p:cNvSpPr>
          <p:nvPr/>
        </p:nvSpPr>
        <p:spPr bwMode="auto">
          <a:xfrm>
            <a:off x="2371725" y="47910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72" name="Rectangle 3"/>
          <p:cNvSpPr>
            <a:spLocks noChangeArrowheads="1"/>
          </p:cNvSpPr>
          <p:nvPr/>
        </p:nvSpPr>
        <p:spPr bwMode="auto">
          <a:xfrm>
            <a:off x="3001963" y="3581400"/>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73" name="Rectangle 4"/>
          <p:cNvSpPr>
            <a:spLocks noChangeArrowheads="1"/>
          </p:cNvSpPr>
          <p:nvPr/>
        </p:nvSpPr>
        <p:spPr bwMode="auto">
          <a:xfrm>
            <a:off x="3611563" y="35814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74" name="Rectangle 6"/>
          <p:cNvSpPr>
            <a:spLocks noChangeArrowheads="1"/>
          </p:cNvSpPr>
          <p:nvPr/>
        </p:nvSpPr>
        <p:spPr bwMode="auto">
          <a:xfrm>
            <a:off x="3306763" y="35814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75" name="Rectangle 7"/>
          <p:cNvSpPr>
            <a:spLocks noChangeArrowheads="1"/>
          </p:cNvSpPr>
          <p:nvPr/>
        </p:nvSpPr>
        <p:spPr bwMode="auto">
          <a:xfrm>
            <a:off x="3001963" y="38862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76" name="Rectangle 8"/>
          <p:cNvSpPr>
            <a:spLocks noChangeArrowheads="1"/>
          </p:cNvSpPr>
          <p:nvPr/>
        </p:nvSpPr>
        <p:spPr bwMode="auto">
          <a:xfrm>
            <a:off x="3611563" y="38862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77" name="Rectangle 10"/>
          <p:cNvSpPr>
            <a:spLocks noChangeArrowheads="1"/>
          </p:cNvSpPr>
          <p:nvPr/>
        </p:nvSpPr>
        <p:spPr bwMode="auto">
          <a:xfrm>
            <a:off x="3306763" y="38862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78" name="Rectangle 11"/>
          <p:cNvSpPr>
            <a:spLocks noChangeArrowheads="1"/>
          </p:cNvSpPr>
          <p:nvPr/>
        </p:nvSpPr>
        <p:spPr bwMode="auto">
          <a:xfrm>
            <a:off x="3001963" y="41910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79" name="Rectangle 12"/>
          <p:cNvSpPr>
            <a:spLocks noChangeArrowheads="1"/>
          </p:cNvSpPr>
          <p:nvPr/>
        </p:nvSpPr>
        <p:spPr bwMode="auto">
          <a:xfrm>
            <a:off x="3611563" y="41910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80" name="Rectangle 14"/>
          <p:cNvSpPr>
            <a:spLocks noChangeArrowheads="1"/>
          </p:cNvSpPr>
          <p:nvPr/>
        </p:nvSpPr>
        <p:spPr bwMode="auto">
          <a:xfrm>
            <a:off x="3306763" y="41910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81" name="Rectangle 15"/>
          <p:cNvSpPr>
            <a:spLocks noChangeArrowheads="1"/>
          </p:cNvSpPr>
          <p:nvPr/>
        </p:nvSpPr>
        <p:spPr bwMode="auto">
          <a:xfrm>
            <a:off x="3001963" y="44958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82" name="Rectangle 16"/>
          <p:cNvSpPr>
            <a:spLocks noChangeArrowheads="1"/>
          </p:cNvSpPr>
          <p:nvPr/>
        </p:nvSpPr>
        <p:spPr bwMode="auto">
          <a:xfrm>
            <a:off x="3611563" y="44958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83" name="Rectangle 18"/>
          <p:cNvSpPr>
            <a:spLocks noChangeArrowheads="1"/>
          </p:cNvSpPr>
          <p:nvPr/>
        </p:nvSpPr>
        <p:spPr bwMode="auto">
          <a:xfrm>
            <a:off x="3306763" y="44958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84" name="Rectangle 19"/>
          <p:cNvSpPr>
            <a:spLocks noChangeArrowheads="1"/>
          </p:cNvSpPr>
          <p:nvPr/>
        </p:nvSpPr>
        <p:spPr bwMode="auto">
          <a:xfrm>
            <a:off x="3001963" y="48006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85" name="Rectangle 20"/>
          <p:cNvSpPr>
            <a:spLocks noChangeArrowheads="1"/>
          </p:cNvSpPr>
          <p:nvPr/>
        </p:nvSpPr>
        <p:spPr bwMode="auto">
          <a:xfrm>
            <a:off x="3611563" y="48006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86" name="Rectangle 22"/>
          <p:cNvSpPr>
            <a:spLocks noChangeArrowheads="1"/>
          </p:cNvSpPr>
          <p:nvPr/>
        </p:nvSpPr>
        <p:spPr bwMode="auto">
          <a:xfrm>
            <a:off x="3001963" y="48006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87" name="Rectangle 127"/>
          <p:cNvSpPr>
            <a:spLocks noChangeArrowheads="1"/>
          </p:cNvSpPr>
          <p:nvPr/>
        </p:nvSpPr>
        <p:spPr bwMode="auto">
          <a:xfrm>
            <a:off x="3306763" y="38862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88" name="Rectangle 128"/>
          <p:cNvSpPr>
            <a:spLocks noChangeArrowheads="1"/>
          </p:cNvSpPr>
          <p:nvPr/>
        </p:nvSpPr>
        <p:spPr bwMode="auto">
          <a:xfrm>
            <a:off x="3297238" y="51149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89" name="Rectangle 129"/>
          <p:cNvSpPr>
            <a:spLocks noChangeArrowheads="1"/>
          </p:cNvSpPr>
          <p:nvPr/>
        </p:nvSpPr>
        <p:spPr bwMode="auto">
          <a:xfrm>
            <a:off x="3306763" y="35814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90" name="Rectangle 130"/>
          <p:cNvSpPr>
            <a:spLocks noChangeArrowheads="1"/>
          </p:cNvSpPr>
          <p:nvPr/>
        </p:nvSpPr>
        <p:spPr bwMode="auto">
          <a:xfrm>
            <a:off x="3306763" y="41910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91" name="Rectangle 131"/>
          <p:cNvSpPr>
            <a:spLocks noChangeArrowheads="1"/>
          </p:cNvSpPr>
          <p:nvPr/>
        </p:nvSpPr>
        <p:spPr bwMode="auto">
          <a:xfrm>
            <a:off x="3306763" y="44958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92" name="Rectangle 132"/>
          <p:cNvSpPr>
            <a:spLocks noChangeArrowheads="1"/>
          </p:cNvSpPr>
          <p:nvPr/>
        </p:nvSpPr>
        <p:spPr bwMode="auto">
          <a:xfrm>
            <a:off x="3611563" y="48006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93" name="Rectangle 3"/>
          <p:cNvSpPr>
            <a:spLocks noChangeArrowheads="1"/>
          </p:cNvSpPr>
          <p:nvPr/>
        </p:nvSpPr>
        <p:spPr bwMode="auto">
          <a:xfrm>
            <a:off x="1782763" y="51054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94" name="Rectangle 4"/>
          <p:cNvSpPr>
            <a:spLocks noChangeArrowheads="1"/>
          </p:cNvSpPr>
          <p:nvPr/>
        </p:nvSpPr>
        <p:spPr bwMode="auto">
          <a:xfrm>
            <a:off x="2392363" y="51054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95" name="Rectangle 5"/>
          <p:cNvSpPr>
            <a:spLocks noChangeArrowheads="1"/>
          </p:cNvSpPr>
          <p:nvPr/>
        </p:nvSpPr>
        <p:spPr bwMode="auto">
          <a:xfrm>
            <a:off x="2697163" y="51054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96" name="Rectangle 6"/>
          <p:cNvSpPr>
            <a:spLocks noChangeArrowheads="1"/>
          </p:cNvSpPr>
          <p:nvPr/>
        </p:nvSpPr>
        <p:spPr bwMode="auto">
          <a:xfrm>
            <a:off x="2087563" y="51054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97" name="Rectangle 7"/>
          <p:cNvSpPr>
            <a:spLocks noChangeArrowheads="1"/>
          </p:cNvSpPr>
          <p:nvPr/>
        </p:nvSpPr>
        <p:spPr bwMode="auto">
          <a:xfrm>
            <a:off x="1782763" y="54102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98" name="Rectangle 8"/>
          <p:cNvSpPr>
            <a:spLocks noChangeArrowheads="1"/>
          </p:cNvSpPr>
          <p:nvPr/>
        </p:nvSpPr>
        <p:spPr bwMode="auto">
          <a:xfrm>
            <a:off x="2392363" y="54102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899" name="Rectangle 9"/>
          <p:cNvSpPr>
            <a:spLocks noChangeArrowheads="1"/>
          </p:cNvSpPr>
          <p:nvPr/>
        </p:nvSpPr>
        <p:spPr bwMode="auto">
          <a:xfrm>
            <a:off x="2697163" y="54102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00" name="Rectangle 10"/>
          <p:cNvSpPr>
            <a:spLocks noChangeArrowheads="1"/>
          </p:cNvSpPr>
          <p:nvPr/>
        </p:nvSpPr>
        <p:spPr bwMode="auto">
          <a:xfrm>
            <a:off x="2087563" y="54102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01" name="Rectangle 11"/>
          <p:cNvSpPr>
            <a:spLocks noChangeArrowheads="1"/>
          </p:cNvSpPr>
          <p:nvPr/>
        </p:nvSpPr>
        <p:spPr bwMode="auto">
          <a:xfrm>
            <a:off x="1782763" y="57150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02" name="Rectangle 12"/>
          <p:cNvSpPr>
            <a:spLocks noChangeArrowheads="1"/>
          </p:cNvSpPr>
          <p:nvPr/>
        </p:nvSpPr>
        <p:spPr bwMode="auto">
          <a:xfrm>
            <a:off x="2392363" y="57150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03" name="Rectangle 13"/>
          <p:cNvSpPr>
            <a:spLocks noChangeArrowheads="1"/>
          </p:cNvSpPr>
          <p:nvPr/>
        </p:nvSpPr>
        <p:spPr bwMode="auto">
          <a:xfrm>
            <a:off x="2697163" y="57150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04" name="Rectangle 14"/>
          <p:cNvSpPr>
            <a:spLocks noChangeArrowheads="1"/>
          </p:cNvSpPr>
          <p:nvPr/>
        </p:nvSpPr>
        <p:spPr bwMode="auto">
          <a:xfrm>
            <a:off x="2087563" y="57150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05" name="Rectangle 15"/>
          <p:cNvSpPr>
            <a:spLocks noChangeArrowheads="1"/>
          </p:cNvSpPr>
          <p:nvPr/>
        </p:nvSpPr>
        <p:spPr bwMode="auto">
          <a:xfrm>
            <a:off x="1782763" y="60198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06" name="Rectangle 16"/>
          <p:cNvSpPr>
            <a:spLocks noChangeArrowheads="1"/>
          </p:cNvSpPr>
          <p:nvPr/>
        </p:nvSpPr>
        <p:spPr bwMode="auto">
          <a:xfrm>
            <a:off x="2392363" y="60198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07" name="Rectangle 17"/>
          <p:cNvSpPr>
            <a:spLocks noChangeArrowheads="1"/>
          </p:cNvSpPr>
          <p:nvPr/>
        </p:nvSpPr>
        <p:spPr bwMode="auto">
          <a:xfrm>
            <a:off x="2697163" y="60198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08" name="Rectangle 18"/>
          <p:cNvSpPr>
            <a:spLocks noChangeArrowheads="1"/>
          </p:cNvSpPr>
          <p:nvPr/>
        </p:nvSpPr>
        <p:spPr bwMode="auto">
          <a:xfrm>
            <a:off x="2087563" y="60198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09" name="Rectangle 127"/>
          <p:cNvSpPr>
            <a:spLocks noChangeArrowheads="1"/>
          </p:cNvSpPr>
          <p:nvPr/>
        </p:nvSpPr>
        <p:spPr bwMode="auto">
          <a:xfrm>
            <a:off x="3032125" y="47704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10" name="Rectangle 128"/>
          <p:cNvSpPr>
            <a:spLocks noChangeArrowheads="1"/>
          </p:cNvSpPr>
          <p:nvPr/>
        </p:nvSpPr>
        <p:spPr bwMode="auto">
          <a:xfrm>
            <a:off x="2392363" y="54102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11" name="Rectangle 129"/>
          <p:cNvSpPr>
            <a:spLocks noChangeArrowheads="1"/>
          </p:cNvSpPr>
          <p:nvPr/>
        </p:nvSpPr>
        <p:spPr bwMode="auto">
          <a:xfrm>
            <a:off x="2717800" y="57150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12" name="Rectangle 130"/>
          <p:cNvSpPr>
            <a:spLocks noChangeArrowheads="1"/>
          </p:cNvSpPr>
          <p:nvPr/>
        </p:nvSpPr>
        <p:spPr bwMode="auto">
          <a:xfrm>
            <a:off x="2382838" y="44751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13" name="Rectangle 131"/>
          <p:cNvSpPr>
            <a:spLocks noChangeArrowheads="1"/>
          </p:cNvSpPr>
          <p:nvPr/>
        </p:nvSpPr>
        <p:spPr bwMode="auto">
          <a:xfrm>
            <a:off x="2708275" y="47799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14" name="Rectangle 3"/>
          <p:cNvSpPr>
            <a:spLocks noChangeArrowheads="1"/>
          </p:cNvSpPr>
          <p:nvPr/>
        </p:nvSpPr>
        <p:spPr bwMode="auto">
          <a:xfrm>
            <a:off x="2992438" y="5114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15" name="Rectangle 4"/>
          <p:cNvSpPr>
            <a:spLocks noChangeArrowheads="1"/>
          </p:cNvSpPr>
          <p:nvPr/>
        </p:nvSpPr>
        <p:spPr bwMode="auto">
          <a:xfrm>
            <a:off x="3602038" y="5114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16" name="Rectangle 6"/>
          <p:cNvSpPr>
            <a:spLocks noChangeArrowheads="1"/>
          </p:cNvSpPr>
          <p:nvPr/>
        </p:nvSpPr>
        <p:spPr bwMode="auto">
          <a:xfrm>
            <a:off x="2992438" y="5114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17" name="Rectangle 7"/>
          <p:cNvSpPr>
            <a:spLocks noChangeArrowheads="1"/>
          </p:cNvSpPr>
          <p:nvPr/>
        </p:nvSpPr>
        <p:spPr bwMode="auto">
          <a:xfrm>
            <a:off x="3286125" y="48006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18" name="Rectangle 8"/>
          <p:cNvSpPr>
            <a:spLocks noChangeArrowheads="1"/>
          </p:cNvSpPr>
          <p:nvPr/>
        </p:nvSpPr>
        <p:spPr bwMode="auto">
          <a:xfrm>
            <a:off x="3602038" y="54197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19" name="Rectangle 10"/>
          <p:cNvSpPr>
            <a:spLocks noChangeArrowheads="1"/>
          </p:cNvSpPr>
          <p:nvPr/>
        </p:nvSpPr>
        <p:spPr bwMode="auto">
          <a:xfrm>
            <a:off x="2992438" y="54197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20" name="Rectangle 11"/>
          <p:cNvSpPr>
            <a:spLocks noChangeArrowheads="1"/>
          </p:cNvSpPr>
          <p:nvPr/>
        </p:nvSpPr>
        <p:spPr bwMode="auto">
          <a:xfrm>
            <a:off x="2992438" y="5724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21" name="Rectangle 12"/>
          <p:cNvSpPr>
            <a:spLocks noChangeArrowheads="1"/>
          </p:cNvSpPr>
          <p:nvPr/>
        </p:nvSpPr>
        <p:spPr bwMode="auto">
          <a:xfrm>
            <a:off x="3602038" y="5724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22" name="Rectangle 14"/>
          <p:cNvSpPr>
            <a:spLocks noChangeArrowheads="1"/>
          </p:cNvSpPr>
          <p:nvPr/>
        </p:nvSpPr>
        <p:spPr bwMode="auto">
          <a:xfrm>
            <a:off x="2992438" y="5724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23" name="Rectangle 15"/>
          <p:cNvSpPr>
            <a:spLocks noChangeArrowheads="1"/>
          </p:cNvSpPr>
          <p:nvPr/>
        </p:nvSpPr>
        <p:spPr bwMode="auto">
          <a:xfrm>
            <a:off x="2992438" y="60293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24" name="Rectangle 16"/>
          <p:cNvSpPr>
            <a:spLocks noChangeArrowheads="1"/>
          </p:cNvSpPr>
          <p:nvPr/>
        </p:nvSpPr>
        <p:spPr bwMode="auto">
          <a:xfrm>
            <a:off x="3602038" y="60293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25" name="Rectangle 18"/>
          <p:cNvSpPr>
            <a:spLocks noChangeArrowheads="1"/>
          </p:cNvSpPr>
          <p:nvPr/>
        </p:nvSpPr>
        <p:spPr bwMode="auto">
          <a:xfrm>
            <a:off x="2992438" y="60293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26" name="Rectangle 127"/>
          <p:cNvSpPr>
            <a:spLocks noChangeArrowheads="1"/>
          </p:cNvSpPr>
          <p:nvPr/>
        </p:nvSpPr>
        <p:spPr bwMode="auto">
          <a:xfrm>
            <a:off x="2992438" y="54197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27" name="Rectangle 128"/>
          <p:cNvSpPr>
            <a:spLocks noChangeArrowheads="1"/>
          </p:cNvSpPr>
          <p:nvPr/>
        </p:nvSpPr>
        <p:spPr bwMode="auto">
          <a:xfrm>
            <a:off x="2066925" y="48101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28" name="Rectangle 129"/>
          <p:cNvSpPr>
            <a:spLocks noChangeArrowheads="1"/>
          </p:cNvSpPr>
          <p:nvPr/>
        </p:nvSpPr>
        <p:spPr bwMode="auto">
          <a:xfrm>
            <a:off x="2992438" y="51149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29" name="Rectangle 130"/>
          <p:cNvSpPr>
            <a:spLocks noChangeArrowheads="1"/>
          </p:cNvSpPr>
          <p:nvPr/>
        </p:nvSpPr>
        <p:spPr bwMode="auto">
          <a:xfrm>
            <a:off x="2992438" y="57245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30" name="Rectangle 131"/>
          <p:cNvSpPr>
            <a:spLocks noChangeArrowheads="1"/>
          </p:cNvSpPr>
          <p:nvPr/>
        </p:nvSpPr>
        <p:spPr bwMode="auto">
          <a:xfrm>
            <a:off x="2992438" y="60293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31" name="Rectangle 11"/>
          <p:cNvSpPr>
            <a:spLocks noChangeArrowheads="1"/>
          </p:cNvSpPr>
          <p:nvPr/>
        </p:nvSpPr>
        <p:spPr bwMode="auto">
          <a:xfrm>
            <a:off x="1773238" y="38766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32" name="Rectangle 11"/>
          <p:cNvSpPr>
            <a:spLocks noChangeArrowheads="1"/>
          </p:cNvSpPr>
          <p:nvPr/>
        </p:nvSpPr>
        <p:spPr bwMode="auto">
          <a:xfrm>
            <a:off x="2066925" y="35607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33" name="Rectangle 22"/>
          <p:cNvSpPr>
            <a:spLocks noChangeArrowheads="1"/>
          </p:cNvSpPr>
          <p:nvPr/>
        </p:nvSpPr>
        <p:spPr bwMode="auto">
          <a:xfrm>
            <a:off x="1793875" y="53895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34" name="Rectangle 21"/>
          <p:cNvSpPr>
            <a:spLocks noChangeArrowheads="1"/>
          </p:cNvSpPr>
          <p:nvPr/>
        </p:nvSpPr>
        <p:spPr bwMode="auto">
          <a:xfrm>
            <a:off x="3611563" y="48101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35" name="Rectangle 21"/>
          <p:cNvSpPr>
            <a:spLocks noChangeArrowheads="1"/>
          </p:cNvSpPr>
          <p:nvPr/>
        </p:nvSpPr>
        <p:spPr bwMode="auto">
          <a:xfrm>
            <a:off x="2413000" y="54006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36" name="Rectangle 15"/>
          <p:cNvSpPr>
            <a:spLocks noChangeArrowheads="1"/>
          </p:cNvSpPr>
          <p:nvPr/>
        </p:nvSpPr>
        <p:spPr bwMode="auto">
          <a:xfrm>
            <a:off x="3297238" y="54006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37" name="Rectangle 16"/>
          <p:cNvSpPr>
            <a:spLocks noChangeArrowheads="1"/>
          </p:cNvSpPr>
          <p:nvPr/>
        </p:nvSpPr>
        <p:spPr bwMode="auto">
          <a:xfrm>
            <a:off x="3317875" y="60198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38" name="Rectangle 16"/>
          <p:cNvSpPr>
            <a:spLocks noChangeArrowheads="1"/>
          </p:cNvSpPr>
          <p:nvPr/>
        </p:nvSpPr>
        <p:spPr bwMode="auto">
          <a:xfrm>
            <a:off x="3317875" y="57054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39" name="Rectangle 11"/>
          <p:cNvSpPr>
            <a:spLocks noChangeArrowheads="1"/>
          </p:cNvSpPr>
          <p:nvPr/>
        </p:nvSpPr>
        <p:spPr bwMode="auto">
          <a:xfrm>
            <a:off x="5370513" y="25955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40" name="Rectangle 11"/>
          <p:cNvSpPr>
            <a:spLocks noChangeArrowheads="1"/>
          </p:cNvSpPr>
          <p:nvPr/>
        </p:nvSpPr>
        <p:spPr bwMode="auto">
          <a:xfrm>
            <a:off x="5391150" y="3195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41" name="Rectangle 4"/>
          <p:cNvSpPr>
            <a:spLocks noChangeArrowheads="1"/>
          </p:cNvSpPr>
          <p:nvPr/>
        </p:nvSpPr>
        <p:spPr bwMode="auto">
          <a:xfrm>
            <a:off x="5381625" y="37544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42" name="Rectangle 129"/>
          <p:cNvSpPr>
            <a:spLocks noChangeArrowheads="1"/>
          </p:cNvSpPr>
          <p:nvPr/>
        </p:nvSpPr>
        <p:spPr bwMode="auto">
          <a:xfrm>
            <a:off x="5410200" y="44148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43" name="Rectangle 129"/>
          <p:cNvSpPr>
            <a:spLocks noChangeArrowheads="1"/>
          </p:cNvSpPr>
          <p:nvPr/>
        </p:nvSpPr>
        <p:spPr bwMode="auto">
          <a:xfrm>
            <a:off x="5410200" y="50847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5944" name="Rectangle 129"/>
          <p:cNvSpPr>
            <a:spLocks noChangeArrowheads="1"/>
          </p:cNvSpPr>
          <p:nvPr/>
        </p:nvSpPr>
        <p:spPr bwMode="auto">
          <a:xfrm>
            <a:off x="5440363" y="61007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 name="Oval 3"/>
          <p:cNvSpPr/>
          <p:nvPr/>
        </p:nvSpPr>
        <p:spPr>
          <a:xfrm>
            <a:off x="8239125" y="3119439"/>
            <a:ext cx="711200" cy="7461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5946" name="Rectangle 131"/>
          <p:cNvSpPr>
            <a:spLocks noChangeArrowheads="1"/>
          </p:cNvSpPr>
          <p:nvPr/>
        </p:nvSpPr>
        <p:spPr bwMode="auto">
          <a:xfrm>
            <a:off x="2708275" y="60102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548" y="500754"/>
            <a:ext cx="3866036" cy="2399609"/>
          </a:xfrm>
          <a:prstGeom prst="rect">
            <a:avLst/>
          </a:prstGeom>
        </p:spPr>
      </p:pic>
    </p:spTree>
    <p:extLst>
      <p:ext uri="{BB962C8B-B14F-4D97-AF65-F5344CB8AC3E}">
        <p14:creationId xmlns:p14="http://schemas.microsoft.com/office/powerpoint/2010/main" val="7519798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2098675" y="296863"/>
            <a:ext cx="7772400" cy="1143000"/>
          </a:xfrm>
        </p:spPr>
        <p:txBody>
          <a:bodyPr>
            <a:normAutofit fontScale="90000"/>
          </a:bodyPr>
          <a:lstStyle/>
          <a:p>
            <a:r>
              <a:rPr lang="en-GB" altLang="en-US" dirty="0">
                <a:solidFill>
                  <a:srgbClr val="FF3300"/>
                </a:solidFill>
              </a:rPr>
              <a:t>Hidden layer units become </a:t>
            </a:r>
            <a:br>
              <a:rPr lang="en-GB" altLang="en-US" dirty="0">
                <a:solidFill>
                  <a:srgbClr val="FF3300"/>
                </a:solidFill>
              </a:rPr>
            </a:br>
            <a:r>
              <a:rPr lang="en-GB" altLang="en-US" i="1" dirty="0">
                <a:solidFill>
                  <a:srgbClr val="FF3300"/>
                </a:solidFill>
              </a:rPr>
              <a:t>self-organised feature detectors</a:t>
            </a:r>
          </a:p>
        </p:txBody>
      </p:sp>
      <p:sp>
        <p:nvSpPr>
          <p:cNvPr id="4" name="Oval 3"/>
          <p:cNvSpPr/>
          <p:nvPr/>
        </p:nvSpPr>
        <p:spPr>
          <a:xfrm>
            <a:off x="5253038" y="3584576"/>
            <a:ext cx="711200" cy="7461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6868" name="Rectangle 3"/>
          <p:cNvSpPr>
            <a:spLocks noChangeArrowheads="1"/>
          </p:cNvSpPr>
          <p:nvPr/>
        </p:nvSpPr>
        <p:spPr bwMode="auto">
          <a:xfrm>
            <a:off x="1752600" y="37941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869" name="Rectangle 4"/>
          <p:cNvSpPr>
            <a:spLocks noChangeArrowheads="1"/>
          </p:cNvSpPr>
          <p:nvPr/>
        </p:nvSpPr>
        <p:spPr bwMode="auto">
          <a:xfrm>
            <a:off x="2362200" y="37941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870" name="Rectangle 5"/>
          <p:cNvSpPr>
            <a:spLocks noChangeArrowheads="1"/>
          </p:cNvSpPr>
          <p:nvPr/>
        </p:nvSpPr>
        <p:spPr bwMode="auto">
          <a:xfrm>
            <a:off x="2667000" y="3794125"/>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871" name="Rectangle 6"/>
          <p:cNvSpPr>
            <a:spLocks noChangeArrowheads="1"/>
          </p:cNvSpPr>
          <p:nvPr/>
        </p:nvSpPr>
        <p:spPr bwMode="auto">
          <a:xfrm>
            <a:off x="2057400" y="37941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872" name="Rectangle 7"/>
          <p:cNvSpPr>
            <a:spLocks noChangeArrowheads="1"/>
          </p:cNvSpPr>
          <p:nvPr/>
        </p:nvSpPr>
        <p:spPr bwMode="auto">
          <a:xfrm>
            <a:off x="1752600" y="40989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873" name="Rectangle 8"/>
          <p:cNvSpPr>
            <a:spLocks noChangeArrowheads="1"/>
          </p:cNvSpPr>
          <p:nvPr/>
        </p:nvSpPr>
        <p:spPr bwMode="auto">
          <a:xfrm>
            <a:off x="2362200" y="4098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874" name="Rectangle 9"/>
          <p:cNvSpPr>
            <a:spLocks noChangeArrowheads="1"/>
          </p:cNvSpPr>
          <p:nvPr/>
        </p:nvSpPr>
        <p:spPr bwMode="auto">
          <a:xfrm>
            <a:off x="2667000" y="4098925"/>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875" name="Rectangle 10"/>
          <p:cNvSpPr>
            <a:spLocks noChangeArrowheads="1"/>
          </p:cNvSpPr>
          <p:nvPr/>
        </p:nvSpPr>
        <p:spPr bwMode="auto">
          <a:xfrm>
            <a:off x="2057400" y="4098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876" name="Rectangle 11"/>
          <p:cNvSpPr>
            <a:spLocks noChangeArrowheads="1"/>
          </p:cNvSpPr>
          <p:nvPr/>
        </p:nvSpPr>
        <p:spPr bwMode="auto">
          <a:xfrm>
            <a:off x="1752600" y="44037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877" name="Rectangle 12"/>
          <p:cNvSpPr>
            <a:spLocks noChangeArrowheads="1"/>
          </p:cNvSpPr>
          <p:nvPr/>
        </p:nvSpPr>
        <p:spPr bwMode="auto">
          <a:xfrm>
            <a:off x="2362200" y="44037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878" name="Rectangle 13"/>
          <p:cNvSpPr>
            <a:spLocks noChangeArrowheads="1"/>
          </p:cNvSpPr>
          <p:nvPr/>
        </p:nvSpPr>
        <p:spPr bwMode="auto">
          <a:xfrm>
            <a:off x="2667000" y="44037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879" name="Rectangle 14"/>
          <p:cNvSpPr>
            <a:spLocks noChangeArrowheads="1"/>
          </p:cNvSpPr>
          <p:nvPr/>
        </p:nvSpPr>
        <p:spPr bwMode="auto">
          <a:xfrm>
            <a:off x="2057400" y="44037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880" name="Rectangle 15"/>
          <p:cNvSpPr>
            <a:spLocks noChangeArrowheads="1"/>
          </p:cNvSpPr>
          <p:nvPr/>
        </p:nvSpPr>
        <p:spPr bwMode="auto">
          <a:xfrm>
            <a:off x="1752600" y="4708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881" name="Rectangle 16"/>
          <p:cNvSpPr>
            <a:spLocks noChangeArrowheads="1"/>
          </p:cNvSpPr>
          <p:nvPr/>
        </p:nvSpPr>
        <p:spPr bwMode="auto">
          <a:xfrm>
            <a:off x="2362200" y="4708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882" name="Rectangle 17"/>
          <p:cNvSpPr>
            <a:spLocks noChangeArrowheads="1"/>
          </p:cNvSpPr>
          <p:nvPr/>
        </p:nvSpPr>
        <p:spPr bwMode="auto">
          <a:xfrm>
            <a:off x="2667000" y="4708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883" name="Rectangle 18"/>
          <p:cNvSpPr>
            <a:spLocks noChangeArrowheads="1"/>
          </p:cNvSpPr>
          <p:nvPr/>
        </p:nvSpPr>
        <p:spPr bwMode="auto">
          <a:xfrm>
            <a:off x="2057400" y="4708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884" name="Rectangle 19"/>
          <p:cNvSpPr>
            <a:spLocks noChangeArrowheads="1"/>
          </p:cNvSpPr>
          <p:nvPr/>
        </p:nvSpPr>
        <p:spPr bwMode="auto">
          <a:xfrm>
            <a:off x="1752600" y="50133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885" name="Rectangle 20"/>
          <p:cNvSpPr>
            <a:spLocks noChangeArrowheads="1"/>
          </p:cNvSpPr>
          <p:nvPr/>
        </p:nvSpPr>
        <p:spPr bwMode="auto">
          <a:xfrm>
            <a:off x="2362200" y="50133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886" name="Rectangle 21"/>
          <p:cNvSpPr>
            <a:spLocks noChangeArrowheads="1"/>
          </p:cNvSpPr>
          <p:nvPr/>
        </p:nvSpPr>
        <p:spPr bwMode="auto">
          <a:xfrm>
            <a:off x="2667000" y="50133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887" name="Rectangle 22"/>
          <p:cNvSpPr>
            <a:spLocks noChangeArrowheads="1"/>
          </p:cNvSpPr>
          <p:nvPr/>
        </p:nvSpPr>
        <p:spPr bwMode="auto">
          <a:xfrm>
            <a:off x="2057400" y="50133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888" name="Rectangle 127"/>
          <p:cNvSpPr>
            <a:spLocks noChangeArrowheads="1"/>
          </p:cNvSpPr>
          <p:nvPr/>
        </p:nvSpPr>
        <p:spPr bwMode="auto">
          <a:xfrm>
            <a:off x="2057400" y="40989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889" name="Rectangle 128"/>
          <p:cNvSpPr>
            <a:spLocks noChangeArrowheads="1"/>
          </p:cNvSpPr>
          <p:nvPr/>
        </p:nvSpPr>
        <p:spPr bwMode="auto">
          <a:xfrm>
            <a:off x="2362200" y="40989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890" name="Rectangle 129"/>
          <p:cNvSpPr>
            <a:spLocks noChangeArrowheads="1"/>
          </p:cNvSpPr>
          <p:nvPr/>
        </p:nvSpPr>
        <p:spPr bwMode="auto">
          <a:xfrm>
            <a:off x="2057400" y="37941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891" name="Rectangle 130"/>
          <p:cNvSpPr>
            <a:spLocks noChangeArrowheads="1"/>
          </p:cNvSpPr>
          <p:nvPr/>
        </p:nvSpPr>
        <p:spPr bwMode="auto">
          <a:xfrm>
            <a:off x="2057400" y="44037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892" name="Rectangle 131"/>
          <p:cNvSpPr>
            <a:spLocks noChangeArrowheads="1"/>
          </p:cNvSpPr>
          <p:nvPr/>
        </p:nvSpPr>
        <p:spPr bwMode="auto">
          <a:xfrm>
            <a:off x="2057400" y="47085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893" name="Rectangle 132"/>
          <p:cNvSpPr>
            <a:spLocks noChangeArrowheads="1"/>
          </p:cNvSpPr>
          <p:nvPr/>
        </p:nvSpPr>
        <p:spPr bwMode="auto">
          <a:xfrm>
            <a:off x="2362200" y="50133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894" name="Rectangle 3"/>
          <p:cNvSpPr>
            <a:spLocks noChangeArrowheads="1"/>
          </p:cNvSpPr>
          <p:nvPr/>
        </p:nvSpPr>
        <p:spPr bwMode="auto">
          <a:xfrm>
            <a:off x="2992438" y="3805238"/>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895" name="Rectangle 4"/>
          <p:cNvSpPr>
            <a:spLocks noChangeArrowheads="1"/>
          </p:cNvSpPr>
          <p:nvPr/>
        </p:nvSpPr>
        <p:spPr bwMode="auto">
          <a:xfrm>
            <a:off x="3602038" y="38052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896" name="Rectangle 6"/>
          <p:cNvSpPr>
            <a:spLocks noChangeArrowheads="1"/>
          </p:cNvSpPr>
          <p:nvPr/>
        </p:nvSpPr>
        <p:spPr bwMode="auto">
          <a:xfrm>
            <a:off x="3297238" y="38052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897" name="Rectangle 7"/>
          <p:cNvSpPr>
            <a:spLocks noChangeArrowheads="1"/>
          </p:cNvSpPr>
          <p:nvPr/>
        </p:nvSpPr>
        <p:spPr bwMode="auto">
          <a:xfrm>
            <a:off x="2992438" y="41100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898" name="Rectangle 8"/>
          <p:cNvSpPr>
            <a:spLocks noChangeArrowheads="1"/>
          </p:cNvSpPr>
          <p:nvPr/>
        </p:nvSpPr>
        <p:spPr bwMode="auto">
          <a:xfrm>
            <a:off x="3602038" y="41100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899" name="Rectangle 10"/>
          <p:cNvSpPr>
            <a:spLocks noChangeArrowheads="1"/>
          </p:cNvSpPr>
          <p:nvPr/>
        </p:nvSpPr>
        <p:spPr bwMode="auto">
          <a:xfrm>
            <a:off x="3297238" y="41100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00" name="Rectangle 11"/>
          <p:cNvSpPr>
            <a:spLocks noChangeArrowheads="1"/>
          </p:cNvSpPr>
          <p:nvPr/>
        </p:nvSpPr>
        <p:spPr bwMode="auto">
          <a:xfrm>
            <a:off x="2992438" y="4414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01" name="Rectangle 12"/>
          <p:cNvSpPr>
            <a:spLocks noChangeArrowheads="1"/>
          </p:cNvSpPr>
          <p:nvPr/>
        </p:nvSpPr>
        <p:spPr bwMode="auto">
          <a:xfrm>
            <a:off x="3602038" y="4414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02" name="Rectangle 14"/>
          <p:cNvSpPr>
            <a:spLocks noChangeArrowheads="1"/>
          </p:cNvSpPr>
          <p:nvPr/>
        </p:nvSpPr>
        <p:spPr bwMode="auto">
          <a:xfrm>
            <a:off x="3297238" y="4414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03" name="Rectangle 15"/>
          <p:cNvSpPr>
            <a:spLocks noChangeArrowheads="1"/>
          </p:cNvSpPr>
          <p:nvPr/>
        </p:nvSpPr>
        <p:spPr bwMode="auto">
          <a:xfrm>
            <a:off x="2992438" y="4719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04" name="Rectangle 16"/>
          <p:cNvSpPr>
            <a:spLocks noChangeArrowheads="1"/>
          </p:cNvSpPr>
          <p:nvPr/>
        </p:nvSpPr>
        <p:spPr bwMode="auto">
          <a:xfrm>
            <a:off x="3602038" y="4719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05" name="Rectangle 18"/>
          <p:cNvSpPr>
            <a:spLocks noChangeArrowheads="1"/>
          </p:cNvSpPr>
          <p:nvPr/>
        </p:nvSpPr>
        <p:spPr bwMode="auto">
          <a:xfrm>
            <a:off x="3297238" y="4719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06" name="Rectangle 19"/>
          <p:cNvSpPr>
            <a:spLocks noChangeArrowheads="1"/>
          </p:cNvSpPr>
          <p:nvPr/>
        </p:nvSpPr>
        <p:spPr bwMode="auto">
          <a:xfrm>
            <a:off x="2992438" y="50244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07" name="Rectangle 20"/>
          <p:cNvSpPr>
            <a:spLocks noChangeArrowheads="1"/>
          </p:cNvSpPr>
          <p:nvPr/>
        </p:nvSpPr>
        <p:spPr bwMode="auto">
          <a:xfrm>
            <a:off x="3602038" y="50244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08" name="Rectangle 22"/>
          <p:cNvSpPr>
            <a:spLocks noChangeArrowheads="1"/>
          </p:cNvSpPr>
          <p:nvPr/>
        </p:nvSpPr>
        <p:spPr bwMode="auto">
          <a:xfrm>
            <a:off x="2992438" y="50244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09" name="Rectangle 127"/>
          <p:cNvSpPr>
            <a:spLocks noChangeArrowheads="1"/>
          </p:cNvSpPr>
          <p:nvPr/>
        </p:nvSpPr>
        <p:spPr bwMode="auto">
          <a:xfrm>
            <a:off x="3297238" y="41100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10" name="Rectangle 128"/>
          <p:cNvSpPr>
            <a:spLocks noChangeArrowheads="1"/>
          </p:cNvSpPr>
          <p:nvPr/>
        </p:nvSpPr>
        <p:spPr bwMode="auto">
          <a:xfrm>
            <a:off x="3286125" y="53387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11" name="Rectangle 129"/>
          <p:cNvSpPr>
            <a:spLocks noChangeArrowheads="1"/>
          </p:cNvSpPr>
          <p:nvPr/>
        </p:nvSpPr>
        <p:spPr bwMode="auto">
          <a:xfrm>
            <a:off x="3297238" y="38052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12" name="Rectangle 130"/>
          <p:cNvSpPr>
            <a:spLocks noChangeArrowheads="1"/>
          </p:cNvSpPr>
          <p:nvPr/>
        </p:nvSpPr>
        <p:spPr bwMode="auto">
          <a:xfrm>
            <a:off x="3297238" y="44148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13" name="Rectangle 131"/>
          <p:cNvSpPr>
            <a:spLocks noChangeArrowheads="1"/>
          </p:cNvSpPr>
          <p:nvPr/>
        </p:nvSpPr>
        <p:spPr bwMode="auto">
          <a:xfrm>
            <a:off x="3297238" y="47196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14" name="Rectangle 132"/>
          <p:cNvSpPr>
            <a:spLocks noChangeArrowheads="1"/>
          </p:cNvSpPr>
          <p:nvPr/>
        </p:nvSpPr>
        <p:spPr bwMode="auto">
          <a:xfrm>
            <a:off x="3602038" y="50244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15" name="Rectangle 3"/>
          <p:cNvSpPr>
            <a:spLocks noChangeArrowheads="1"/>
          </p:cNvSpPr>
          <p:nvPr/>
        </p:nvSpPr>
        <p:spPr bwMode="auto">
          <a:xfrm>
            <a:off x="1773238" y="53292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16" name="Rectangle 4"/>
          <p:cNvSpPr>
            <a:spLocks noChangeArrowheads="1"/>
          </p:cNvSpPr>
          <p:nvPr/>
        </p:nvSpPr>
        <p:spPr bwMode="auto">
          <a:xfrm>
            <a:off x="2382838" y="53292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17" name="Rectangle 5"/>
          <p:cNvSpPr>
            <a:spLocks noChangeArrowheads="1"/>
          </p:cNvSpPr>
          <p:nvPr/>
        </p:nvSpPr>
        <p:spPr bwMode="auto">
          <a:xfrm>
            <a:off x="2687638" y="53292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18" name="Rectangle 6"/>
          <p:cNvSpPr>
            <a:spLocks noChangeArrowheads="1"/>
          </p:cNvSpPr>
          <p:nvPr/>
        </p:nvSpPr>
        <p:spPr bwMode="auto">
          <a:xfrm>
            <a:off x="2078038" y="53292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19" name="Rectangle 7"/>
          <p:cNvSpPr>
            <a:spLocks noChangeArrowheads="1"/>
          </p:cNvSpPr>
          <p:nvPr/>
        </p:nvSpPr>
        <p:spPr bwMode="auto">
          <a:xfrm>
            <a:off x="1773238" y="56340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20" name="Rectangle 8"/>
          <p:cNvSpPr>
            <a:spLocks noChangeArrowheads="1"/>
          </p:cNvSpPr>
          <p:nvPr/>
        </p:nvSpPr>
        <p:spPr bwMode="auto">
          <a:xfrm>
            <a:off x="2382838" y="56340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21" name="Rectangle 9"/>
          <p:cNvSpPr>
            <a:spLocks noChangeArrowheads="1"/>
          </p:cNvSpPr>
          <p:nvPr/>
        </p:nvSpPr>
        <p:spPr bwMode="auto">
          <a:xfrm>
            <a:off x="2687638" y="56340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22" name="Rectangle 10"/>
          <p:cNvSpPr>
            <a:spLocks noChangeArrowheads="1"/>
          </p:cNvSpPr>
          <p:nvPr/>
        </p:nvSpPr>
        <p:spPr bwMode="auto">
          <a:xfrm>
            <a:off x="2078038" y="56340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23" name="Rectangle 11"/>
          <p:cNvSpPr>
            <a:spLocks noChangeArrowheads="1"/>
          </p:cNvSpPr>
          <p:nvPr/>
        </p:nvSpPr>
        <p:spPr bwMode="auto">
          <a:xfrm>
            <a:off x="1773238" y="5938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24" name="Rectangle 12"/>
          <p:cNvSpPr>
            <a:spLocks noChangeArrowheads="1"/>
          </p:cNvSpPr>
          <p:nvPr/>
        </p:nvSpPr>
        <p:spPr bwMode="auto">
          <a:xfrm>
            <a:off x="2382838" y="5938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25" name="Rectangle 13"/>
          <p:cNvSpPr>
            <a:spLocks noChangeArrowheads="1"/>
          </p:cNvSpPr>
          <p:nvPr/>
        </p:nvSpPr>
        <p:spPr bwMode="auto">
          <a:xfrm>
            <a:off x="2687638" y="5938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26" name="Rectangle 14"/>
          <p:cNvSpPr>
            <a:spLocks noChangeArrowheads="1"/>
          </p:cNvSpPr>
          <p:nvPr/>
        </p:nvSpPr>
        <p:spPr bwMode="auto">
          <a:xfrm>
            <a:off x="2078038" y="5938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27" name="Rectangle 15"/>
          <p:cNvSpPr>
            <a:spLocks noChangeArrowheads="1"/>
          </p:cNvSpPr>
          <p:nvPr/>
        </p:nvSpPr>
        <p:spPr bwMode="auto">
          <a:xfrm>
            <a:off x="1773238" y="6243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28" name="Rectangle 16"/>
          <p:cNvSpPr>
            <a:spLocks noChangeArrowheads="1"/>
          </p:cNvSpPr>
          <p:nvPr/>
        </p:nvSpPr>
        <p:spPr bwMode="auto">
          <a:xfrm>
            <a:off x="2382838" y="6243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29" name="Rectangle 17"/>
          <p:cNvSpPr>
            <a:spLocks noChangeArrowheads="1"/>
          </p:cNvSpPr>
          <p:nvPr/>
        </p:nvSpPr>
        <p:spPr bwMode="auto">
          <a:xfrm>
            <a:off x="2687638" y="6243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30" name="Rectangle 18"/>
          <p:cNvSpPr>
            <a:spLocks noChangeArrowheads="1"/>
          </p:cNvSpPr>
          <p:nvPr/>
        </p:nvSpPr>
        <p:spPr bwMode="auto">
          <a:xfrm>
            <a:off x="2078038" y="6243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31" name="Rectangle 127"/>
          <p:cNvSpPr>
            <a:spLocks noChangeArrowheads="1"/>
          </p:cNvSpPr>
          <p:nvPr/>
        </p:nvSpPr>
        <p:spPr bwMode="auto">
          <a:xfrm>
            <a:off x="3022600" y="49942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32" name="Rectangle 128"/>
          <p:cNvSpPr>
            <a:spLocks noChangeArrowheads="1"/>
          </p:cNvSpPr>
          <p:nvPr/>
        </p:nvSpPr>
        <p:spPr bwMode="auto">
          <a:xfrm>
            <a:off x="2382838" y="56340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33" name="Rectangle 129"/>
          <p:cNvSpPr>
            <a:spLocks noChangeArrowheads="1"/>
          </p:cNvSpPr>
          <p:nvPr/>
        </p:nvSpPr>
        <p:spPr bwMode="auto">
          <a:xfrm>
            <a:off x="2708275" y="59388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34" name="Rectangle 130"/>
          <p:cNvSpPr>
            <a:spLocks noChangeArrowheads="1"/>
          </p:cNvSpPr>
          <p:nvPr/>
        </p:nvSpPr>
        <p:spPr bwMode="auto">
          <a:xfrm>
            <a:off x="2371725" y="46990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35" name="Rectangle 131"/>
          <p:cNvSpPr>
            <a:spLocks noChangeArrowheads="1"/>
          </p:cNvSpPr>
          <p:nvPr/>
        </p:nvSpPr>
        <p:spPr bwMode="auto">
          <a:xfrm>
            <a:off x="2697163" y="50038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36" name="Rectangle 3"/>
          <p:cNvSpPr>
            <a:spLocks noChangeArrowheads="1"/>
          </p:cNvSpPr>
          <p:nvPr/>
        </p:nvSpPr>
        <p:spPr bwMode="auto">
          <a:xfrm>
            <a:off x="2981325" y="53387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37" name="Rectangle 4"/>
          <p:cNvSpPr>
            <a:spLocks noChangeArrowheads="1"/>
          </p:cNvSpPr>
          <p:nvPr/>
        </p:nvSpPr>
        <p:spPr bwMode="auto">
          <a:xfrm>
            <a:off x="3590925" y="53387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38" name="Rectangle 6"/>
          <p:cNvSpPr>
            <a:spLocks noChangeArrowheads="1"/>
          </p:cNvSpPr>
          <p:nvPr/>
        </p:nvSpPr>
        <p:spPr bwMode="auto">
          <a:xfrm>
            <a:off x="2981325" y="53387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39" name="Rectangle 7"/>
          <p:cNvSpPr>
            <a:spLocks noChangeArrowheads="1"/>
          </p:cNvSpPr>
          <p:nvPr/>
        </p:nvSpPr>
        <p:spPr bwMode="auto">
          <a:xfrm>
            <a:off x="3276600" y="50244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40" name="Rectangle 8"/>
          <p:cNvSpPr>
            <a:spLocks noChangeArrowheads="1"/>
          </p:cNvSpPr>
          <p:nvPr/>
        </p:nvSpPr>
        <p:spPr bwMode="auto">
          <a:xfrm>
            <a:off x="3590925" y="56435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41" name="Rectangle 10"/>
          <p:cNvSpPr>
            <a:spLocks noChangeArrowheads="1"/>
          </p:cNvSpPr>
          <p:nvPr/>
        </p:nvSpPr>
        <p:spPr bwMode="auto">
          <a:xfrm>
            <a:off x="2981325" y="56435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42" name="Rectangle 11"/>
          <p:cNvSpPr>
            <a:spLocks noChangeArrowheads="1"/>
          </p:cNvSpPr>
          <p:nvPr/>
        </p:nvSpPr>
        <p:spPr bwMode="auto">
          <a:xfrm>
            <a:off x="2981325" y="59483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43" name="Rectangle 12"/>
          <p:cNvSpPr>
            <a:spLocks noChangeArrowheads="1"/>
          </p:cNvSpPr>
          <p:nvPr/>
        </p:nvSpPr>
        <p:spPr bwMode="auto">
          <a:xfrm>
            <a:off x="3590925" y="59483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44" name="Rectangle 14"/>
          <p:cNvSpPr>
            <a:spLocks noChangeArrowheads="1"/>
          </p:cNvSpPr>
          <p:nvPr/>
        </p:nvSpPr>
        <p:spPr bwMode="auto">
          <a:xfrm>
            <a:off x="2981325" y="59483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45" name="Rectangle 15"/>
          <p:cNvSpPr>
            <a:spLocks noChangeArrowheads="1"/>
          </p:cNvSpPr>
          <p:nvPr/>
        </p:nvSpPr>
        <p:spPr bwMode="auto">
          <a:xfrm>
            <a:off x="2981325" y="6253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46" name="Rectangle 16"/>
          <p:cNvSpPr>
            <a:spLocks noChangeArrowheads="1"/>
          </p:cNvSpPr>
          <p:nvPr/>
        </p:nvSpPr>
        <p:spPr bwMode="auto">
          <a:xfrm>
            <a:off x="3590925" y="6253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47" name="Rectangle 18"/>
          <p:cNvSpPr>
            <a:spLocks noChangeArrowheads="1"/>
          </p:cNvSpPr>
          <p:nvPr/>
        </p:nvSpPr>
        <p:spPr bwMode="auto">
          <a:xfrm>
            <a:off x="2981325" y="6253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48" name="Rectangle 127"/>
          <p:cNvSpPr>
            <a:spLocks noChangeArrowheads="1"/>
          </p:cNvSpPr>
          <p:nvPr/>
        </p:nvSpPr>
        <p:spPr bwMode="auto">
          <a:xfrm>
            <a:off x="2981325" y="56435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49" name="Rectangle 128"/>
          <p:cNvSpPr>
            <a:spLocks noChangeArrowheads="1"/>
          </p:cNvSpPr>
          <p:nvPr/>
        </p:nvSpPr>
        <p:spPr bwMode="auto">
          <a:xfrm>
            <a:off x="2057400" y="50339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50" name="Rectangle 129"/>
          <p:cNvSpPr>
            <a:spLocks noChangeArrowheads="1"/>
          </p:cNvSpPr>
          <p:nvPr/>
        </p:nvSpPr>
        <p:spPr bwMode="auto">
          <a:xfrm>
            <a:off x="2981325" y="53387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51" name="Rectangle 130"/>
          <p:cNvSpPr>
            <a:spLocks noChangeArrowheads="1"/>
          </p:cNvSpPr>
          <p:nvPr/>
        </p:nvSpPr>
        <p:spPr bwMode="auto">
          <a:xfrm>
            <a:off x="2981325" y="59483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52" name="Rectangle 131"/>
          <p:cNvSpPr>
            <a:spLocks noChangeArrowheads="1"/>
          </p:cNvSpPr>
          <p:nvPr/>
        </p:nvSpPr>
        <p:spPr bwMode="auto">
          <a:xfrm>
            <a:off x="2981325" y="62531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53" name="Rectangle 11"/>
          <p:cNvSpPr>
            <a:spLocks noChangeArrowheads="1"/>
          </p:cNvSpPr>
          <p:nvPr/>
        </p:nvSpPr>
        <p:spPr bwMode="auto">
          <a:xfrm>
            <a:off x="1762125" y="4098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54" name="Rectangle 11"/>
          <p:cNvSpPr>
            <a:spLocks noChangeArrowheads="1"/>
          </p:cNvSpPr>
          <p:nvPr/>
        </p:nvSpPr>
        <p:spPr bwMode="auto">
          <a:xfrm>
            <a:off x="2057400" y="37846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55" name="Rectangle 22"/>
          <p:cNvSpPr>
            <a:spLocks noChangeArrowheads="1"/>
          </p:cNvSpPr>
          <p:nvPr/>
        </p:nvSpPr>
        <p:spPr bwMode="auto">
          <a:xfrm>
            <a:off x="1782763" y="56134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56" name="Rectangle 21"/>
          <p:cNvSpPr>
            <a:spLocks noChangeArrowheads="1"/>
          </p:cNvSpPr>
          <p:nvPr/>
        </p:nvSpPr>
        <p:spPr bwMode="auto">
          <a:xfrm>
            <a:off x="3602038" y="50339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57" name="Rectangle 21"/>
          <p:cNvSpPr>
            <a:spLocks noChangeArrowheads="1"/>
          </p:cNvSpPr>
          <p:nvPr/>
        </p:nvSpPr>
        <p:spPr bwMode="auto">
          <a:xfrm>
            <a:off x="2403475" y="5622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58" name="Rectangle 15"/>
          <p:cNvSpPr>
            <a:spLocks noChangeArrowheads="1"/>
          </p:cNvSpPr>
          <p:nvPr/>
        </p:nvSpPr>
        <p:spPr bwMode="auto">
          <a:xfrm>
            <a:off x="3286125" y="5622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59" name="Rectangle 16"/>
          <p:cNvSpPr>
            <a:spLocks noChangeArrowheads="1"/>
          </p:cNvSpPr>
          <p:nvPr/>
        </p:nvSpPr>
        <p:spPr bwMode="auto">
          <a:xfrm>
            <a:off x="3306763" y="6243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60" name="Rectangle 16"/>
          <p:cNvSpPr>
            <a:spLocks noChangeArrowheads="1"/>
          </p:cNvSpPr>
          <p:nvPr/>
        </p:nvSpPr>
        <p:spPr bwMode="auto">
          <a:xfrm>
            <a:off x="3306763" y="59277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61" name="Rectangle 131"/>
          <p:cNvSpPr>
            <a:spLocks noChangeArrowheads="1"/>
          </p:cNvSpPr>
          <p:nvPr/>
        </p:nvSpPr>
        <p:spPr bwMode="auto">
          <a:xfrm>
            <a:off x="2697163" y="62325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62" name="Rectangle 3"/>
          <p:cNvSpPr>
            <a:spLocks noChangeArrowheads="1"/>
          </p:cNvSpPr>
          <p:nvPr/>
        </p:nvSpPr>
        <p:spPr bwMode="auto">
          <a:xfrm>
            <a:off x="2301875" y="1914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63" name="Rectangle 4"/>
          <p:cNvSpPr>
            <a:spLocks noChangeArrowheads="1"/>
          </p:cNvSpPr>
          <p:nvPr/>
        </p:nvSpPr>
        <p:spPr bwMode="auto">
          <a:xfrm>
            <a:off x="2911475" y="1914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64" name="Rectangle 5"/>
          <p:cNvSpPr>
            <a:spLocks noChangeArrowheads="1"/>
          </p:cNvSpPr>
          <p:nvPr/>
        </p:nvSpPr>
        <p:spPr bwMode="auto">
          <a:xfrm>
            <a:off x="3216275" y="1914525"/>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65" name="Rectangle 6"/>
          <p:cNvSpPr>
            <a:spLocks noChangeArrowheads="1"/>
          </p:cNvSpPr>
          <p:nvPr/>
        </p:nvSpPr>
        <p:spPr bwMode="auto">
          <a:xfrm>
            <a:off x="2606675" y="1914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66" name="Rectangle 129"/>
          <p:cNvSpPr>
            <a:spLocks noChangeArrowheads="1"/>
          </p:cNvSpPr>
          <p:nvPr/>
        </p:nvSpPr>
        <p:spPr bwMode="auto">
          <a:xfrm>
            <a:off x="2606675" y="19145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67" name="Rectangle 3"/>
          <p:cNvSpPr>
            <a:spLocks noChangeArrowheads="1"/>
          </p:cNvSpPr>
          <p:nvPr/>
        </p:nvSpPr>
        <p:spPr bwMode="auto">
          <a:xfrm>
            <a:off x="3540125" y="1925638"/>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68" name="Rectangle 4"/>
          <p:cNvSpPr>
            <a:spLocks noChangeArrowheads="1"/>
          </p:cNvSpPr>
          <p:nvPr/>
        </p:nvSpPr>
        <p:spPr bwMode="auto">
          <a:xfrm>
            <a:off x="4149725" y="1925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69" name="Rectangle 6"/>
          <p:cNvSpPr>
            <a:spLocks noChangeArrowheads="1"/>
          </p:cNvSpPr>
          <p:nvPr/>
        </p:nvSpPr>
        <p:spPr bwMode="auto">
          <a:xfrm>
            <a:off x="3844925" y="1925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70" name="Rectangle 129"/>
          <p:cNvSpPr>
            <a:spLocks noChangeArrowheads="1"/>
          </p:cNvSpPr>
          <p:nvPr/>
        </p:nvSpPr>
        <p:spPr bwMode="auto">
          <a:xfrm>
            <a:off x="3844925" y="19256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71" name="Rectangle 11"/>
          <p:cNvSpPr>
            <a:spLocks noChangeArrowheads="1"/>
          </p:cNvSpPr>
          <p:nvPr/>
        </p:nvSpPr>
        <p:spPr bwMode="auto">
          <a:xfrm>
            <a:off x="2606675" y="19050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72" name="Rectangle 7"/>
          <p:cNvSpPr>
            <a:spLocks noChangeArrowheads="1"/>
          </p:cNvSpPr>
          <p:nvPr/>
        </p:nvSpPr>
        <p:spPr bwMode="auto">
          <a:xfrm>
            <a:off x="4465638" y="19351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73" name="Rectangle 8"/>
          <p:cNvSpPr>
            <a:spLocks noChangeArrowheads="1"/>
          </p:cNvSpPr>
          <p:nvPr/>
        </p:nvSpPr>
        <p:spPr bwMode="auto">
          <a:xfrm>
            <a:off x="5075238"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74" name="Rectangle 9"/>
          <p:cNvSpPr>
            <a:spLocks noChangeArrowheads="1"/>
          </p:cNvSpPr>
          <p:nvPr/>
        </p:nvSpPr>
        <p:spPr bwMode="auto">
          <a:xfrm>
            <a:off x="5380038" y="1935163"/>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75" name="Rectangle 10"/>
          <p:cNvSpPr>
            <a:spLocks noChangeArrowheads="1"/>
          </p:cNvSpPr>
          <p:nvPr/>
        </p:nvSpPr>
        <p:spPr bwMode="auto">
          <a:xfrm>
            <a:off x="4770438"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76" name="Rectangle 127"/>
          <p:cNvSpPr>
            <a:spLocks noChangeArrowheads="1"/>
          </p:cNvSpPr>
          <p:nvPr/>
        </p:nvSpPr>
        <p:spPr bwMode="auto">
          <a:xfrm>
            <a:off x="4770438" y="19351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77" name="Rectangle 128"/>
          <p:cNvSpPr>
            <a:spLocks noChangeArrowheads="1"/>
          </p:cNvSpPr>
          <p:nvPr/>
        </p:nvSpPr>
        <p:spPr bwMode="auto">
          <a:xfrm>
            <a:off x="5075238" y="19351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78" name="Rectangle 7"/>
          <p:cNvSpPr>
            <a:spLocks noChangeArrowheads="1"/>
          </p:cNvSpPr>
          <p:nvPr/>
        </p:nvSpPr>
        <p:spPr bwMode="auto">
          <a:xfrm>
            <a:off x="5705475" y="19462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79" name="Rectangle 8"/>
          <p:cNvSpPr>
            <a:spLocks noChangeArrowheads="1"/>
          </p:cNvSpPr>
          <p:nvPr/>
        </p:nvSpPr>
        <p:spPr bwMode="auto">
          <a:xfrm>
            <a:off x="6315075" y="194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80" name="Rectangle 10"/>
          <p:cNvSpPr>
            <a:spLocks noChangeArrowheads="1"/>
          </p:cNvSpPr>
          <p:nvPr/>
        </p:nvSpPr>
        <p:spPr bwMode="auto">
          <a:xfrm>
            <a:off x="6010275" y="194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81" name="Rectangle 127"/>
          <p:cNvSpPr>
            <a:spLocks noChangeArrowheads="1"/>
          </p:cNvSpPr>
          <p:nvPr/>
        </p:nvSpPr>
        <p:spPr bwMode="auto">
          <a:xfrm>
            <a:off x="6010275" y="19462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82" name="Rectangle 11"/>
          <p:cNvSpPr>
            <a:spLocks noChangeArrowheads="1"/>
          </p:cNvSpPr>
          <p:nvPr/>
        </p:nvSpPr>
        <p:spPr bwMode="auto">
          <a:xfrm>
            <a:off x="4475163"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83" name="Rectangle 11"/>
          <p:cNvSpPr>
            <a:spLocks noChangeArrowheads="1"/>
          </p:cNvSpPr>
          <p:nvPr/>
        </p:nvSpPr>
        <p:spPr bwMode="auto">
          <a:xfrm>
            <a:off x="6645275"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84" name="Rectangle 12"/>
          <p:cNvSpPr>
            <a:spLocks noChangeArrowheads="1"/>
          </p:cNvSpPr>
          <p:nvPr/>
        </p:nvSpPr>
        <p:spPr bwMode="auto">
          <a:xfrm>
            <a:off x="7254875"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85" name="Rectangle 13"/>
          <p:cNvSpPr>
            <a:spLocks noChangeArrowheads="1"/>
          </p:cNvSpPr>
          <p:nvPr/>
        </p:nvSpPr>
        <p:spPr bwMode="auto">
          <a:xfrm>
            <a:off x="7559675"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86" name="Rectangle 14"/>
          <p:cNvSpPr>
            <a:spLocks noChangeArrowheads="1"/>
          </p:cNvSpPr>
          <p:nvPr/>
        </p:nvSpPr>
        <p:spPr bwMode="auto">
          <a:xfrm>
            <a:off x="6950075"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87" name="Rectangle 130"/>
          <p:cNvSpPr>
            <a:spLocks noChangeArrowheads="1"/>
          </p:cNvSpPr>
          <p:nvPr/>
        </p:nvSpPr>
        <p:spPr bwMode="auto">
          <a:xfrm>
            <a:off x="6950075" y="19351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88" name="Rectangle 11"/>
          <p:cNvSpPr>
            <a:spLocks noChangeArrowheads="1"/>
          </p:cNvSpPr>
          <p:nvPr/>
        </p:nvSpPr>
        <p:spPr bwMode="auto">
          <a:xfrm>
            <a:off x="7883525" y="194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89" name="Rectangle 12"/>
          <p:cNvSpPr>
            <a:spLocks noChangeArrowheads="1"/>
          </p:cNvSpPr>
          <p:nvPr/>
        </p:nvSpPr>
        <p:spPr bwMode="auto">
          <a:xfrm>
            <a:off x="8493125" y="194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90" name="Rectangle 14"/>
          <p:cNvSpPr>
            <a:spLocks noChangeArrowheads="1"/>
          </p:cNvSpPr>
          <p:nvPr/>
        </p:nvSpPr>
        <p:spPr bwMode="auto">
          <a:xfrm>
            <a:off x="8188325" y="194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91" name="Rectangle 130"/>
          <p:cNvSpPr>
            <a:spLocks noChangeArrowheads="1"/>
          </p:cNvSpPr>
          <p:nvPr/>
        </p:nvSpPr>
        <p:spPr bwMode="auto">
          <a:xfrm>
            <a:off x="8188325" y="19462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92" name="Rectangle 15"/>
          <p:cNvSpPr>
            <a:spLocks noChangeArrowheads="1"/>
          </p:cNvSpPr>
          <p:nvPr/>
        </p:nvSpPr>
        <p:spPr bwMode="auto">
          <a:xfrm>
            <a:off x="8813800" y="1939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93" name="Rectangle 16"/>
          <p:cNvSpPr>
            <a:spLocks noChangeArrowheads="1"/>
          </p:cNvSpPr>
          <p:nvPr/>
        </p:nvSpPr>
        <p:spPr bwMode="auto">
          <a:xfrm>
            <a:off x="9423400" y="1939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94" name="Rectangle 17"/>
          <p:cNvSpPr>
            <a:spLocks noChangeArrowheads="1"/>
          </p:cNvSpPr>
          <p:nvPr/>
        </p:nvSpPr>
        <p:spPr bwMode="auto">
          <a:xfrm>
            <a:off x="9728200" y="1939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95" name="Rectangle 18"/>
          <p:cNvSpPr>
            <a:spLocks noChangeArrowheads="1"/>
          </p:cNvSpPr>
          <p:nvPr/>
        </p:nvSpPr>
        <p:spPr bwMode="auto">
          <a:xfrm>
            <a:off x="9118600" y="1939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96" name="Rectangle 131"/>
          <p:cNvSpPr>
            <a:spLocks noChangeArrowheads="1"/>
          </p:cNvSpPr>
          <p:nvPr/>
        </p:nvSpPr>
        <p:spPr bwMode="auto">
          <a:xfrm>
            <a:off x="9118600" y="19399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97" name="Rectangle 130"/>
          <p:cNvSpPr>
            <a:spLocks noChangeArrowheads="1"/>
          </p:cNvSpPr>
          <p:nvPr/>
        </p:nvSpPr>
        <p:spPr bwMode="auto">
          <a:xfrm>
            <a:off x="9432925" y="19304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6998" name="TextBox 7"/>
          <p:cNvSpPr txBox="1">
            <a:spLocks noChangeArrowheads="1"/>
          </p:cNvSpPr>
          <p:nvPr/>
        </p:nvSpPr>
        <p:spPr bwMode="auto">
          <a:xfrm>
            <a:off x="10033001" y="1866901"/>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a:t>…</a:t>
            </a:r>
          </a:p>
        </p:txBody>
      </p:sp>
      <p:sp>
        <p:nvSpPr>
          <p:cNvPr id="36999" name="TextBox 261"/>
          <p:cNvSpPr txBox="1">
            <a:spLocks noChangeArrowheads="1"/>
          </p:cNvSpPr>
          <p:nvPr/>
        </p:nvSpPr>
        <p:spPr bwMode="auto">
          <a:xfrm>
            <a:off x="1506537" y="3475038"/>
            <a:ext cx="3381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a:t>1</a:t>
            </a:r>
          </a:p>
        </p:txBody>
      </p:sp>
      <p:sp>
        <p:nvSpPr>
          <p:cNvPr id="37000" name="TextBox 262"/>
          <p:cNvSpPr txBox="1">
            <a:spLocks noChangeArrowheads="1"/>
          </p:cNvSpPr>
          <p:nvPr/>
        </p:nvSpPr>
        <p:spPr bwMode="auto">
          <a:xfrm>
            <a:off x="3771901" y="6421438"/>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a:t>63</a:t>
            </a:r>
          </a:p>
        </p:txBody>
      </p:sp>
      <p:sp>
        <p:nvSpPr>
          <p:cNvPr id="37001" name="TextBox 263"/>
          <p:cNvSpPr txBox="1">
            <a:spLocks noChangeArrowheads="1"/>
          </p:cNvSpPr>
          <p:nvPr/>
        </p:nvSpPr>
        <p:spPr bwMode="auto">
          <a:xfrm>
            <a:off x="2170113" y="1400176"/>
            <a:ext cx="85709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a:t> </a:t>
            </a:r>
            <a:r>
              <a:rPr lang="en-GB" altLang="en-US" sz="2400"/>
              <a:t>1                5                10                 15                20                25 </a:t>
            </a:r>
            <a:r>
              <a:rPr lang="en-GB" altLang="en-US" sz="2400" b="1"/>
              <a:t> …</a:t>
            </a:r>
          </a:p>
        </p:txBody>
      </p:sp>
      <p:cxnSp>
        <p:nvCxnSpPr>
          <p:cNvPr id="41" name="Straight Connector 40"/>
          <p:cNvCxnSpPr>
            <a:stCxn id="36962" idx="2"/>
            <a:endCxn id="4" idx="2"/>
          </p:cNvCxnSpPr>
          <p:nvPr/>
        </p:nvCxnSpPr>
        <p:spPr>
          <a:xfrm>
            <a:off x="2454276" y="2219326"/>
            <a:ext cx="2798763" cy="1738313"/>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a:endCxn id="4" idx="2"/>
          </p:cNvCxnSpPr>
          <p:nvPr/>
        </p:nvCxnSpPr>
        <p:spPr>
          <a:xfrm>
            <a:off x="2759076" y="2219326"/>
            <a:ext cx="2493963" cy="1738313"/>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3073400" y="2230438"/>
            <a:ext cx="2179638" cy="1554162"/>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a:endCxn id="4" idx="1"/>
          </p:cNvCxnSpPr>
          <p:nvPr/>
        </p:nvCxnSpPr>
        <p:spPr>
          <a:xfrm>
            <a:off x="3408363" y="2239963"/>
            <a:ext cx="1947862" cy="1452562"/>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a:endCxn id="4" idx="1"/>
          </p:cNvCxnSpPr>
          <p:nvPr/>
        </p:nvCxnSpPr>
        <p:spPr>
          <a:xfrm>
            <a:off x="3733801" y="2260601"/>
            <a:ext cx="1622425" cy="1431925"/>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a:endCxn id="4" idx="1"/>
          </p:cNvCxnSpPr>
          <p:nvPr/>
        </p:nvCxnSpPr>
        <p:spPr>
          <a:xfrm>
            <a:off x="4008439" y="2270125"/>
            <a:ext cx="1347787" cy="1422400"/>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a:stCxn id="36968" idx="2"/>
            <a:endCxn id="4" idx="1"/>
          </p:cNvCxnSpPr>
          <p:nvPr/>
        </p:nvCxnSpPr>
        <p:spPr>
          <a:xfrm>
            <a:off x="4302125" y="2230439"/>
            <a:ext cx="1054100" cy="1462087"/>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stCxn id="36972" idx="2"/>
            <a:endCxn id="4" idx="1"/>
          </p:cNvCxnSpPr>
          <p:nvPr/>
        </p:nvCxnSpPr>
        <p:spPr>
          <a:xfrm>
            <a:off x="4618039" y="2239963"/>
            <a:ext cx="738187" cy="1452562"/>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a:off x="5033964" y="2281239"/>
            <a:ext cx="369887" cy="1303337"/>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a:off x="5216525" y="2290764"/>
            <a:ext cx="369888" cy="1303337"/>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a:endCxn id="4" idx="0"/>
          </p:cNvCxnSpPr>
          <p:nvPr/>
        </p:nvCxnSpPr>
        <p:spPr>
          <a:xfrm>
            <a:off x="5502276" y="2320925"/>
            <a:ext cx="106363" cy="126365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flipH="1">
            <a:off x="5705475" y="2301875"/>
            <a:ext cx="203200" cy="130175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flipH="1">
            <a:off x="5705476" y="2290763"/>
            <a:ext cx="436563" cy="1293812"/>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a:endCxn id="4" idx="7"/>
          </p:cNvCxnSpPr>
          <p:nvPr/>
        </p:nvCxnSpPr>
        <p:spPr>
          <a:xfrm flipH="1">
            <a:off x="5859463" y="2311401"/>
            <a:ext cx="658812" cy="138112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a:endCxn id="4" idx="7"/>
          </p:cNvCxnSpPr>
          <p:nvPr/>
        </p:nvCxnSpPr>
        <p:spPr>
          <a:xfrm flipH="1">
            <a:off x="5859463" y="2281239"/>
            <a:ext cx="931862" cy="1411287"/>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flipH="1">
            <a:off x="5964239" y="2290763"/>
            <a:ext cx="1152525" cy="141605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a:stCxn id="36984" idx="2"/>
          </p:cNvCxnSpPr>
          <p:nvPr/>
        </p:nvCxnSpPr>
        <p:spPr>
          <a:xfrm flipH="1">
            <a:off x="6010275" y="2239963"/>
            <a:ext cx="1397000" cy="154940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a:endCxn id="4" idx="6"/>
          </p:cNvCxnSpPr>
          <p:nvPr/>
        </p:nvCxnSpPr>
        <p:spPr>
          <a:xfrm flipH="1">
            <a:off x="5964239" y="2290764"/>
            <a:ext cx="1773237" cy="166687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a:stCxn id="36988" idx="2"/>
            <a:endCxn id="4" idx="6"/>
          </p:cNvCxnSpPr>
          <p:nvPr/>
        </p:nvCxnSpPr>
        <p:spPr>
          <a:xfrm flipH="1">
            <a:off x="5964239" y="2251076"/>
            <a:ext cx="2071687" cy="170656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a:endCxn id="4" idx="6"/>
          </p:cNvCxnSpPr>
          <p:nvPr/>
        </p:nvCxnSpPr>
        <p:spPr>
          <a:xfrm flipH="1">
            <a:off x="5964239" y="2290764"/>
            <a:ext cx="2325687" cy="166687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a:endCxn id="4" idx="6"/>
          </p:cNvCxnSpPr>
          <p:nvPr/>
        </p:nvCxnSpPr>
        <p:spPr>
          <a:xfrm flipH="1">
            <a:off x="5964238" y="2251076"/>
            <a:ext cx="2671762" cy="170656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a:endCxn id="4" idx="6"/>
          </p:cNvCxnSpPr>
          <p:nvPr/>
        </p:nvCxnSpPr>
        <p:spPr>
          <a:xfrm flipH="1">
            <a:off x="5964238" y="2270126"/>
            <a:ext cx="2976562" cy="168751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a:endCxn id="4" idx="6"/>
          </p:cNvCxnSpPr>
          <p:nvPr/>
        </p:nvCxnSpPr>
        <p:spPr>
          <a:xfrm flipH="1">
            <a:off x="5964238" y="2270126"/>
            <a:ext cx="3352800" cy="168751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a:endCxn id="4" idx="6"/>
          </p:cNvCxnSpPr>
          <p:nvPr/>
        </p:nvCxnSpPr>
        <p:spPr>
          <a:xfrm flipH="1">
            <a:off x="5964238" y="2251076"/>
            <a:ext cx="3636962" cy="170656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a:stCxn id="36994" idx="2"/>
          </p:cNvCxnSpPr>
          <p:nvPr/>
        </p:nvCxnSpPr>
        <p:spPr>
          <a:xfrm flipH="1">
            <a:off x="6010276" y="2244726"/>
            <a:ext cx="3870325" cy="171291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p:nvCxnSpPr>
        <p:spPr>
          <a:xfrm flipH="1">
            <a:off x="6075363" y="2316164"/>
            <a:ext cx="4449762" cy="164147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7712076" y="4414838"/>
            <a:ext cx="2265363" cy="0"/>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flipH="1">
            <a:off x="7737476" y="5156200"/>
            <a:ext cx="2143125" cy="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sp>
        <p:nvSpPr>
          <p:cNvPr id="37030" name="TextBox 310"/>
          <p:cNvSpPr txBox="1">
            <a:spLocks noChangeArrowheads="1"/>
          </p:cNvSpPr>
          <p:nvPr/>
        </p:nvSpPr>
        <p:spPr bwMode="auto">
          <a:xfrm>
            <a:off x="7737475" y="3967163"/>
            <a:ext cx="24066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a:t>strong +ve weight</a:t>
            </a:r>
          </a:p>
        </p:txBody>
      </p:sp>
      <p:sp>
        <p:nvSpPr>
          <p:cNvPr id="37031" name="TextBox 313"/>
          <p:cNvSpPr txBox="1">
            <a:spLocks noChangeArrowheads="1"/>
          </p:cNvSpPr>
          <p:nvPr/>
        </p:nvSpPr>
        <p:spPr bwMode="auto">
          <a:xfrm>
            <a:off x="7751764" y="4627563"/>
            <a:ext cx="21748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a:t>low/zero weight</a:t>
            </a:r>
          </a:p>
        </p:txBody>
      </p:sp>
    </p:spTree>
    <p:extLst>
      <p:ext uri="{BB962C8B-B14F-4D97-AF65-F5344CB8AC3E}">
        <p14:creationId xmlns:p14="http://schemas.microsoft.com/office/powerpoint/2010/main" val="18139900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2098675" y="296863"/>
            <a:ext cx="7772400" cy="1143000"/>
          </a:xfrm>
        </p:spPr>
        <p:txBody>
          <a:bodyPr/>
          <a:lstStyle/>
          <a:p>
            <a:r>
              <a:rPr lang="en-GB" altLang="en-US">
                <a:solidFill>
                  <a:srgbClr val="FF3300"/>
                </a:solidFill>
              </a:rPr>
              <a:t>What does this unit detect? </a:t>
            </a:r>
            <a:endParaRPr lang="en-GB" altLang="en-US" i="1">
              <a:solidFill>
                <a:srgbClr val="FF3300"/>
              </a:solidFill>
            </a:endParaRPr>
          </a:p>
        </p:txBody>
      </p:sp>
      <p:sp>
        <p:nvSpPr>
          <p:cNvPr id="4" name="Oval 3"/>
          <p:cNvSpPr/>
          <p:nvPr/>
        </p:nvSpPr>
        <p:spPr>
          <a:xfrm>
            <a:off x="5253038" y="3584576"/>
            <a:ext cx="711200" cy="7461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7892" name="Rectangle 3"/>
          <p:cNvSpPr>
            <a:spLocks noChangeArrowheads="1"/>
          </p:cNvSpPr>
          <p:nvPr/>
        </p:nvSpPr>
        <p:spPr bwMode="auto">
          <a:xfrm>
            <a:off x="1752600" y="37941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893" name="Rectangle 4"/>
          <p:cNvSpPr>
            <a:spLocks noChangeArrowheads="1"/>
          </p:cNvSpPr>
          <p:nvPr/>
        </p:nvSpPr>
        <p:spPr bwMode="auto">
          <a:xfrm>
            <a:off x="2362200" y="37941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894" name="Rectangle 5"/>
          <p:cNvSpPr>
            <a:spLocks noChangeArrowheads="1"/>
          </p:cNvSpPr>
          <p:nvPr/>
        </p:nvSpPr>
        <p:spPr bwMode="auto">
          <a:xfrm>
            <a:off x="2667000" y="3794125"/>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895" name="Rectangle 6"/>
          <p:cNvSpPr>
            <a:spLocks noChangeArrowheads="1"/>
          </p:cNvSpPr>
          <p:nvPr/>
        </p:nvSpPr>
        <p:spPr bwMode="auto">
          <a:xfrm>
            <a:off x="2057400" y="37941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896" name="Rectangle 7"/>
          <p:cNvSpPr>
            <a:spLocks noChangeArrowheads="1"/>
          </p:cNvSpPr>
          <p:nvPr/>
        </p:nvSpPr>
        <p:spPr bwMode="auto">
          <a:xfrm>
            <a:off x="1752600" y="40989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897" name="Rectangle 8"/>
          <p:cNvSpPr>
            <a:spLocks noChangeArrowheads="1"/>
          </p:cNvSpPr>
          <p:nvPr/>
        </p:nvSpPr>
        <p:spPr bwMode="auto">
          <a:xfrm>
            <a:off x="2362200" y="4098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898" name="Rectangle 9"/>
          <p:cNvSpPr>
            <a:spLocks noChangeArrowheads="1"/>
          </p:cNvSpPr>
          <p:nvPr/>
        </p:nvSpPr>
        <p:spPr bwMode="auto">
          <a:xfrm>
            <a:off x="2667000" y="4098925"/>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899" name="Rectangle 10"/>
          <p:cNvSpPr>
            <a:spLocks noChangeArrowheads="1"/>
          </p:cNvSpPr>
          <p:nvPr/>
        </p:nvSpPr>
        <p:spPr bwMode="auto">
          <a:xfrm>
            <a:off x="2057400" y="4098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00" name="Rectangle 11"/>
          <p:cNvSpPr>
            <a:spLocks noChangeArrowheads="1"/>
          </p:cNvSpPr>
          <p:nvPr/>
        </p:nvSpPr>
        <p:spPr bwMode="auto">
          <a:xfrm>
            <a:off x="1752600" y="44037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01" name="Rectangle 12"/>
          <p:cNvSpPr>
            <a:spLocks noChangeArrowheads="1"/>
          </p:cNvSpPr>
          <p:nvPr/>
        </p:nvSpPr>
        <p:spPr bwMode="auto">
          <a:xfrm>
            <a:off x="2362200" y="44037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02" name="Rectangle 13"/>
          <p:cNvSpPr>
            <a:spLocks noChangeArrowheads="1"/>
          </p:cNvSpPr>
          <p:nvPr/>
        </p:nvSpPr>
        <p:spPr bwMode="auto">
          <a:xfrm>
            <a:off x="2667000" y="44037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03" name="Rectangle 14"/>
          <p:cNvSpPr>
            <a:spLocks noChangeArrowheads="1"/>
          </p:cNvSpPr>
          <p:nvPr/>
        </p:nvSpPr>
        <p:spPr bwMode="auto">
          <a:xfrm>
            <a:off x="2057400" y="44037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04" name="Rectangle 15"/>
          <p:cNvSpPr>
            <a:spLocks noChangeArrowheads="1"/>
          </p:cNvSpPr>
          <p:nvPr/>
        </p:nvSpPr>
        <p:spPr bwMode="auto">
          <a:xfrm>
            <a:off x="1752600" y="4708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05" name="Rectangle 16"/>
          <p:cNvSpPr>
            <a:spLocks noChangeArrowheads="1"/>
          </p:cNvSpPr>
          <p:nvPr/>
        </p:nvSpPr>
        <p:spPr bwMode="auto">
          <a:xfrm>
            <a:off x="2362200" y="4708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06" name="Rectangle 17"/>
          <p:cNvSpPr>
            <a:spLocks noChangeArrowheads="1"/>
          </p:cNvSpPr>
          <p:nvPr/>
        </p:nvSpPr>
        <p:spPr bwMode="auto">
          <a:xfrm>
            <a:off x="2667000" y="4708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07" name="Rectangle 18"/>
          <p:cNvSpPr>
            <a:spLocks noChangeArrowheads="1"/>
          </p:cNvSpPr>
          <p:nvPr/>
        </p:nvSpPr>
        <p:spPr bwMode="auto">
          <a:xfrm>
            <a:off x="2057400" y="4708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08" name="Rectangle 19"/>
          <p:cNvSpPr>
            <a:spLocks noChangeArrowheads="1"/>
          </p:cNvSpPr>
          <p:nvPr/>
        </p:nvSpPr>
        <p:spPr bwMode="auto">
          <a:xfrm>
            <a:off x="1752600" y="50133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09" name="Rectangle 20"/>
          <p:cNvSpPr>
            <a:spLocks noChangeArrowheads="1"/>
          </p:cNvSpPr>
          <p:nvPr/>
        </p:nvSpPr>
        <p:spPr bwMode="auto">
          <a:xfrm>
            <a:off x="2362200" y="50133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10" name="Rectangle 21"/>
          <p:cNvSpPr>
            <a:spLocks noChangeArrowheads="1"/>
          </p:cNvSpPr>
          <p:nvPr/>
        </p:nvSpPr>
        <p:spPr bwMode="auto">
          <a:xfrm>
            <a:off x="2667000" y="50133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11" name="Rectangle 22"/>
          <p:cNvSpPr>
            <a:spLocks noChangeArrowheads="1"/>
          </p:cNvSpPr>
          <p:nvPr/>
        </p:nvSpPr>
        <p:spPr bwMode="auto">
          <a:xfrm>
            <a:off x="2057400" y="50133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12" name="Rectangle 127"/>
          <p:cNvSpPr>
            <a:spLocks noChangeArrowheads="1"/>
          </p:cNvSpPr>
          <p:nvPr/>
        </p:nvSpPr>
        <p:spPr bwMode="auto">
          <a:xfrm>
            <a:off x="2057400" y="40989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13" name="Rectangle 128"/>
          <p:cNvSpPr>
            <a:spLocks noChangeArrowheads="1"/>
          </p:cNvSpPr>
          <p:nvPr/>
        </p:nvSpPr>
        <p:spPr bwMode="auto">
          <a:xfrm>
            <a:off x="2362200" y="40989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14" name="Rectangle 129"/>
          <p:cNvSpPr>
            <a:spLocks noChangeArrowheads="1"/>
          </p:cNvSpPr>
          <p:nvPr/>
        </p:nvSpPr>
        <p:spPr bwMode="auto">
          <a:xfrm>
            <a:off x="2057400" y="37941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15" name="Rectangle 130"/>
          <p:cNvSpPr>
            <a:spLocks noChangeArrowheads="1"/>
          </p:cNvSpPr>
          <p:nvPr/>
        </p:nvSpPr>
        <p:spPr bwMode="auto">
          <a:xfrm>
            <a:off x="2057400" y="44037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16" name="Rectangle 131"/>
          <p:cNvSpPr>
            <a:spLocks noChangeArrowheads="1"/>
          </p:cNvSpPr>
          <p:nvPr/>
        </p:nvSpPr>
        <p:spPr bwMode="auto">
          <a:xfrm>
            <a:off x="2057400" y="47085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17" name="Rectangle 132"/>
          <p:cNvSpPr>
            <a:spLocks noChangeArrowheads="1"/>
          </p:cNvSpPr>
          <p:nvPr/>
        </p:nvSpPr>
        <p:spPr bwMode="auto">
          <a:xfrm>
            <a:off x="2362200" y="50133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18" name="Rectangle 3"/>
          <p:cNvSpPr>
            <a:spLocks noChangeArrowheads="1"/>
          </p:cNvSpPr>
          <p:nvPr/>
        </p:nvSpPr>
        <p:spPr bwMode="auto">
          <a:xfrm>
            <a:off x="2992438" y="3805238"/>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19" name="Rectangle 4"/>
          <p:cNvSpPr>
            <a:spLocks noChangeArrowheads="1"/>
          </p:cNvSpPr>
          <p:nvPr/>
        </p:nvSpPr>
        <p:spPr bwMode="auto">
          <a:xfrm>
            <a:off x="3602038" y="38052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20" name="Rectangle 6"/>
          <p:cNvSpPr>
            <a:spLocks noChangeArrowheads="1"/>
          </p:cNvSpPr>
          <p:nvPr/>
        </p:nvSpPr>
        <p:spPr bwMode="auto">
          <a:xfrm>
            <a:off x="3297238" y="38052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21" name="Rectangle 7"/>
          <p:cNvSpPr>
            <a:spLocks noChangeArrowheads="1"/>
          </p:cNvSpPr>
          <p:nvPr/>
        </p:nvSpPr>
        <p:spPr bwMode="auto">
          <a:xfrm>
            <a:off x="2992438" y="41100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22" name="Rectangle 8"/>
          <p:cNvSpPr>
            <a:spLocks noChangeArrowheads="1"/>
          </p:cNvSpPr>
          <p:nvPr/>
        </p:nvSpPr>
        <p:spPr bwMode="auto">
          <a:xfrm>
            <a:off x="3602038" y="41100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23" name="Rectangle 10"/>
          <p:cNvSpPr>
            <a:spLocks noChangeArrowheads="1"/>
          </p:cNvSpPr>
          <p:nvPr/>
        </p:nvSpPr>
        <p:spPr bwMode="auto">
          <a:xfrm>
            <a:off x="3297238" y="41100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24" name="Rectangle 11"/>
          <p:cNvSpPr>
            <a:spLocks noChangeArrowheads="1"/>
          </p:cNvSpPr>
          <p:nvPr/>
        </p:nvSpPr>
        <p:spPr bwMode="auto">
          <a:xfrm>
            <a:off x="2992438" y="4414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25" name="Rectangle 12"/>
          <p:cNvSpPr>
            <a:spLocks noChangeArrowheads="1"/>
          </p:cNvSpPr>
          <p:nvPr/>
        </p:nvSpPr>
        <p:spPr bwMode="auto">
          <a:xfrm>
            <a:off x="3602038" y="4414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26" name="Rectangle 14"/>
          <p:cNvSpPr>
            <a:spLocks noChangeArrowheads="1"/>
          </p:cNvSpPr>
          <p:nvPr/>
        </p:nvSpPr>
        <p:spPr bwMode="auto">
          <a:xfrm>
            <a:off x="3297238" y="4414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27" name="Rectangle 15"/>
          <p:cNvSpPr>
            <a:spLocks noChangeArrowheads="1"/>
          </p:cNvSpPr>
          <p:nvPr/>
        </p:nvSpPr>
        <p:spPr bwMode="auto">
          <a:xfrm>
            <a:off x="2992438" y="4719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28" name="Rectangle 16"/>
          <p:cNvSpPr>
            <a:spLocks noChangeArrowheads="1"/>
          </p:cNvSpPr>
          <p:nvPr/>
        </p:nvSpPr>
        <p:spPr bwMode="auto">
          <a:xfrm>
            <a:off x="3602038" y="4719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29" name="Rectangle 18"/>
          <p:cNvSpPr>
            <a:spLocks noChangeArrowheads="1"/>
          </p:cNvSpPr>
          <p:nvPr/>
        </p:nvSpPr>
        <p:spPr bwMode="auto">
          <a:xfrm>
            <a:off x="3297238" y="4719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30" name="Rectangle 19"/>
          <p:cNvSpPr>
            <a:spLocks noChangeArrowheads="1"/>
          </p:cNvSpPr>
          <p:nvPr/>
        </p:nvSpPr>
        <p:spPr bwMode="auto">
          <a:xfrm>
            <a:off x="2992438" y="50244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31" name="Rectangle 20"/>
          <p:cNvSpPr>
            <a:spLocks noChangeArrowheads="1"/>
          </p:cNvSpPr>
          <p:nvPr/>
        </p:nvSpPr>
        <p:spPr bwMode="auto">
          <a:xfrm>
            <a:off x="3602038" y="50244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32" name="Rectangle 22"/>
          <p:cNvSpPr>
            <a:spLocks noChangeArrowheads="1"/>
          </p:cNvSpPr>
          <p:nvPr/>
        </p:nvSpPr>
        <p:spPr bwMode="auto">
          <a:xfrm>
            <a:off x="2992438" y="50244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33" name="Rectangle 127"/>
          <p:cNvSpPr>
            <a:spLocks noChangeArrowheads="1"/>
          </p:cNvSpPr>
          <p:nvPr/>
        </p:nvSpPr>
        <p:spPr bwMode="auto">
          <a:xfrm>
            <a:off x="3297238" y="41100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34" name="Rectangle 128"/>
          <p:cNvSpPr>
            <a:spLocks noChangeArrowheads="1"/>
          </p:cNvSpPr>
          <p:nvPr/>
        </p:nvSpPr>
        <p:spPr bwMode="auto">
          <a:xfrm>
            <a:off x="3286125" y="53387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35" name="Rectangle 129"/>
          <p:cNvSpPr>
            <a:spLocks noChangeArrowheads="1"/>
          </p:cNvSpPr>
          <p:nvPr/>
        </p:nvSpPr>
        <p:spPr bwMode="auto">
          <a:xfrm>
            <a:off x="3297238" y="38052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36" name="Rectangle 130"/>
          <p:cNvSpPr>
            <a:spLocks noChangeArrowheads="1"/>
          </p:cNvSpPr>
          <p:nvPr/>
        </p:nvSpPr>
        <p:spPr bwMode="auto">
          <a:xfrm>
            <a:off x="3297238" y="44148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37" name="Rectangle 131"/>
          <p:cNvSpPr>
            <a:spLocks noChangeArrowheads="1"/>
          </p:cNvSpPr>
          <p:nvPr/>
        </p:nvSpPr>
        <p:spPr bwMode="auto">
          <a:xfrm>
            <a:off x="3297238" y="47196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38" name="Rectangle 132"/>
          <p:cNvSpPr>
            <a:spLocks noChangeArrowheads="1"/>
          </p:cNvSpPr>
          <p:nvPr/>
        </p:nvSpPr>
        <p:spPr bwMode="auto">
          <a:xfrm>
            <a:off x="3602038" y="50244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39" name="Rectangle 3"/>
          <p:cNvSpPr>
            <a:spLocks noChangeArrowheads="1"/>
          </p:cNvSpPr>
          <p:nvPr/>
        </p:nvSpPr>
        <p:spPr bwMode="auto">
          <a:xfrm>
            <a:off x="1773238" y="53292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40" name="Rectangle 4"/>
          <p:cNvSpPr>
            <a:spLocks noChangeArrowheads="1"/>
          </p:cNvSpPr>
          <p:nvPr/>
        </p:nvSpPr>
        <p:spPr bwMode="auto">
          <a:xfrm>
            <a:off x="2382838" y="53292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41" name="Rectangle 5"/>
          <p:cNvSpPr>
            <a:spLocks noChangeArrowheads="1"/>
          </p:cNvSpPr>
          <p:nvPr/>
        </p:nvSpPr>
        <p:spPr bwMode="auto">
          <a:xfrm>
            <a:off x="2687638" y="53292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42" name="Rectangle 6"/>
          <p:cNvSpPr>
            <a:spLocks noChangeArrowheads="1"/>
          </p:cNvSpPr>
          <p:nvPr/>
        </p:nvSpPr>
        <p:spPr bwMode="auto">
          <a:xfrm>
            <a:off x="2078038" y="53292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43" name="Rectangle 7"/>
          <p:cNvSpPr>
            <a:spLocks noChangeArrowheads="1"/>
          </p:cNvSpPr>
          <p:nvPr/>
        </p:nvSpPr>
        <p:spPr bwMode="auto">
          <a:xfrm>
            <a:off x="1773238" y="56340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44" name="Rectangle 8"/>
          <p:cNvSpPr>
            <a:spLocks noChangeArrowheads="1"/>
          </p:cNvSpPr>
          <p:nvPr/>
        </p:nvSpPr>
        <p:spPr bwMode="auto">
          <a:xfrm>
            <a:off x="2382838" y="56340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45" name="Rectangle 9"/>
          <p:cNvSpPr>
            <a:spLocks noChangeArrowheads="1"/>
          </p:cNvSpPr>
          <p:nvPr/>
        </p:nvSpPr>
        <p:spPr bwMode="auto">
          <a:xfrm>
            <a:off x="2687638" y="56340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46" name="Rectangle 10"/>
          <p:cNvSpPr>
            <a:spLocks noChangeArrowheads="1"/>
          </p:cNvSpPr>
          <p:nvPr/>
        </p:nvSpPr>
        <p:spPr bwMode="auto">
          <a:xfrm>
            <a:off x="2078038" y="56340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47" name="Rectangle 11"/>
          <p:cNvSpPr>
            <a:spLocks noChangeArrowheads="1"/>
          </p:cNvSpPr>
          <p:nvPr/>
        </p:nvSpPr>
        <p:spPr bwMode="auto">
          <a:xfrm>
            <a:off x="1773238" y="5938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48" name="Rectangle 12"/>
          <p:cNvSpPr>
            <a:spLocks noChangeArrowheads="1"/>
          </p:cNvSpPr>
          <p:nvPr/>
        </p:nvSpPr>
        <p:spPr bwMode="auto">
          <a:xfrm>
            <a:off x="2382838" y="5938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49" name="Rectangle 13"/>
          <p:cNvSpPr>
            <a:spLocks noChangeArrowheads="1"/>
          </p:cNvSpPr>
          <p:nvPr/>
        </p:nvSpPr>
        <p:spPr bwMode="auto">
          <a:xfrm>
            <a:off x="2687638" y="5938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50" name="Rectangle 14"/>
          <p:cNvSpPr>
            <a:spLocks noChangeArrowheads="1"/>
          </p:cNvSpPr>
          <p:nvPr/>
        </p:nvSpPr>
        <p:spPr bwMode="auto">
          <a:xfrm>
            <a:off x="2078038" y="5938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51" name="Rectangle 15"/>
          <p:cNvSpPr>
            <a:spLocks noChangeArrowheads="1"/>
          </p:cNvSpPr>
          <p:nvPr/>
        </p:nvSpPr>
        <p:spPr bwMode="auto">
          <a:xfrm>
            <a:off x="1773238" y="6243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52" name="Rectangle 16"/>
          <p:cNvSpPr>
            <a:spLocks noChangeArrowheads="1"/>
          </p:cNvSpPr>
          <p:nvPr/>
        </p:nvSpPr>
        <p:spPr bwMode="auto">
          <a:xfrm>
            <a:off x="2382838" y="6243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53" name="Rectangle 17"/>
          <p:cNvSpPr>
            <a:spLocks noChangeArrowheads="1"/>
          </p:cNvSpPr>
          <p:nvPr/>
        </p:nvSpPr>
        <p:spPr bwMode="auto">
          <a:xfrm>
            <a:off x="2687638" y="6243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54" name="Rectangle 18"/>
          <p:cNvSpPr>
            <a:spLocks noChangeArrowheads="1"/>
          </p:cNvSpPr>
          <p:nvPr/>
        </p:nvSpPr>
        <p:spPr bwMode="auto">
          <a:xfrm>
            <a:off x="2078038" y="6243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55" name="Rectangle 127"/>
          <p:cNvSpPr>
            <a:spLocks noChangeArrowheads="1"/>
          </p:cNvSpPr>
          <p:nvPr/>
        </p:nvSpPr>
        <p:spPr bwMode="auto">
          <a:xfrm>
            <a:off x="3022600" y="49942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56" name="Rectangle 128"/>
          <p:cNvSpPr>
            <a:spLocks noChangeArrowheads="1"/>
          </p:cNvSpPr>
          <p:nvPr/>
        </p:nvSpPr>
        <p:spPr bwMode="auto">
          <a:xfrm>
            <a:off x="2382838" y="56340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57" name="Rectangle 129"/>
          <p:cNvSpPr>
            <a:spLocks noChangeArrowheads="1"/>
          </p:cNvSpPr>
          <p:nvPr/>
        </p:nvSpPr>
        <p:spPr bwMode="auto">
          <a:xfrm>
            <a:off x="2708275" y="59388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58" name="Rectangle 130"/>
          <p:cNvSpPr>
            <a:spLocks noChangeArrowheads="1"/>
          </p:cNvSpPr>
          <p:nvPr/>
        </p:nvSpPr>
        <p:spPr bwMode="auto">
          <a:xfrm>
            <a:off x="2371725" y="46990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59" name="Rectangle 131"/>
          <p:cNvSpPr>
            <a:spLocks noChangeArrowheads="1"/>
          </p:cNvSpPr>
          <p:nvPr/>
        </p:nvSpPr>
        <p:spPr bwMode="auto">
          <a:xfrm>
            <a:off x="2697163" y="50038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60" name="Rectangle 3"/>
          <p:cNvSpPr>
            <a:spLocks noChangeArrowheads="1"/>
          </p:cNvSpPr>
          <p:nvPr/>
        </p:nvSpPr>
        <p:spPr bwMode="auto">
          <a:xfrm>
            <a:off x="2981325" y="53387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61" name="Rectangle 4"/>
          <p:cNvSpPr>
            <a:spLocks noChangeArrowheads="1"/>
          </p:cNvSpPr>
          <p:nvPr/>
        </p:nvSpPr>
        <p:spPr bwMode="auto">
          <a:xfrm>
            <a:off x="3590925" y="53387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62" name="Rectangle 6"/>
          <p:cNvSpPr>
            <a:spLocks noChangeArrowheads="1"/>
          </p:cNvSpPr>
          <p:nvPr/>
        </p:nvSpPr>
        <p:spPr bwMode="auto">
          <a:xfrm>
            <a:off x="2981325" y="53387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63" name="Rectangle 7"/>
          <p:cNvSpPr>
            <a:spLocks noChangeArrowheads="1"/>
          </p:cNvSpPr>
          <p:nvPr/>
        </p:nvSpPr>
        <p:spPr bwMode="auto">
          <a:xfrm>
            <a:off x="3276600" y="50244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64" name="Rectangle 8"/>
          <p:cNvSpPr>
            <a:spLocks noChangeArrowheads="1"/>
          </p:cNvSpPr>
          <p:nvPr/>
        </p:nvSpPr>
        <p:spPr bwMode="auto">
          <a:xfrm>
            <a:off x="3590925" y="56435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65" name="Rectangle 10"/>
          <p:cNvSpPr>
            <a:spLocks noChangeArrowheads="1"/>
          </p:cNvSpPr>
          <p:nvPr/>
        </p:nvSpPr>
        <p:spPr bwMode="auto">
          <a:xfrm>
            <a:off x="2981325" y="56435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66" name="Rectangle 11"/>
          <p:cNvSpPr>
            <a:spLocks noChangeArrowheads="1"/>
          </p:cNvSpPr>
          <p:nvPr/>
        </p:nvSpPr>
        <p:spPr bwMode="auto">
          <a:xfrm>
            <a:off x="2981325" y="59483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67" name="Rectangle 12"/>
          <p:cNvSpPr>
            <a:spLocks noChangeArrowheads="1"/>
          </p:cNvSpPr>
          <p:nvPr/>
        </p:nvSpPr>
        <p:spPr bwMode="auto">
          <a:xfrm>
            <a:off x="3590925" y="59483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68" name="Rectangle 14"/>
          <p:cNvSpPr>
            <a:spLocks noChangeArrowheads="1"/>
          </p:cNvSpPr>
          <p:nvPr/>
        </p:nvSpPr>
        <p:spPr bwMode="auto">
          <a:xfrm>
            <a:off x="2981325" y="59483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69" name="Rectangle 15"/>
          <p:cNvSpPr>
            <a:spLocks noChangeArrowheads="1"/>
          </p:cNvSpPr>
          <p:nvPr/>
        </p:nvSpPr>
        <p:spPr bwMode="auto">
          <a:xfrm>
            <a:off x="2981325" y="6253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70" name="Rectangle 16"/>
          <p:cNvSpPr>
            <a:spLocks noChangeArrowheads="1"/>
          </p:cNvSpPr>
          <p:nvPr/>
        </p:nvSpPr>
        <p:spPr bwMode="auto">
          <a:xfrm>
            <a:off x="3590925" y="6253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71" name="Rectangle 18"/>
          <p:cNvSpPr>
            <a:spLocks noChangeArrowheads="1"/>
          </p:cNvSpPr>
          <p:nvPr/>
        </p:nvSpPr>
        <p:spPr bwMode="auto">
          <a:xfrm>
            <a:off x="2981325" y="6253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72" name="Rectangle 127"/>
          <p:cNvSpPr>
            <a:spLocks noChangeArrowheads="1"/>
          </p:cNvSpPr>
          <p:nvPr/>
        </p:nvSpPr>
        <p:spPr bwMode="auto">
          <a:xfrm>
            <a:off x="2981325" y="56435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73" name="Rectangle 128"/>
          <p:cNvSpPr>
            <a:spLocks noChangeArrowheads="1"/>
          </p:cNvSpPr>
          <p:nvPr/>
        </p:nvSpPr>
        <p:spPr bwMode="auto">
          <a:xfrm>
            <a:off x="2057400" y="50339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74" name="Rectangle 129"/>
          <p:cNvSpPr>
            <a:spLocks noChangeArrowheads="1"/>
          </p:cNvSpPr>
          <p:nvPr/>
        </p:nvSpPr>
        <p:spPr bwMode="auto">
          <a:xfrm>
            <a:off x="2981325" y="53387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75" name="Rectangle 130"/>
          <p:cNvSpPr>
            <a:spLocks noChangeArrowheads="1"/>
          </p:cNvSpPr>
          <p:nvPr/>
        </p:nvSpPr>
        <p:spPr bwMode="auto">
          <a:xfrm>
            <a:off x="2981325" y="59483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76" name="Rectangle 131"/>
          <p:cNvSpPr>
            <a:spLocks noChangeArrowheads="1"/>
          </p:cNvSpPr>
          <p:nvPr/>
        </p:nvSpPr>
        <p:spPr bwMode="auto">
          <a:xfrm>
            <a:off x="2981325" y="62531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77" name="Rectangle 11"/>
          <p:cNvSpPr>
            <a:spLocks noChangeArrowheads="1"/>
          </p:cNvSpPr>
          <p:nvPr/>
        </p:nvSpPr>
        <p:spPr bwMode="auto">
          <a:xfrm>
            <a:off x="1762125" y="4098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78" name="Rectangle 11"/>
          <p:cNvSpPr>
            <a:spLocks noChangeArrowheads="1"/>
          </p:cNvSpPr>
          <p:nvPr/>
        </p:nvSpPr>
        <p:spPr bwMode="auto">
          <a:xfrm>
            <a:off x="2057400" y="37846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79" name="Rectangle 22"/>
          <p:cNvSpPr>
            <a:spLocks noChangeArrowheads="1"/>
          </p:cNvSpPr>
          <p:nvPr/>
        </p:nvSpPr>
        <p:spPr bwMode="auto">
          <a:xfrm>
            <a:off x="1782763" y="56134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80" name="Rectangle 21"/>
          <p:cNvSpPr>
            <a:spLocks noChangeArrowheads="1"/>
          </p:cNvSpPr>
          <p:nvPr/>
        </p:nvSpPr>
        <p:spPr bwMode="auto">
          <a:xfrm>
            <a:off x="3602038" y="50339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81" name="Rectangle 21"/>
          <p:cNvSpPr>
            <a:spLocks noChangeArrowheads="1"/>
          </p:cNvSpPr>
          <p:nvPr/>
        </p:nvSpPr>
        <p:spPr bwMode="auto">
          <a:xfrm>
            <a:off x="2403475" y="5622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82" name="Rectangle 15"/>
          <p:cNvSpPr>
            <a:spLocks noChangeArrowheads="1"/>
          </p:cNvSpPr>
          <p:nvPr/>
        </p:nvSpPr>
        <p:spPr bwMode="auto">
          <a:xfrm>
            <a:off x="3286125" y="5622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83" name="Rectangle 16"/>
          <p:cNvSpPr>
            <a:spLocks noChangeArrowheads="1"/>
          </p:cNvSpPr>
          <p:nvPr/>
        </p:nvSpPr>
        <p:spPr bwMode="auto">
          <a:xfrm>
            <a:off x="3306763" y="6243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84" name="Rectangle 16"/>
          <p:cNvSpPr>
            <a:spLocks noChangeArrowheads="1"/>
          </p:cNvSpPr>
          <p:nvPr/>
        </p:nvSpPr>
        <p:spPr bwMode="auto">
          <a:xfrm>
            <a:off x="3306763" y="59277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85" name="Rectangle 131"/>
          <p:cNvSpPr>
            <a:spLocks noChangeArrowheads="1"/>
          </p:cNvSpPr>
          <p:nvPr/>
        </p:nvSpPr>
        <p:spPr bwMode="auto">
          <a:xfrm>
            <a:off x="2697163" y="62325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86" name="Rectangle 3"/>
          <p:cNvSpPr>
            <a:spLocks noChangeArrowheads="1"/>
          </p:cNvSpPr>
          <p:nvPr/>
        </p:nvSpPr>
        <p:spPr bwMode="auto">
          <a:xfrm>
            <a:off x="2301875" y="1914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87" name="Rectangle 4"/>
          <p:cNvSpPr>
            <a:spLocks noChangeArrowheads="1"/>
          </p:cNvSpPr>
          <p:nvPr/>
        </p:nvSpPr>
        <p:spPr bwMode="auto">
          <a:xfrm>
            <a:off x="2911475" y="1914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88" name="Rectangle 5"/>
          <p:cNvSpPr>
            <a:spLocks noChangeArrowheads="1"/>
          </p:cNvSpPr>
          <p:nvPr/>
        </p:nvSpPr>
        <p:spPr bwMode="auto">
          <a:xfrm>
            <a:off x="3216275" y="1914525"/>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89" name="Rectangle 6"/>
          <p:cNvSpPr>
            <a:spLocks noChangeArrowheads="1"/>
          </p:cNvSpPr>
          <p:nvPr/>
        </p:nvSpPr>
        <p:spPr bwMode="auto">
          <a:xfrm>
            <a:off x="2606675" y="1914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90" name="Rectangle 129"/>
          <p:cNvSpPr>
            <a:spLocks noChangeArrowheads="1"/>
          </p:cNvSpPr>
          <p:nvPr/>
        </p:nvSpPr>
        <p:spPr bwMode="auto">
          <a:xfrm>
            <a:off x="2606675" y="19145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91" name="Rectangle 3"/>
          <p:cNvSpPr>
            <a:spLocks noChangeArrowheads="1"/>
          </p:cNvSpPr>
          <p:nvPr/>
        </p:nvSpPr>
        <p:spPr bwMode="auto">
          <a:xfrm>
            <a:off x="3540125" y="1925638"/>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92" name="Rectangle 4"/>
          <p:cNvSpPr>
            <a:spLocks noChangeArrowheads="1"/>
          </p:cNvSpPr>
          <p:nvPr/>
        </p:nvSpPr>
        <p:spPr bwMode="auto">
          <a:xfrm>
            <a:off x="4149725" y="1925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93" name="Rectangle 6"/>
          <p:cNvSpPr>
            <a:spLocks noChangeArrowheads="1"/>
          </p:cNvSpPr>
          <p:nvPr/>
        </p:nvSpPr>
        <p:spPr bwMode="auto">
          <a:xfrm>
            <a:off x="3844925" y="1925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94" name="Rectangle 129"/>
          <p:cNvSpPr>
            <a:spLocks noChangeArrowheads="1"/>
          </p:cNvSpPr>
          <p:nvPr/>
        </p:nvSpPr>
        <p:spPr bwMode="auto">
          <a:xfrm>
            <a:off x="3844925" y="19256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95" name="Rectangle 11"/>
          <p:cNvSpPr>
            <a:spLocks noChangeArrowheads="1"/>
          </p:cNvSpPr>
          <p:nvPr/>
        </p:nvSpPr>
        <p:spPr bwMode="auto">
          <a:xfrm>
            <a:off x="2606675" y="19050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96" name="Rectangle 7"/>
          <p:cNvSpPr>
            <a:spLocks noChangeArrowheads="1"/>
          </p:cNvSpPr>
          <p:nvPr/>
        </p:nvSpPr>
        <p:spPr bwMode="auto">
          <a:xfrm>
            <a:off x="4465638" y="19351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97" name="Rectangle 8"/>
          <p:cNvSpPr>
            <a:spLocks noChangeArrowheads="1"/>
          </p:cNvSpPr>
          <p:nvPr/>
        </p:nvSpPr>
        <p:spPr bwMode="auto">
          <a:xfrm>
            <a:off x="5075238"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98" name="Rectangle 9"/>
          <p:cNvSpPr>
            <a:spLocks noChangeArrowheads="1"/>
          </p:cNvSpPr>
          <p:nvPr/>
        </p:nvSpPr>
        <p:spPr bwMode="auto">
          <a:xfrm>
            <a:off x="5380038" y="1935163"/>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7999" name="Rectangle 10"/>
          <p:cNvSpPr>
            <a:spLocks noChangeArrowheads="1"/>
          </p:cNvSpPr>
          <p:nvPr/>
        </p:nvSpPr>
        <p:spPr bwMode="auto">
          <a:xfrm>
            <a:off x="4770438"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000" name="Rectangle 127"/>
          <p:cNvSpPr>
            <a:spLocks noChangeArrowheads="1"/>
          </p:cNvSpPr>
          <p:nvPr/>
        </p:nvSpPr>
        <p:spPr bwMode="auto">
          <a:xfrm>
            <a:off x="4770438" y="19351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001" name="Rectangle 128"/>
          <p:cNvSpPr>
            <a:spLocks noChangeArrowheads="1"/>
          </p:cNvSpPr>
          <p:nvPr/>
        </p:nvSpPr>
        <p:spPr bwMode="auto">
          <a:xfrm>
            <a:off x="5075238" y="19351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002" name="Rectangle 7"/>
          <p:cNvSpPr>
            <a:spLocks noChangeArrowheads="1"/>
          </p:cNvSpPr>
          <p:nvPr/>
        </p:nvSpPr>
        <p:spPr bwMode="auto">
          <a:xfrm>
            <a:off x="5705475" y="19462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003" name="Rectangle 8"/>
          <p:cNvSpPr>
            <a:spLocks noChangeArrowheads="1"/>
          </p:cNvSpPr>
          <p:nvPr/>
        </p:nvSpPr>
        <p:spPr bwMode="auto">
          <a:xfrm>
            <a:off x="6315075" y="194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004" name="Rectangle 10"/>
          <p:cNvSpPr>
            <a:spLocks noChangeArrowheads="1"/>
          </p:cNvSpPr>
          <p:nvPr/>
        </p:nvSpPr>
        <p:spPr bwMode="auto">
          <a:xfrm>
            <a:off x="6010275" y="194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005" name="Rectangle 127"/>
          <p:cNvSpPr>
            <a:spLocks noChangeArrowheads="1"/>
          </p:cNvSpPr>
          <p:nvPr/>
        </p:nvSpPr>
        <p:spPr bwMode="auto">
          <a:xfrm>
            <a:off x="6010275" y="19462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006" name="Rectangle 11"/>
          <p:cNvSpPr>
            <a:spLocks noChangeArrowheads="1"/>
          </p:cNvSpPr>
          <p:nvPr/>
        </p:nvSpPr>
        <p:spPr bwMode="auto">
          <a:xfrm>
            <a:off x="4475163"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007" name="Rectangle 11"/>
          <p:cNvSpPr>
            <a:spLocks noChangeArrowheads="1"/>
          </p:cNvSpPr>
          <p:nvPr/>
        </p:nvSpPr>
        <p:spPr bwMode="auto">
          <a:xfrm>
            <a:off x="6645275"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008" name="Rectangle 12"/>
          <p:cNvSpPr>
            <a:spLocks noChangeArrowheads="1"/>
          </p:cNvSpPr>
          <p:nvPr/>
        </p:nvSpPr>
        <p:spPr bwMode="auto">
          <a:xfrm>
            <a:off x="7254875"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009" name="Rectangle 13"/>
          <p:cNvSpPr>
            <a:spLocks noChangeArrowheads="1"/>
          </p:cNvSpPr>
          <p:nvPr/>
        </p:nvSpPr>
        <p:spPr bwMode="auto">
          <a:xfrm>
            <a:off x="7559675"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010" name="Rectangle 14"/>
          <p:cNvSpPr>
            <a:spLocks noChangeArrowheads="1"/>
          </p:cNvSpPr>
          <p:nvPr/>
        </p:nvSpPr>
        <p:spPr bwMode="auto">
          <a:xfrm>
            <a:off x="6950075"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011" name="Rectangle 130"/>
          <p:cNvSpPr>
            <a:spLocks noChangeArrowheads="1"/>
          </p:cNvSpPr>
          <p:nvPr/>
        </p:nvSpPr>
        <p:spPr bwMode="auto">
          <a:xfrm>
            <a:off x="6950075" y="19351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012" name="Rectangle 11"/>
          <p:cNvSpPr>
            <a:spLocks noChangeArrowheads="1"/>
          </p:cNvSpPr>
          <p:nvPr/>
        </p:nvSpPr>
        <p:spPr bwMode="auto">
          <a:xfrm>
            <a:off x="7883525" y="194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013" name="Rectangle 12"/>
          <p:cNvSpPr>
            <a:spLocks noChangeArrowheads="1"/>
          </p:cNvSpPr>
          <p:nvPr/>
        </p:nvSpPr>
        <p:spPr bwMode="auto">
          <a:xfrm>
            <a:off x="8493125" y="194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014" name="Rectangle 14"/>
          <p:cNvSpPr>
            <a:spLocks noChangeArrowheads="1"/>
          </p:cNvSpPr>
          <p:nvPr/>
        </p:nvSpPr>
        <p:spPr bwMode="auto">
          <a:xfrm>
            <a:off x="8188325" y="194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015" name="Rectangle 130"/>
          <p:cNvSpPr>
            <a:spLocks noChangeArrowheads="1"/>
          </p:cNvSpPr>
          <p:nvPr/>
        </p:nvSpPr>
        <p:spPr bwMode="auto">
          <a:xfrm>
            <a:off x="8188325" y="19462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016" name="Rectangle 15"/>
          <p:cNvSpPr>
            <a:spLocks noChangeArrowheads="1"/>
          </p:cNvSpPr>
          <p:nvPr/>
        </p:nvSpPr>
        <p:spPr bwMode="auto">
          <a:xfrm>
            <a:off x="8813800" y="1939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017" name="Rectangle 16"/>
          <p:cNvSpPr>
            <a:spLocks noChangeArrowheads="1"/>
          </p:cNvSpPr>
          <p:nvPr/>
        </p:nvSpPr>
        <p:spPr bwMode="auto">
          <a:xfrm>
            <a:off x="9423400" y="1939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018" name="Rectangle 17"/>
          <p:cNvSpPr>
            <a:spLocks noChangeArrowheads="1"/>
          </p:cNvSpPr>
          <p:nvPr/>
        </p:nvSpPr>
        <p:spPr bwMode="auto">
          <a:xfrm>
            <a:off x="9728200" y="1939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019" name="Rectangle 18"/>
          <p:cNvSpPr>
            <a:spLocks noChangeArrowheads="1"/>
          </p:cNvSpPr>
          <p:nvPr/>
        </p:nvSpPr>
        <p:spPr bwMode="auto">
          <a:xfrm>
            <a:off x="9118600" y="1939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020" name="Rectangle 131"/>
          <p:cNvSpPr>
            <a:spLocks noChangeArrowheads="1"/>
          </p:cNvSpPr>
          <p:nvPr/>
        </p:nvSpPr>
        <p:spPr bwMode="auto">
          <a:xfrm>
            <a:off x="9118600" y="19399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021" name="Rectangle 130"/>
          <p:cNvSpPr>
            <a:spLocks noChangeArrowheads="1"/>
          </p:cNvSpPr>
          <p:nvPr/>
        </p:nvSpPr>
        <p:spPr bwMode="auto">
          <a:xfrm>
            <a:off x="9432925" y="19304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022" name="TextBox 7"/>
          <p:cNvSpPr txBox="1">
            <a:spLocks noChangeArrowheads="1"/>
          </p:cNvSpPr>
          <p:nvPr/>
        </p:nvSpPr>
        <p:spPr bwMode="auto">
          <a:xfrm>
            <a:off x="10033001" y="1866901"/>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a:t>…</a:t>
            </a:r>
          </a:p>
        </p:txBody>
      </p:sp>
      <p:sp>
        <p:nvSpPr>
          <p:cNvPr id="38023" name="TextBox 261"/>
          <p:cNvSpPr txBox="1">
            <a:spLocks noChangeArrowheads="1"/>
          </p:cNvSpPr>
          <p:nvPr/>
        </p:nvSpPr>
        <p:spPr bwMode="auto">
          <a:xfrm>
            <a:off x="1506537" y="3475038"/>
            <a:ext cx="3381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a:t>1</a:t>
            </a:r>
          </a:p>
        </p:txBody>
      </p:sp>
      <p:sp>
        <p:nvSpPr>
          <p:cNvPr id="38024" name="TextBox 262"/>
          <p:cNvSpPr txBox="1">
            <a:spLocks noChangeArrowheads="1"/>
          </p:cNvSpPr>
          <p:nvPr/>
        </p:nvSpPr>
        <p:spPr bwMode="auto">
          <a:xfrm>
            <a:off x="3771901" y="6421438"/>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a:t>63</a:t>
            </a:r>
          </a:p>
        </p:txBody>
      </p:sp>
      <p:sp>
        <p:nvSpPr>
          <p:cNvPr id="38025" name="TextBox 263"/>
          <p:cNvSpPr txBox="1">
            <a:spLocks noChangeArrowheads="1"/>
          </p:cNvSpPr>
          <p:nvPr/>
        </p:nvSpPr>
        <p:spPr bwMode="auto">
          <a:xfrm>
            <a:off x="2170113" y="1400176"/>
            <a:ext cx="85709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a:t> </a:t>
            </a:r>
            <a:r>
              <a:rPr lang="en-GB" altLang="en-US" sz="2400"/>
              <a:t>1                5                10                 15                20                25 </a:t>
            </a:r>
            <a:r>
              <a:rPr lang="en-GB" altLang="en-US" sz="2400" b="1"/>
              <a:t> …</a:t>
            </a:r>
          </a:p>
        </p:txBody>
      </p:sp>
      <p:cxnSp>
        <p:nvCxnSpPr>
          <p:cNvPr id="41" name="Straight Connector 40"/>
          <p:cNvCxnSpPr>
            <a:stCxn id="37986" idx="2"/>
            <a:endCxn id="4" idx="2"/>
          </p:cNvCxnSpPr>
          <p:nvPr/>
        </p:nvCxnSpPr>
        <p:spPr>
          <a:xfrm>
            <a:off x="2454276" y="2219326"/>
            <a:ext cx="2798763" cy="1738313"/>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a:endCxn id="4" idx="2"/>
          </p:cNvCxnSpPr>
          <p:nvPr/>
        </p:nvCxnSpPr>
        <p:spPr>
          <a:xfrm>
            <a:off x="2759076" y="2219326"/>
            <a:ext cx="2493963" cy="1738313"/>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3073400" y="2230438"/>
            <a:ext cx="2179638" cy="1554162"/>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a:endCxn id="4" idx="1"/>
          </p:cNvCxnSpPr>
          <p:nvPr/>
        </p:nvCxnSpPr>
        <p:spPr>
          <a:xfrm>
            <a:off x="3408363" y="2239963"/>
            <a:ext cx="1947862" cy="1452562"/>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a:endCxn id="4" idx="1"/>
          </p:cNvCxnSpPr>
          <p:nvPr/>
        </p:nvCxnSpPr>
        <p:spPr>
          <a:xfrm>
            <a:off x="3733801" y="2260601"/>
            <a:ext cx="1622425" cy="1431925"/>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a:endCxn id="4" idx="1"/>
          </p:cNvCxnSpPr>
          <p:nvPr/>
        </p:nvCxnSpPr>
        <p:spPr>
          <a:xfrm>
            <a:off x="4008439" y="2270125"/>
            <a:ext cx="1347787" cy="1422400"/>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a:stCxn id="37992" idx="2"/>
            <a:endCxn id="4" idx="1"/>
          </p:cNvCxnSpPr>
          <p:nvPr/>
        </p:nvCxnSpPr>
        <p:spPr>
          <a:xfrm>
            <a:off x="4302125" y="2230439"/>
            <a:ext cx="1054100" cy="1462087"/>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stCxn id="37996" idx="2"/>
            <a:endCxn id="4" idx="1"/>
          </p:cNvCxnSpPr>
          <p:nvPr/>
        </p:nvCxnSpPr>
        <p:spPr>
          <a:xfrm>
            <a:off x="4618039" y="2239963"/>
            <a:ext cx="738187" cy="1452562"/>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a:off x="5033964" y="2281239"/>
            <a:ext cx="369887" cy="1303337"/>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a:off x="5216525" y="2290764"/>
            <a:ext cx="369888" cy="1303337"/>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a:endCxn id="4" idx="0"/>
          </p:cNvCxnSpPr>
          <p:nvPr/>
        </p:nvCxnSpPr>
        <p:spPr>
          <a:xfrm>
            <a:off x="5502276" y="2320925"/>
            <a:ext cx="106363" cy="126365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flipH="1">
            <a:off x="5705475" y="2301875"/>
            <a:ext cx="203200" cy="130175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flipH="1">
            <a:off x="5705476" y="2290763"/>
            <a:ext cx="436563" cy="1293812"/>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a:endCxn id="4" idx="7"/>
          </p:cNvCxnSpPr>
          <p:nvPr/>
        </p:nvCxnSpPr>
        <p:spPr>
          <a:xfrm flipH="1">
            <a:off x="5859463" y="2311401"/>
            <a:ext cx="658812" cy="138112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a:endCxn id="4" idx="7"/>
          </p:cNvCxnSpPr>
          <p:nvPr/>
        </p:nvCxnSpPr>
        <p:spPr>
          <a:xfrm flipH="1">
            <a:off x="5859463" y="2281239"/>
            <a:ext cx="931862" cy="1411287"/>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flipH="1">
            <a:off x="5964239" y="2290763"/>
            <a:ext cx="1152525" cy="141605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a:stCxn id="38008" idx="2"/>
          </p:cNvCxnSpPr>
          <p:nvPr/>
        </p:nvCxnSpPr>
        <p:spPr>
          <a:xfrm flipH="1">
            <a:off x="6010275" y="2239963"/>
            <a:ext cx="1397000" cy="154940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a:endCxn id="4" idx="6"/>
          </p:cNvCxnSpPr>
          <p:nvPr/>
        </p:nvCxnSpPr>
        <p:spPr>
          <a:xfrm flipH="1">
            <a:off x="5964239" y="2290764"/>
            <a:ext cx="1773237" cy="166687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a:stCxn id="38012" idx="2"/>
            <a:endCxn id="4" idx="6"/>
          </p:cNvCxnSpPr>
          <p:nvPr/>
        </p:nvCxnSpPr>
        <p:spPr>
          <a:xfrm flipH="1">
            <a:off x="5964239" y="2251076"/>
            <a:ext cx="2071687" cy="170656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a:endCxn id="4" idx="6"/>
          </p:cNvCxnSpPr>
          <p:nvPr/>
        </p:nvCxnSpPr>
        <p:spPr>
          <a:xfrm flipH="1">
            <a:off x="5964239" y="2290764"/>
            <a:ext cx="2325687" cy="166687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a:endCxn id="4" idx="6"/>
          </p:cNvCxnSpPr>
          <p:nvPr/>
        </p:nvCxnSpPr>
        <p:spPr>
          <a:xfrm flipH="1">
            <a:off x="5964238" y="2251076"/>
            <a:ext cx="2671762" cy="170656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a:endCxn id="4" idx="6"/>
          </p:cNvCxnSpPr>
          <p:nvPr/>
        </p:nvCxnSpPr>
        <p:spPr>
          <a:xfrm flipH="1">
            <a:off x="5964238" y="2270126"/>
            <a:ext cx="2976562" cy="168751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a:endCxn id="4" idx="6"/>
          </p:cNvCxnSpPr>
          <p:nvPr/>
        </p:nvCxnSpPr>
        <p:spPr>
          <a:xfrm flipH="1">
            <a:off x="5964238" y="2270126"/>
            <a:ext cx="3352800" cy="168751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a:endCxn id="4" idx="6"/>
          </p:cNvCxnSpPr>
          <p:nvPr/>
        </p:nvCxnSpPr>
        <p:spPr>
          <a:xfrm flipH="1">
            <a:off x="5964238" y="2251076"/>
            <a:ext cx="3636962" cy="170656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a:stCxn id="38018" idx="2"/>
          </p:cNvCxnSpPr>
          <p:nvPr/>
        </p:nvCxnSpPr>
        <p:spPr>
          <a:xfrm flipH="1">
            <a:off x="6010276" y="2244726"/>
            <a:ext cx="3870325" cy="171291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p:nvCxnSpPr>
        <p:spPr>
          <a:xfrm flipH="1">
            <a:off x="6075363" y="2316164"/>
            <a:ext cx="4449762" cy="164147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7712076" y="4414838"/>
            <a:ext cx="2265363" cy="0"/>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flipH="1">
            <a:off x="7737476" y="5156200"/>
            <a:ext cx="2143125" cy="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sp>
        <p:nvSpPr>
          <p:cNvPr id="38054" name="TextBox 310"/>
          <p:cNvSpPr txBox="1">
            <a:spLocks noChangeArrowheads="1"/>
          </p:cNvSpPr>
          <p:nvPr/>
        </p:nvSpPr>
        <p:spPr bwMode="auto">
          <a:xfrm>
            <a:off x="7737475" y="3967163"/>
            <a:ext cx="24066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a:t>strong +ve weight</a:t>
            </a:r>
          </a:p>
        </p:txBody>
      </p:sp>
      <p:sp>
        <p:nvSpPr>
          <p:cNvPr id="38055" name="TextBox 313"/>
          <p:cNvSpPr txBox="1">
            <a:spLocks noChangeArrowheads="1"/>
          </p:cNvSpPr>
          <p:nvPr/>
        </p:nvSpPr>
        <p:spPr bwMode="auto">
          <a:xfrm>
            <a:off x="7751764" y="4627563"/>
            <a:ext cx="21748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a:t>low/zero weight</a:t>
            </a:r>
          </a:p>
        </p:txBody>
      </p:sp>
      <p:cxnSp>
        <p:nvCxnSpPr>
          <p:cNvPr id="5" name="Straight Arrow Connector 4"/>
          <p:cNvCxnSpPr>
            <a:stCxn id="4" idx="4"/>
          </p:cNvCxnSpPr>
          <p:nvPr/>
        </p:nvCxnSpPr>
        <p:spPr>
          <a:xfrm>
            <a:off x="5608638" y="4330700"/>
            <a:ext cx="0" cy="38893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9150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2098675" y="296863"/>
            <a:ext cx="7772400" cy="1143000"/>
          </a:xfrm>
        </p:spPr>
        <p:txBody>
          <a:bodyPr/>
          <a:lstStyle/>
          <a:p>
            <a:r>
              <a:rPr lang="en-GB" altLang="en-US">
                <a:solidFill>
                  <a:srgbClr val="FF3300"/>
                </a:solidFill>
              </a:rPr>
              <a:t>What does this unit detect? </a:t>
            </a:r>
            <a:endParaRPr lang="en-GB" altLang="en-US" i="1">
              <a:solidFill>
                <a:srgbClr val="FF3300"/>
              </a:solidFill>
            </a:endParaRPr>
          </a:p>
        </p:txBody>
      </p:sp>
      <p:sp>
        <p:nvSpPr>
          <p:cNvPr id="4" name="Oval 3"/>
          <p:cNvSpPr/>
          <p:nvPr/>
        </p:nvSpPr>
        <p:spPr>
          <a:xfrm>
            <a:off x="5253038" y="3584576"/>
            <a:ext cx="711200" cy="7461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8916" name="Rectangle 3"/>
          <p:cNvSpPr>
            <a:spLocks noChangeArrowheads="1"/>
          </p:cNvSpPr>
          <p:nvPr/>
        </p:nvSpPr>
        <p:spPr bwMode="auto">
          <a:xfrm>
            <a:off x="1752600" y="37941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17" name="Rectangle 4"/>
          <p:cNvSpPr>
            <a:spLocks noChangeArrowheads="1"/>
          </p:cNvSpPr>
          <p:nvPr/>
        </p:nvSpPr>
        <p:spPr bwMode="auto">
          <a:xfrm>
            <a:off x="2362200" y="37941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18" name="Rectangle 5"/>
          <p:cNvSpPr>
            <a:spLocks noChangeArrowheads="1"/>
          </p:cNvSpPr>
          <p:nvPr/>
        </p:nvSpPr>
        <p:spPr bwMode="auto">
          <a:xfrm>
            <a:off x="2667000" y="3794125"/>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19" name="Rectangle 6"/>
          <p:cNvSpPr>
            <a:spLocks noChangeArrowheads="1"/>
          </p:cNvSpPr>
          <p:nvPr/>
        </p:nvSpPr>
        <p:spPr bwMode="auto">
          <a:xfrm>
            <a:off x="2057400" y="37941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20" name="Rectangle 7"/>
          <p:cNvSpPr>
            <a:spLocks noChangeArrowheads="1"/>
          </p:cNvSpPr>
          <p:nvPr/>
        </p:nvSpPr>
        <p:spPr bwMode="auto">
          <a:xfrm>
            <a:off x="1752600" y="40989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21" name="Rectangle 8"/>
          <p:cNvSpPr>
            <a:spLocks noChangeArrowheads="1"/>
          </p:cNvSpPr>
          <p:nvPr/>
        </p:nvSpPr>
        <p:spPr bwMode="auto">
          <a:xfrm>
            <a:off x="2362200" y="4098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22" name="Rectangle 9"/>
          <p:cNvSpPr>
            <a:spLocks noChangeArrowheads="1"/>
          </p:cNvSpPr>
          <p:nvPr/>
        </p:nvSpPr>
        <p:spPr bwMode="auto">
          <a:xfrm>
            <a:off x="2667000" y="4098925"/>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23" name="Rectangle 10"/>
          <p:cNvSpPr>
            <a:spLocks noChangeArrowheads="1"/>
          </p:cNvSpPr>
          <p:nvPr/>
        </p:nvSpPr>
        <p:spPr bwMode="auto">
          <a:xfrm>
            <a:off x="2057400" y="4098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24" name="Rectangle 11"/>
          <p:cNvSpPr>
            <a:spLocks noChangeArrowheads="1"/>
          </p:cNvSpPr>
          <p:nvPr/>
        </p:nvSpPr>
        <p:spPr bwMode="auto">
          <a:xfrm>
            <a:off x="1752600" y="44037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25" name="Rectangle 12"/>
          <p:cNvSpPr>
            <a:spLocks noChangeArrowheads="1"/>
          </p:cNvSpPr>
          <p:nvPr/>
        </p:nvSpPr>
        <p:spPr bwMode="auto">
          <a:xfrm>
            <a:off x="2362200" y="44037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26" name="Rectangle 13"/>
          <p:cNvSpPr>
            <a:spLocks noChangeArrowheads="1"/>
          </p:cNvSpPr>
          <p:nvPr/>
        </p:nvSpPr>
        <p:spPr bwMode="auto">
          <a:xfrm>
            <a:off x="2667000" y="44037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27" name="Rectangle 14"/>
          <p:cNvSpPr>
            <a:spLocks noChangeArrowheads="1"/>
          </p:cNvSpPr>
          <p:nvPr/>
        </p:nvSpPr>
        <p:spPr bwMode="auto">
          <a:xfrm>
            <a:off x="2057400" y="44037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28" name="Rectangle 15"/>
          <p:cNvSpPr>
            <a:spLocks noChangeArrowheads="1"/>
          </p:cNvSpPr>
          <p:nvPr/>
        </p:nvSpPr>
        <p:spPr bwMode="auto">
          <a:xfrm>
            <a:off x="1752600" y="4708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29" name="Rectangle 16"/>
          <p:cNvSpPr>
            <a:spLocks noChangeArrowheads="1"/>
          </p:cNvSpPr>
          <p:nvPr/>
        </p:nvSpPr>
        <p:spPr bwMode="auto">
          <a:xfrm>
            <a:off x="2362200" y="4708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30" name="Rectangle 17"/>
          <p:cNvSpPr>
            <a:spLocks noChangeArrowheads="1"/>
          </p:cNvSpPr>
          <p:nvPr/>
        </p:nvSpPr>
        <p:spPr bwMode="auto">
          <a:xfrm>
            <a:off x="2667000" y="4708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31" name="Rectangle 18"/>
          <p:cNvSpPr>
            <a:spLocks noChangeArrowheads="1"/>
          </p:cNvSpPr>
          <p:nvPr/>
        </p:nvSpPr>
        <p:spPr bwMode="auto">
          <a:xfrm>
            <a:off x="2057400" y="4708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32" name="Rectangle 19"/>
          <p:cNvSpPr>
            <a:spLocks noChangeArrowheads="1"/>
          </p:cNvSpPr>
          <p:nvPr/>
        </p:nvSpPr>
        <p:spPr bwMode="auto">
          <a:xfrm>
            <a:off x="1752600" y="50133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33" name="Rectangle 20"/>
          <p:cNvSpPr>
            <a:spLocks noChangeArrowheads="1"/>
          </p:cNvSpPr>
          <p:nvPr/>
        </p:nvSpPr>
        <p:spPr bwMode="auto">
          <a:xfrm>
            <a:off x="2362200" y="50133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34" name="Rectangle 21"/>
          <p:cNvSpPr>
            <a:spLocks noChangeArrowheads="1"/>
          </p:cNvSpPr>
          <p:nvPr/>
        </p:nvSpPr>
        <p:spPr bwMode="auto">
          <a:xfrm>
            <a:off x="2667000" y="50133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35" name="Rectangle 22"/>
          <p:cNvSpPr>
            <a:spLocks noChangeArrowheads="1"/>
          </p:cNvSpPr>
          <p:nvPr/>
        </p:nvSpPr>
        <p:spPr bwMode="auto">
          <a:xfrm>
            <a:off x="2057400" y="50133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36" name="Rectangle 127"/>
          <p:cNvSpPr>
            <a:spLocks noChangeArrowheads="1"/>
          </p:cNvSpPr>
          <p:nvPr/>
        </p:nvSpPr>
        <p:spPr bwMode="auto">
          <a:xfrm>
            <a:off x="2057400" y="40989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37" name="Rectangle 128"/>
          <p:cNvSpPr>
            <a:spLocks noChangeArrowheads="1"/>
          </p:cNvSpPr>
          <p:nvPr/>
        </p:nvSpPr>
        <p:spPr bwMode="auto">
          <a:xfrm>
            <a:off x="2362200" y="40989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38" name="Rectangle 129"/>
          <p:cNvSpPr>
            <a:spLocks noChangeArrowheads="1"/>
          </p:cNvSpPr>
          <p:nvPr/>
        </p:nvSpPr>
        <p:spPr bwMode="auto">
          <a:xfrm>
            <a:off x="2057400" y="37941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39" name="Rectangle 130"/>
          <p:cNvSpPr>
            <a:spLocks noChangeArrowheads="1"/>
          </p:cNvSpPr>
          <p:nvPr/>
        </p:nvSpPr>
        <p:spPr bwMode="auto">
          <a:xfrm>
            <a:off x="2057400" y="44037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40" name="Rectangle 131"/>
          <p:cNvSpPr>
            <a:spLocks noChangeArrowheads="1"/>
          </p:cNvSpPr>
          <p:nvPr/>
        </p:nvSpPr>
        <p:spPr bwMode="auto">
          <a:xfrm>
            <a:off x="2057400" y="47085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41" name="Rectangle 132"/>
          <p:cNvSpPr>
            <a:spLocks noChangeArrowheads="1"/>
          </p:cNvSpPr>
          <p:nvPr/>
        </p:nvSpPr>
        <p:spPr bwMode="auto">
          <a:xfrm>
            <a:off x="2362200" y="50133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42" name="Rectangle 3"/>
          <p:cNvSpPr>
            <a:spLocks noChangeArrowheads="1"/>
          </p:cNvSpPr>
          <p:nvPr/>
        </p:nvSpPr>
        <p:spPr bwMode="auto">
          <a:xfrm>
            <a:off x="2992438" y="3805238"/>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43" name="Rectangle 4"/>
          <p:cNvSpPr>
            <a:spLocks noChangeArrowheads="1"/>
          </p:cNvSpPr>
          <p:nvPr/>
        </p:nvSpPr>
        <p:spPr bwMode="auto">
          <a:xfrm>
            <a:off x="3602038" y="38052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44" name="Rectangle 6"/>
          <p:cNvSpPr>
            <a:spLocks noChangeArrowheads="1"/>
          </p:cNvSpPr>
          <p:nvPr/>
        </p:nvSpPr>
        <p:spPr bwMode="auto">
          <a:xfrm>
            <a:off x="3297238" y="38052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45" name="Rectangle 7"/>
          <p:cNvSpPr>
            <a:spLocks noChangeArrowheads="1"/>
          </p:cNvSpPr>
          <p:nvPr/>
        </p:nvSpPr>
        <p:spPr bwMode="auto">
          <a:xfrm>
            <a:off x="2992438" y="41100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46" name="Rectangle 8"/>
          <p:cNvSpPr>
            <a:spLocks noChangeArrowheads="1"/>
          </p:cNvSpPr>
          <p:nvPr/>
        </p:nvSpPr>
        <p:spPr bwMode="auto">
          <a:xfrm>
            <a:off x="3602038" y="41100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47" name="Rectangle 10"/>
          <p:cNvSpPr>
            <a:spLocks noChangeArrowheads="1"/>
          </p:cNvSpPr>
          <p:nvPr/>
        </p:nvSpPr>
        <p:spPr bwMode="auto">
          <a:xfrm>
            <a:off x="3297238" y="41100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48" name="Rectangle 11"/>
          <p:cNvSpPr>
            <a:spLocks noChangeArrowheads="1"/>
          </p:cNvSpPr>
          <p:nvPr/>
        </p:nvSpPr>
        <p:spPr bwMode="auto">
          <a:xfrm>
            <a:off x="2992438" y="4414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49" name="Rectangle 12"/>
          <p:cNvSpPr>
            <a:spLocks noChangeArrowheads="1"/>
          </p:cNvSpPr>
          <p:nvPr/>
        </p:nvSpPr>
        <p:spPr bwMode="auto">
          <a:xfrm>
            <a:off x="3602038" y="4414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50" name="Rectangle 14"/>
          <p:cNvSpPr>
            <a:spLocks noChangeArrowheads="1"/>
          </p:cNvSpPr>
          <p:nvPr/>
        </p:nvSpPr>
        <p:spPr bwMode="auto">
          <a:xfrm>
            <a:off x="3297238" y="4414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51" name="Rectangle 15"/>
          <p:cNvSpPr>
            <a:spLocks noChangeArrowheads="1"/>
          </p:cNvSpPr>
          <p:nvPr/>
        </p:nvSpPr>
        <p:spPr bwMode="auto">
          <a:xfrm>
            <a:off x="2992438" y="4719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52" name="Rectangle 16"/>
          <p:cNvSpPr>
            <a:spLocks noChangeArrowheads="1"/>
          </p:cNvSpPr>
          <p:nvPr/>
        </p:nvSpPr>
        <p:spPr bwMode="auto">
          <a:xfrm>
            <a:off x="3602038" y="4719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53" name="Rectangle 18"/>
          <p:cNvSpPr>
            <a:spLocks noChangeArrowheads="1"/>
          </p:cNvSpPr>
          <p:nvPr/>
        </p:nvSpPr>
        <p:spPr bwMode="auto">
          <a:xfrm>
            <a:off x="3297238" y="4719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54" name="Rectangle 19"/>
          <p:cNvSpPr>
            <a:spLocks noChangeArrowheads="1"/>
          </p:cNvSpPr>
          <p:nvPr/>
        </p:nvSpPr>
        <p:spPr bwMode="auto">
          <a:xfrm>
            <a:off x="2992438" y="50244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55" name="Rectangle 20"/>
          <p:cNvSpPr>
            <a:spLocks noChangeArrowheads="1"/>
          </p:cNvSpPr>
          <p:nvPr/>
        </p:nvSpPr>
        <p:spPr bwMode="auto">
          <a:xfrm>
            <a:off x="3602038" y="50244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56" name="Rectangle 22"/>
          <p:cNvSpPr>
            <a:spLocks noChangeArrowheads="1"/>
          </p:cNvSpPr>
          <p:nvPr/>
        </p:nvSpPr>
        <p:spPr bwMode="auto">
          <a:xfrm>
            <a:off x="2992438" y="50244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57" name="Rectangle 127"/>
          <p:cNvSpPr>
            <a:spLocks noChangeArrowheads="1"/>
          </p:cNvSpPr>
          <p:nvPr/>
        </p:nvSpPr>
        <p:spPr bwMode="auto">
          <a:xfrm>
            <a:off x="3297238" y="41100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58" name="Rectangle 128"/>
          <p:cNvSpPr>
            <a:spLocks noChangeArrowheads="1"/>
          </p:cNvSpPr>
          <p:nvPr/>
        </p:nvSpPr>
        <p:spPr bwMode="auto">
          <a:xfrm>
            <a:off x="3286125" y="53387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59" name="Rectangle 129"/>
          <p:cNvSpPr>
            <a:spLocks noChangeArrowheads="1"/>
          </p:cNvSpPr>
          <p:nvPr/>
        </p:nvSpPr>
        <p:spPr bwMode="auto">
          <a:xfrm>
            <a:off x="3297238" y="38052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60" name="Rectangle 130"/>
          <p:cNvSpPr>
            <a:spLocks noChangeArrowheads="1"/>
          </p:cNvSpPr>
          <p:nvPr/>
        </p:nvSpPr>
        <p:spPr bwMode="auto">
          <a:xfrm>
            <a:off x="3297238" y="44148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61" name="Rectangle 131"/>
          <p:cNvSpPr>
            <a:spLocks noChangeArrowheads="1"/>
          </p:cNvSpPr>
          <p:nvPr/>
        </p:nvSpPr>
        <p:spPr bwMode="auto">
          <a:xfrm>
            <a:off x="3297238" y="47196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62" name="Rectangle 132"/>
          <p:cNvSpPr>
            <a:spLocks noChangeArrowheads="1"/>
          </p:cNvSpPr>
          <p:nvPr/>
        </p:nvSpPr>
        <p:spPr bwMode="auto">
          <a:xfrm>
            <a:off x="3602038" y="50244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63" name="Rectangle 3"/>
          <p:cNvSpPr>
            <a:spLocks noChangeArrowheads="1"/>
          </p:cNvSpPr>
          <p:nvPr/>
        </p:nvSpPr>
        <p:spPr bwMode="auto">
          <a:xfrm>
            <a:off x="1773238" y="53292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64" name="Rectangle 4"/>
          <p:cNvSpPr>
            <a:spLocks noChangeArrowheads="1"/>
          </p:cNvSpPr>
          <p:nvPr/>
        </p:nvSpPr>
        <p:spPr bwMode="auto">
          <a:xfrm>
            <a:off x="2382838" y="53292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65" name="Rectangle 5"/>
          <p:cNvSpPr>
            <a:spLocks noChangeArrowheads="1"/>
          </p:cNvSpPr>
          <p:nvPr/>
        </p:nvSpPr>
        <p:spPr bwMode="auto">
          <a:xfrm>
            <a:off x="2687638" y="53292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66" name="Rectangle 6"/>
          <p:cNvSpPr>
            <a:spLocks noChangeArrowheads="1"/>
          </p:cNvSpPr>
          <p:nvPr/>
        </p:nvSpPr>
        <p:spPr bwMode="auto">
          <a:xfrm>
            <a:off x="2078038" y="53292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67" name="Rectangle 7"/>
          <p:cNvSpPr>
            <a:spLocks noChangeArrowheads="1"/>
          </p:cNvSpPr>
          <p:nvPr/>
        </p:nvSpPr>
        <p:spPr bwMode="auto">
          <a:xfrm>
            <a:off x="1773238" y="56340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68" name="Rectangle 8"/>
          <p:cNvSpPr>
            <a:spLocks noChangeArrowheads="1"/>
          </p:cNvSpPr>
          <p:nvPr/>
        </p:nvSpPr>
        <p:spPr bwMode="auto">
          <a:xfrm>
            <a:off x="2382838" y="56340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69" name="Rectangle 9"/>
          <p:cNvSpPr>
            <a:spLocks noChangeArrowheads="1"/>
          </p:cNvSpPr>
          <p:nvPr/>
        </p:nvSpPr>
        <p:spPr bwMode="auto">
          <a:xfrm>
            <a:off x="2687638" y="56340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70" name="Rectangle 10"/>
          <p:cNvSpPr>
            <a:spLocks noChangeArrowheads="1"/>
          </p:cNvSpPr>
          <p:nvPr/>
        </p:nvSpPr>
        <p:spPr bwMode="auto">
          <a:xfrm>
            <a:off x="2078038" y="56340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71" name="Rectangle 11"/>
          <p:cNvSpPr>
            <a:spLocks noChangeArrowheads="1"/>
          </p:cNvSpPr>
          <p:nvPr/>
        </p:nvSpPr>
        <p:spPr bwMode="auto">
          <a:xfrm>
            <a:off x="1773238" y="5938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72" name="Rectangle 12"/>
          <p:cNvSpPr>
            <a:spLocks noChangeArrowheads="1"/>
          </p:cNvSpPr>
          <p:nvPr/>
        </p:nvSpPr>
        <p:spPr bwMode="auto">
          <a:xfrm>
            <a:off x="2382838" y="5938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73" name="Rectangle 13"/>
          <p:cNvSpPr>
            <a:spLocks noChangeArrowheads="1"/>
          </p:cNvSpPr>
          <p:nvPr/>
        </p:nvSpPr>
        <p:spPr bwMode="auto">
          <a:xfrm>
            <a:off x="2687638" y="5938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74" name="Rectangle 14"/>
          <p:cNvSpPr>
            <a:spLocks noChangeArrowheads="1"/>
          </p:cNvSpPr>
          <p:nvPr/>
        </p:nvSpPr>
        <p:spPr bwMode="auto">
          <a:xfrm>
            <a:off x="2078038" y="5938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75" name="Rectangle 15"/>
          <p:cNvSpPr>
            <a:spLocks noChangeArrowheads="1"/>
          </p:cNvSpPr>
          <p:nvPr/>
        </p:nvSpPr>
        <p:spPr bwMode="auto">
          <a:xfrm>
            <a:off x="1773238" y="6243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76" name="Rectangle 16"/>
          <p:cNvSpPr>
            <a:spLocks noChangeArrowheads="1"/>
          </p:cNvSpPr>
          <p:nvPr/>
        </p:nvSpPr>
        <p:spPr bwMode="auto">
          <a:xfrm>
            <a:off x="2382838" y="6243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77" name="Rectangle 17"/>
          <p:cNvSpPr>
            <a:spLocks noChangeArrowheads="1"/>
          </p:cNvSpPr>
          <p:nvPr/>
        </p:nvSpPr>
        <p:spPr bwMode="auto">
          <a:xfrm>
            <a:off x="2687638" y="6243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78" name="Rectangle 18"/>
          <p:cNvSpPr>
            <a:spLocks noChangeArrowheads="1"/>
          </p:cNvSpPr>
          <p:nvPr/>
        </p:nvSpPr>
        <p:spPr bwMode="auto">
          <a:xfrm>
            <a:off x="2078038" y="6243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79" name="Rectangle 127"/>
          <p:cNvSpPr>
            <a:spLocks noChangeArrowheads="1"/>
          </p:cNvSpPr>
          <p:nvPr/>
        </p:nvSpPr>
        <p:spPr bwMode="auto">
          <a:xfrm>
            <a:off x="3022600" y="49942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80" name="Rectangle 128"/>
          <p:cNvSpPr>
            <a:spLocks noChangeArrowheads="1"/>
          </p:cNvSpPr>
          <p:nvPr/>
        </p:nvSpPr>
        <p:spPr bwMode="auto">
          <a:xfrm>
            <a:off x="2382838" y="56340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81" name="Rectangle 129"/>
          <p:cNvSpPr>
            <a:spLocks noChangeArrowheads="1"/>
          </p:cNvSpPr>
          <p:nvPr/>
        </p:nvSpPr>
        <p:spPr bwMode="auto">
          <a:xfrm>
            <a:off x="2708275" y="59388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82" name="Rectangle 130"/>
          <p:cNvSpPr>
            <a:spLocks noChangeArrowheads="1"/>
          </p:cNvSpPr>
          <p:nvPr/>
        </p:nvSpPr>
        <p:spPr bwMode="auto">
          <a:xfrm>
            <a:off x="2371725" y="46990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83" name="Rectangle 131"/>
          <p:cNvSpPr>
            <a:spLocks noChangeArrowheads="1"/>
          </p:cNvSpPr>
          <p:nvPr/>
        </p:nvSpPr>
        <p:spPr bwMode="auto">
          <a:xfrm>
            <a:off x="2697163" y="50038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84" name="Rectangle 3"/>
          <p:cNvSpPr>
            <a:spLocks noChangeArrowheads="1"/>
          </p:cNvSpPr>
          <p:nvPr/>
        </p:nvSpPr>
        <p:spPr bwMode="auto">
          <a:xfrm>
            <a:off x="2981325" y="53387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85" name="Rectangle 4"/>
          <p:cNvSpPr>
            <a:spLocks noChangeArrowheads="1"/>
          </p:cNvSpPr>
          <p:nvPr/>
        </p:nvSpPr>
        <p:spPr bwMode="auto">
          <a:xfrm>
            <a:off x="3590925" y="53387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86" name="Rectangle 6"/>
          <p:cNvSpPr>
            <a:spLocks noChangeArrowheads="1"/>
          </p:cNvSpPr>
          <p:nvPr/>
        </p:nvSpPr>
        <p:spPr bwMode="auto">
          <a:xfrm>
            <a:off x="2981325" y="53387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87" name="Rectangle 7"/>
          <p:cNvSpPr>
            <a:spLocks noChangeArrowheads="1"/>
          </p:cNvSpPr>
          <p:nvPr/>
        </p:nvSpPr>
        <p:spPr bwMode="auto">
          <a:xfrm>
            <a:off x="3276600" y="50244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88" name="Rectangle 8"/>
          <p:cNvSpPr>
            <a:spLocks noChangeArrowheads="1"/>
          </p:cNvSpPr>
          <p:nvPr/>
        </p:nvSpPr>
        <p:spPr bwMode="auto">
          <a:xfrm>
            <a:off x="3590925" y="56435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89" name="Rectangle 10"/>
          <p:cNvSpPr>
            <a:spLocks noChangeArrowheads="1"/>
          </p:cNvSpPr>
          <p:nvPr/>
        </p:nvSpPr>
        <p:spPr bwMode="auto">
          <a:xfrm>
            <a:off x="2981325" y="56435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90" name="Rectangle 11"/>
          <p:cNvSpPr>
            <a:spLocks noChangeArrowheads="1"/>
          </p:cNvSpPr>
          <p:nvPr/>
        </p:nvSpPr>
        <p:spPr bwMode="auto">
          <a:xfrm>
            <a:off x="2981325" y="59483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91" name="Rectangle 12"/>
          <p:cNvSpPr>
            <a:spLocks noChangeArrowheads="1"/>
          </p:cNvSpPr>
          <p:nvPr/>
        </p:nvSpPr>
        <p:spPr bwMode="auto">
          <a:xfrm>
            <a:off x="3590925" y="59483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92" name="Rectangle 14"/>
          <p:cNvSpPr>
            <a:spLocks noChangeArrowheads="1"/>
          </p:cNvSpPr>
          <p:nvPr/>
        </p:nvSpPr>
        <p:spPr bwMode="auto">
          <a:xfrm>
            <a:off x="2981325" y="59483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93" name="Rectangle 15"/>
          <p:cNvSpPr>
            <a:spLocks noChangeArrowheads="1"/>
          </p:cNvSpPr>
          <p:nvPr/>
        </p:nvSpPr>
        <p:spPr bwMode="auto">
          <a:xfrm>
            <a:off x="2981325" y="6253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94" name="Rectangle 16"/>
          <p:cNvSpPr>
            <a:spLocks noChangeArrowheads="1"/>
          </p:cNvSpPr>
          <p:nvPr/>
        </p:nvSpPr>
        <p:spPr bwMode="auto">
          <a:xfrm>
            <a:off x="3590925" y="6253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95" name="Rectangle 18"/>
          <p:cNvSpPr>
            <a:spLocks noChangeArrowheads="1"/>
          </p:cNvSpPr>
          <p:nvPr/>
        </p:nvSpPr>
        <p:spPr bwMode="auto">
          <a:xfrm>
            <a:off x="2981325" y="6253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96" name="Rectangle 127"/>
          <p:cNvSpPr>
            <a:spLocks noChangeArrowheads="1"/>
          </p:cNvSpPr>
          <p:nvPr/>
        </p:nvSpPr>
        <p:spPr bwMode="auto">
          <a:xfrm>
            <a:off x="2981325" y="56435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97" name="Rectangle 128"/>
          <p:cNvSpPr>
            <a:spLocks noChangeArrowheads="1"/>
          </p:cNvSpPr>
          <p:nvPr/>
        </p:nvSpPr>
        <p:spPr bwMode="auto">
          <a:xfrm>
            <a:off x="2057400" y="50339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98" name="Rectangle 129"/>
          <p:cNvSpPr>
            <a:spLocks noChangeArrowheads="1"/>
          </p:cNvSpPr>
          <p:nvPr/>
        </p:nvSpPr>
        <p:spPr bwMode="auto">
          <a:xfrm>
            <a:off x="2981325" y="53387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8999" name="Rectangle 130"/>
          <p:cNvSpPr>
            <a:spLocks noChangeArrowheads="1"/>
          </p:cNvSpPr>
          <p:nvPr/>
        </p:nvSpPr>
        <p:spPr bwMode="auto">
          <a:xfrm>
            <a:off x="2981325" y="59483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000" name="Rectangle 131"/>
          <p:cNvSpPr>
            <a:spLocks noChangeArrowheads="1"/>
          </p:cNvSpPr>
          <p:nvPr/>
        </p:nvSpPr>
        <p:spPr bwMode="auto">
          <a:xfrm>
            <a:off x="2981325" y="62531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001" name="Rectangle 11"/>
          <p:cNvSpPr>
            <a:spLocks noChangeArrowheads="1"/>
          </p:cNvSpPr>
          <p:nvPr/>
        </p:nvSpPr>
        <p:spPr bwMode="auto">
          <a:xfrm>
            <a:off x="1762125" y="4098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002" name="Rectangle 11"/>
          <p:cNvSpPr>
            <a:spLocks noChangeArrowheads="1"/>
          </p:cNvSpPr>
          <p:nvPr/>
        </p:nvSpPr>
        <p:spPr bwMode="auto">
          <a:xfrm>
            <a:off x="2057400" y="37846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003" name="Rectangle 22"/>
          <p:cNvSpPr>
            <a:spLocks noChangeArrowheads="1"/>
          </p:cNvSpPr>
          <p:nvPr/>
        </p:nvSpPr>
        <p:spPr bwMode="auto">
          <a:xfrm>
            <a:off x="1782763" y="56134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004" name="Rectangle 21"/>
          <p:cNvSpPr>
            <a:spLocks noChangeArrowheads="1"/>
          </p:cNvSpPr>
          <p:nvPr/>
        </p:nvSpPr>
        <p:spPr bwMode="auto">
          <a:xfrm>
            <a:off x="3602038" y="50339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005" name="Rectangle 21"/>
          <p:cNvSpPr>
            <a:spLocks noChangeArrowheads="1"/>
          </p:cNvSpPr>
          <p:nvPr/>
        </p:nvSpPr>
        <p:spPr bwMode="auto">
          <a:xfrm>
            <a:off x="2403475" y="5622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006" name="Rectangle 15"/>
          <p:cNvSpPr>
            <a:spLocks noChangeArrowheads="1"/>
          </p:cNvSpPr>
          <p:nvPr/>
        </p:nvSpPr>
        <p:spPr bwMode="auto">
          <a:xfrm>
            <a:off x="3286125" y="5622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007" name="Rectangle 16"/>
          <p:cNvSpPr>
            <a:spLocks noChangeArrowheads="1"/>
          </p:cNvSpPr>
          <p:nvPr/>
        </p:nvSpPr>
        <p:spPr bwMode="auto">
          <a:xfrm>
            <a:off x="3306763" y="6243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008" name="Rectangle 16"/>
          <p:cNvSpPr>
            <a:spLocks noChangeArrowheads="1"/>
          </p:cNvSpPr>
          <p:nvPr/>
        </p:nvSpPr>
        <p:spPr bwMode="auto">
          <a:xfrm>
            <a:off x="3306763" y="59277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009" name="Rectangle 131"/>
          <p:cNvSpPr>
            <a:spLocks noChangeArrowheads="1"/>
          </p:cNvSpPr>
          <p:nvPr/>
        </p:nvSpPr>
        <p:spPr bwMode="auto">
          <a:xfrm>
            <a:off x="2697163" y="62325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010" name="Rectangle 3"/>
          <p:cNvSpPr>
            <a:spLocks noChangeArrowheads="1"/>
          </p:cNvSpPr>
          <p:nvPr/>
        </p:nvSpPr>
        <p:spPr bwMode="auto">
          <a:xfrm>
            <a:off x="2301875" y="1914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011" name="Rectangle 4"/>
          <p:cNvSpPr>
            <a:spLocks noChangeArrowheads="1"/>
          </p:cNvSpPr>
          <p:nvPr/>
        </p:nvSpPr>
        <p:spPr bwMode="auto">
          <a:xfrm>
            <a:off x="2911475" y="1914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012" name="Rectangle 5"/>
          <p:cNvSpPr>
            <a:spLocks noChangeArrowheads="1"/>
          </p:cNvSpPr>
          <p:nvPr/>
        </p:nvSpPr>
        <p:spPr bwMode="auto">
          <a:xfrm>
            <a:off x="3216275" y="1914525"/>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013" name="Rectangle 6"/>
          <p:cNvSpPr>
            <a:spLocks noChangeArrowheads="1"/>
          </p:cNvSpPr>
          <p:nvPr/>
        </p:nvSpPr>
        <p:spPr bwMode="auto">
          <a:xfrm>
            <a:off x="2606675" y="1914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014" name="Rectangle 129"/>
          <p:cNvSpPr>
            <a:spLocks noChangeArrowheads="1"/>
          </p:cNvSpPr>
          <p:nvPr/>
        </p:nvSpPr>
        <p:spPr bwMode="auto">
          <a:xfrm>
            <a:off x="2606675" y="19145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015" name="Rectangle 3"/>
          <p:cNvSpPr>
            <a:spLocks noChangeArrowheads="1"/>
          </p:cNvSpPr>
          <p:nvPr/>
        </p:nvSpPr>
        <p:spPr bwMode="auto">
          <a:xfrm>
            <a:off x="3540125" y="1925638"/>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016" name="Rectangle 4"/>
          <p:cNvSpPr>
            <a:spLocks noChangeArrowheads="1"/>
          </p:cNvSpPr>
          <p:nvPr/>
        </p:nvSpPr>
        <p:spPr bwMode="auto">
          <a:xfrm>
            <a:off x="4149725" y="1925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017" name="Rectangle 6"/>
          <p:cNvSpPr>
            <a:spLocks noChangeArrowheads="1"/>
          </p:cNvSpPr>
          <p:nvPr/>
        </p:nvSpPr>
        <p:spPr bwMode="auto">
          <a:xfrm>
            <a:off x="3844925" y="1925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018" name="Rectangle 129"/>
          <p:cNvSpPr>
            <a:spLocks noChangeArrowheads="1"/>
          </p:cNvSpPr>
          <p:nvPr/>
        </p:nvSpPr>
        <p:spPr bwMode="auto">
          <a:xfrm>
            <a:off x="3844925" y="19256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019" name="Rectangle 11"/>
          <p:cNvSpPr>
            <a:spLocks noChangeArrowheads="1"/>
          </p:cNvSpPr>
          <p:nvPr/>
        </p:nvSpPr>
        <p:spPr bwMode="auto">
          <a:xfrm>
            <a:off x="2606675" y="19050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020" name="Rectangle 7"/>
          <p:cNvSpPr>
            <a:spLocks noChangeArrowheads="1"/>
          </p:cNvSpPr>
          <p:nvPr/>
        </p:nvSpPr>
        <p:spPr bwMode="auto">
          <a:xfrm>
            <a:off x="4465638" y="19351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021" name="Rectangle 8"/>
          <p:cNvSpPr>
            <a:spLocks noChangeArrowheads="1"/>
          </p:cNvSpPr>
          <p:nvPr/>
        </p:nvSpPr>
        <p:spPr bwMode="auto">
          <a:xfrm>
            <a:off x="5075238"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022" name="Rectangle 9"/>
          <p:cNvSpPr>
            <a:spLocks noChangeArrowheads="1"/>
          </p:cNvSpPr>
          <p:nvPr/>
        </p:nvSpPr>
        <p:spPr bwMode="auto">
          <a:xfrm>
            <a:off x="5380038" y="1935163"/>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023" name="Rectangle 10"/>
          <p:cNvSpPr>
            <a:spLocks noChangeArrowheads="1"/>
          </p:cNvSpPr>
          <p:nvPr/>
        </p:nvSpPr>
        <p:spPr bwMode="auto">
          <a:xfrm>
            <a:off x="4770438"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024" name="Rectangle 127"/>
          <p:cNvSpPr>
            <a:spLocks noChangeArrowheads="1"/>
          </p:cNvSpPr>
          <p:nvPr/>
        </p:nvSpPr>
        <p:spPr bwMode="auto">
          <a:xfrm>
            <a:off x="4770438" y="19351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025" name="Rectangle 128"/>
          <p:cNvSpPr>
            <a:spLocks noChangeArrowheads="1"/>
          </p:cNvSpPr>
          <p:nvPr/>
        </p:nvSpPr>
        <p:spPr bwMode="auto">
          <a:xfrm>
            <a:off x="5075238" y="19351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026" name="Rectangle 7"/>
          <p:cNvSpPr>
            <a:spLocks noChangeArrowheads="1"/>
          </p:cNvSpPr>
          <p:nvPr/>
        </p:nvSpPr>
        <p:spPr bwMode="auto">
          <a:xfrm>
            <a:off x="5705475" y="19462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027" name="Rectangle 8"/>
          <p:cNvSpPr>
            <a:spLocks noChangeArrowheads="1"/>
          </p:cNvSpPr>
          <p:nvPr/>
        </p:nvSpPr>
        <p:spPr bwMode="auto">
          <a:xfrm>
            <a:off x="6315075" y="194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028" name="Rectangle 10"/>
          <p:cNvSpPr>
            <a:spLocks noChangeArrowheads="1"/>
          </p:cNvSpPr>
          <p:nvPr/>
        </p:nvSpPr>
        <p:spPr bwMode="auto">
          <a:xfrm>
            <a:off x="6010275" y="194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029" name="Rectangle 127"/>
          <p:cNvSpPr>
            <a:spLocks noChangeArrowheads="1"/>
          </p:cNvSpPr>
          <p:nvPr/>
        </p:nvSpPr>
        <p:spPr bwMode="auto">
          <a:xfrm>
            <a:off x="6010275" y="19462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030" name="Rectangle 11"/>
          <p:cNvSpPr>
            <a:spLocks noChangeArrowheads="1"/>
          </p:cNvSpPr>
          <p:nvPr/>
        </p:nvSpPr>
        <p:spPr bwMode="auto">
          <a:xfrm>
            <a:off x="4475163"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031" name="Rectangle 11"/>
          <p:cNvSpPr>
            <a:spLocks noChangeArrowheads="1"/>
          </p:cNvSpPr>
          <p:nvPr/>
        </p:nvSpPr>
        <p:spPr bwMode="auto">
          <a:xfrm>
            <a:off x="6645275"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032" name="Rectangle 12"/>
          <p:cNvSpPr>
            <a:spLocks noChangeArrowheads="1"/>
          </p:cNvSpPr>
          <p:nvPr/>
        </p:nvSpPr>
        <p:spPr bwMode="auto">
          <a:xfrm>
            <a:off x="7254875"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033" name="Rectangle 13"/>
          <p:cNvSpPr>
            <a:spLocks noChangeArrowheads="1"/>
          </p:cNvSpPr>
          <p:nvPr/>
        </p:nvSpPr>
        <p:spPr bwMode="auto">
          <a:xfrm>
            <a:off x="7559675"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034" name="Rectangle 14"/>
          <p:cNvSpPr>
            <a:spLocks noChangeArrowheads="1"/>
          </p:cNvSpPr>
          <p:nvPr/>
        </p:nvSpPr>
        <p:spPr bwMode="auto">
          <a:xfrm>
            <a:off x="6950075"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035" name="Rectangle 130"/>
          <p:cNvSpPr>
            <a:spLocks noChangeArrowheads="1"/>
          </p:cNvSpPr>
          <p:nvPr/>
        </p:nvSpPr>
        <p:spPr bwMode="auto">
          <a:xfrm>
            <a:off x="6950075" y="19351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036" name="Rectangle 11"/>
          <p:cNvSpPr>
            <a:spLocks noChangeArrowheads="1"/>
          </p:cNvSpPr>
          <p:nvPr/>
        </p:nvSpPr>
        <p:spPr bwMode="auto">
          <a:xfrm>
            <a:off x="7883525" y="194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037" name="Rectangle 12"/>
          <p:cNvSpPr>
            <a:spLocks noChangeArrowheads="1"/>
          </p:cNvSpPr>
          <p:nvPr/>
        </p:nvSpPr>
        <p:spPr bwMode="auto">
          <a:xfrm>
            <a:off x="8493125" y="194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038" name="Rectangle 14"/>
          <p:cNvSpPr>
            <a:spLocks noChangeArrowheads="1"/>
          </p:cNvSpPr>
          <p:nvPr/>
        </p:nvSpPr>
        <p:spPr bwMode="auto">
          <a:xfrm>
            <a:off x="8188325" y="194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039" name="Rectangle 130"/>
          <p:cNvSpPr>
            <a:spLocks noChangeArrowheads="1"/>
          </p:cNvSpPr>
          <p:nvPr/>
        </p:nvSpPr>
        <p:spPr bwMode="auto">
          <a:xfrm>
            <a:off x="8188325" y="19462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040" name="Rectangle 15"/>
          <p:cNvSpPr>
            <a:spLocks noChangeArrowheads="1"/>
          </p:cNvSpPr>
          <p:nvPr/>
        </p:nvSpPr>
        <p:spPr bwMode="auto">
          <a:xfrm>
            <a:off x="8813800" y="1939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041" name="Rectangle 16"/>
          <p:cNvSpPr>
            <a:spLocks noChangeArrowheads="1"/>
          </p:cNvSpPr>
          <p:nvPr/>
        </p:nvSpPr>
        <p:spPr bwMode="auto">
          <a:xfrm>
            <a:off x="9423400" y="1939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042" name="Rectangle 17"/>
          <p:cNvSpPr>
            <a:spLocks noChangeArrowheads="1"/>
          </p:cNvSpPr>
          <p:nvPr/>
        </p:nvSpPr>
        <p:spPr bwMode="auto">
          <a:xfrm>
            <a:off x="9728200" y="1939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043" name="Rectangle 18"/>
          <p:cNvSpPr>
            <a:spLocks noChangeArrowheads="1"/>
          </p:cNvSpPr>
          <p:nvPr/>
        </p:nvSpPr>
        <p:spPr bwMode="auto">
          <a:xfrm>
            <a:off x="9118600" y="1939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044" name="Rectangle 131"/>
          <p:cNvSpPr>
            <a:spLocks noChangeArrowheads="1"/>
          </p:cNvSpPr>
          <p:nvPr/>
        </p:nvSpPr>
        <p:spPr bwMode="auto">
          <a:xfrm>
            <a:off x="9118600" y="19399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045" name="Rectangle 130"/>
          <p:cNvSpPr>
            <a:spLocks noChangeArrowheads="1"/>
          </p:cNvSpPr>
          <p:nvPr/>
        </p:nvSpPr>
        <p:spPr bwMode="auto">
          <a:xfrm>
            <a:off x="9432925" y="19304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046" name="TextBox 7"/>
          <p:cNvSpPr txBox="1">
            <a:spLocks noChangeArrowheads="1"/>
          </p:cNvSpPr>
          <p:nvPr/>
        </p:nvSpPr>
        <p:spPr bwMode="auto">
          <a:xfrm>
            <a:off x="10033001" y="1866901"/>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a:t>…</a:t>
            </a:r>
          </a:p>
        </p:txBody>
      </p:sp>
      <p:sp>
        <p:nvSpPr>
          <p:cNvPr id="39047" name="TextBox 261"/>
          <p:cNvSpPr txBox="1">
            <a:spLocks noChangeArrowheads="1"/>
          </p:cNvSpPr>
          <p:nvPr/>
        </p:nvSpPr>
        <p:spPr bwMode="auto">
          <a:xfrm>
            <a:off x="1506537" y="3475038"/>
            <a:ext cx="3381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a:t>1</a:t>
            </a:r>
          </a:p>
        </p:txBody>
      </p:sp>
      <p:sp>
        <p:nvSpPr>
          <p:cNvPr id="39048" name="TextBox 262"/>
          <p:cNvSpPr txBox="1">
            <a:spLocks noChangeArrowheads="1"/>
          </p:cNvSpPr>
          <p:nvPr/>
        </p:nvSpPr>
        <p:spPr bwMode="auto">
          <a:xfrm>
            <a:off x="3771901" y="6421438"/>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a:t>63</a:t>
            </a:r>
          </a:p>
        </p:txBody>
      </p:sp>
      <p:sp>
        <p:nvSpPr>
          <p:cNvPr id="39049" name="TextBox 263"/>
          <p:cNvSpPr txBox="1">
            <a:spLocks noChangeArrowheads="1"/>
          </p:cNvSpPr>
          <p:nvPr/>
        </p:nvSpPr>
        <p:spPr bwMode="auto">
          <a:xfrm>
            <a:off x="2170113" y="1400176"/>
            <a:ext cx="85709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a:t> </a:t>
            </a:r>
            <a:r>
              <a:rPr lang="en-GB" altLang="en-US" sz="2400"/>
              <a:t>1                5                10                 15                20                25 </a:t>
            </a:r>
            <a:r>
              <a:rPr lang="en-GB" altLang="en-US" sz="2400" b="1"/>
              <a:t> …</a:t>
            </a:r>
          </a:p>
        </p:txBody>
      </p:sp>
      <p:cxnSp>
        <p:nvCxnSpPr>
          <p:cNvPr id="41" name="Straight Connector 40"/>
          <p:cNvCxnSpPr>
            <a:stCxn id="39010" idx="2"/>
            <a:endCxn id="4" idx="2"/>
          </p:cNvCxnSpPr>
          <p:nvPr/>
        </p:nvCxnSpPr>
        <p:spPr>
          <a:xfrm>
            <a:off x="2454276" y="2219326"/>
            <a:ext cx="2798763" cy="1738313"/>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a:endCxn id="4" idx="2"/>
          </p:cNvCxnSpPr>
          <p:nvPr/>
        </p:nvCxnSpPr>
        <p:spPr>
          <a:xfrm>
            <a:off x="2759076" y="2219326"/>
            <a:ext cx="2493963" cy="1738313"/>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3073400" y="2230438"/>
            <a:ext cx="2179638" cy="1554162"/>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a:endCxn id="4" idx="1"/>
          </p:cNvCxnSpPr>
          <p:nvPr/>
        </p:nvCxnSpPr>
        <p:spPr>
          <a:xfrm>
            <a:off x="3408363" y="2239963"/>
            <a:ext cx="1947862" cy="1452562"/>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a:endCxn id="4" idx="1"/>
          </p:cNvCxnSpPr>
          <p:nvPr/>
        </p:nvCxnSpPr>
        <p:spPr>
          <a:xfrm>
            <a:off x="3733801" y="2260601"/>
            <a:ext cx="1622425" cy="1431925"/>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a:endCxn id="4" idx="1"/>
          </p:cNvCxnSpPr>
          <p:nvPr/>
        </p:nvCxnSpPr>
        <p:spPr>
          <a:xfrm>
            <a:off x="4008439" y="2270125"/>
            <a:ext cx="1347787" cy="1422400"/>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a:stCxn id="39016" idx="2"/>
            <a:endCxn id="4" idx="1"/>
          </p:cNvCxnSpPr>
          <p:nvPr/>
        </p:nvCxnSpPr>
        <p:spPr>
          <a:xfrm>
            <a:off x="4302125" y="2230439"/>
            <a:ext cx="1054100" cy="1462087"/>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stCxn id="39020" idx="2"/>
            <a:endCxn id="4" idx="1"/>
          </p:cNvCxnSpPr>
          <p:nvPr/>
        </p:nvCxnSpPr>
        <p:spPr>
          <a:xfrm>
            <a:off x="4618039" y="2239963"/>
            <a:ext cx="738187" cy="1452562"/>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a:off x="5033964" y="2281239"/>
            <a:ext cx="369887" cy="1303337"/>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a:off x="5216525" y="2290764"/>
            <a:ext cx="369888" cy="1303337"/>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a:endCxn id="4" idx="0"/>
          </p:cNvCxnSpPr>
          <p:nvPr/>
        </p:nvCxnSpPr>
        <p:spPr>
          <a:xfrm>
            <a:off x="5502276" y="2320925"/>
            <a:ext cx="106363" cy="126365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flipH="1">
            <a:off x="5705475" y="2301875"/>
            <a:ext cx="203200" cy="130175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flipH="1">
            <a:off x="5705476" y="2290763"/>
            <a:ext cx="436563" cy="1293812"/>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a:endCxn id="4" idx="7"/>
          </p:cNvCxnSpPr>
          <p:nvPr/>
        </p:nvCxnSpPr>
        <p:spPr>
          <a:xfrm flipH="1">
            <a:off x="5859463" y="2311401"/>
            <a:ext cx="658812" cy="138112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a:endCxn id="4" idx="7"/>
          </p:cNvCxnSpPr>
          <p:nvPr/>
        </p:nvCxnSpPr>
        <p:spPr>
          <a:xfrm flipH="1">
            <a:off x="5859463" y="2281239"/>
            <a:ext cx="931862" cy="1411287"/>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flipH="1">
            <a:off x="5964239" y="2290763"/>
            <a:ext cx="1152525" cy="141605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a:stCxn id="39032" idx="2"/>
          </p:cNvCxnSpPr>
          <p:nvPr/>
        </p:nvCxnSpPr>
        <p:spPr>
          <a:xfrm flipH="1">
            <a:off x="6010275" y="2239963"/>
            <a:ext cx="1397000" cy="154940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a:endCxn id="4" idx="6"/>
          </p:cNvCxnSpPr>
          <p:nvPr/>
        </p:nvCxnSpPr>
        <p:spPr>
          <a:xfrm flipH="1">
            <a:off x="5964239" y="2290764"/>
            <a:ext cx="1773237" cy="166687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a:stCxn id="39036" idx="2"/>
            <a:endCxn id="4" idx="6"/>
          </p:cNvCxnSpPr>
          <p:nvPr/>
        </p:nvCxnSpPr>
        <p:spPr>
          <a:xfrm flipH="1">
            <a:off x="5964239" y="2251076"/>
            <a:ext cx="2071687" cy="170656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a:endCxn id="4" idx="6"/>
          </p:cNvCxnSpPr>
          <p:nvPr/>
        </p:nvCxnSpPr>
        <p:spPr>
          <a:xfrm flipH="1">
            <a:off x="5964239" y="2290764"/>
            <a:ext cx="2325687" cy="166687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a:endCxn id="4" idx="6"/>
          </p:cNvCxnSpPr>
          <p:nvPr/>
        </p:nvCxnSpPr>
        <p:spPr>
          <a:xfrm flipH="1">
            <a:off x="5964238" y="2251076"/>
            <a:ext cx="2671762" cy="170656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a:endCxn id="4" idx="6"/>
          </p:cNvCxnSpPr>
          <p:nvPr/>
        </p:nvCxnSpPr>
        <p:spPr>
          <a:xfrm flipH="1">
            <a:off x="5964238" y="2270126"/>
            <a:ext cx="2976562" cy="168751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a:endCxn id="4" idx="6"/>
          </p:cNvCxnSpPr>
          <p:nvPr/>
        </p:nvCxnSpPr>
        <p:spPr>
          <a:xfrm flipH="1">
            <a:off x="5964238" y="2270126"/>
            <a:ext cx="3352800" cy="168751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a:endCxn id="4" idx="6"/>
          </p:cNvCxnSpPr>
          <p:nvPr/>
        </p:nvCxnSpPr>
        <p:spPr>
          <a:xfrm flipH="1">
            <a:off x="5964238" y="2251076"/>
            <a:ext cx="3636962" cy="170656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a:stCxn id="39042" idx="2"/>
          </p:cNvCxnSpPr>
          <p:nvPr/>
        </p:nvCxnSpPr>
        <p:spPr>
          <a:xfrm flipH="1">
            <a:off x="6010276" y="2244726"/>
            <a:ext cx="3870325" cy="171291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p:nvCxnSpPr>
        <p:spPr>
          <a:xfrm flipH="1">
            <a:off x="6075363" y="2316164"/>
            <a:ext cx="4449762" cy="164147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7712076" y="4414838"/>
            <a:ext cx="2265363" cy="0"/>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flipH="1">
            <a:off x="7737476" y="5156200"/>
            <a:ext cx="2143125" cy="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sp>
        <p:nvSpPr>
          <p:cNvPr id="39078" name="TextBox 310"/>
          <p:cNvSpPr txBox="1">
            <a:spLocks noChangeArrowheads="1"/>
          </p:cNvSpPr>
          <p:nvPr/>
        </p:nvSpPr>
        <p:spPr bwMode="auto">
          <a:xfrm>
            <a:off x="7737475" y="3967163"/>
            <a:ext cx="24066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a:t>strong +ve weight</a:t>
            </a:r>
          </a:p>
        </p:txBody>
      </p:sp>
      <p:sp>
        <p:nvSpPr>
          <p:cNvPr id="39079" name="TextBox 313"/>
          <p:cNvSpPr txBox="1">
            <a:spLocks noChangeArrowheads="1"/>
          </p:cNvSpPr>
          <p:nvPr/>
        </p:nvSpPr>
        <p:spPr bwMode="auto">
          <a:xfrm>
            <a:off x="7751764" y="4627563"/>
            <a:ext cx="21748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a:t>low/zero weight</a:t>
            </a:r>
          </a:p>
        </p:txBody>
      </p:sp>
      <p:cxnSp>
        <p:nvCxnSpPr>
          <p:cNvPr id="5" name="Straight Arrow Connector 4"/>
          <p:cNvCxnSpPr>
            <a:stCxn id="4" idx="4"/>
          </p:cNvCxnSpPr>
          <p:nvPr/>
        </p:nvCxnSpPr>
        <p:spPr>
          <a:xfrm>
            <a:off x="5608638" y="4330700"/>
            <a:ext cx="0" cy="38893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1709739" y="3692526"/>
            <a:ext cx="2287587" cy="49371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9082" name="TextBox 5"/>
          <p:cNvSpPr txBox="1">
            <a:spLocks noChangeArrowheads="1"/>
          </p:cNvSpPr>
          <p:nvPr/>
        </p:nvSpPr>
        <p:spPr bwMode="auto">
          <a:xfrm>
            <a:off x="4794251" y="5260976"/>
            <a:ext cx="5757863" cy="830263"/>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a:t>it will send strong signal for a horizontal</a:t>
            </a:r>
          </a:p>
          <a:p>
            <a:pPr eaLnBrk="1" hangingPunct="1">
              <a:spcBef>
                <a:spcPct val="0"/>
              </a:spcBef>
              <a:buFontTx/>
              <a:buNone/>
            </a:pPr>
            <a:r>
              <a:rPr lang="en-GB" altLang="en-US" sz="2400"/>
              <a:t>line in the top row, ignoring everywhere else </a:t>
            </a:r>
          </a:p>
        </p:txBody>
      </p:sp>
    </p:spTree>
    <p:extLst>
      <p:ext uri="{BB962C8B-B14F-4D97-AF65-F5344CB8AC3E}">
        <p14:creationId xmlns:p14="http://schemas.microsoft.com/office/powerpoint/2010/main" val="12393274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2098675" y="296863"/>
            <a:ext cx="7772400" cy="1143000"/>
          </a:xfrm>
        </p:spPr>
        <p:txBody>
          <a:bodyPr/>
          <a:lstStyle/>
          <a:p>
            <a:r>
              <a:rPr lang="en-GB" altLang="en-US">
                <a:solidFill>
                  <a:srgbClr val="FF3300"/>
                </a:solidFill>
              </a:rPr>
              <a:t>What does this unit detect? </a:t>
            </a:r>
            <a:endParaRPr lang="en-GB" altLang="en-US" i="1">
              <a:solidFill>
                <a:srgbClr val="FF3300"/>
              </a:solidFill>
            </a:endParaRPr>
          </a:p>
        </p:txBody>
      </p:sp>
      <p:sp>
        <p:nvSpPr>
          <p:cNvPr id="4" name="Oval 3"/>
          <p:cNvSpPr/>
          <p:nvPr/>
        </p:nvSpPr>
        <p:spPr>
          <a:xfrm>
            <a:off x="5253038" y="3584576"/>
            <a:ext cx="711200" cy="7461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9940" name="Rectangle 3"/>
          <p:cNvSpPr>
            <a:spLocks noChangeArrowheads="1"/>
          </p:cNvSpPr>
          <p:nvPr/>
        </p:nvSpPr>
        <p:spPr bwMode="auto">
          <a:xfrm>
            <a:off x="1752600" y="37941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941" name="Rectangle 4"/>
          <p:cNvSpPr>
            <a:spLocks noChangeArrowheads="1"/>
          </p:cNvSpPr>
          <p:nvPr/>
        </p:nvSpPr>
        <p:spPr bwMode="auto">
          <a:xfrm>
            <a:off x="2362200" y="37941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942" name="Rectangle 5"/>
          <p:cNvSpPr>
            <a:spLocks noChangeArrowheads="1"/>
          </p:cNvSpPr>
          <p:nvPr/>
        </p:nvSpPr>
        <p:spPr bwMode="auto">
          <a:xfrm>
            <a:off x="2667000" y="3794125"/>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943" name="Rectangle 6"/>
          <p:cNvSpPr>
            <a:spLocks noChangeArrowheads="1"/>
          </p:cNvSpPr>
          <p:nvPr/>
        </p:nvSpPr>
        <p:spPr bwMode="auto">
          <a:xfrm>
            <a:off x="2057400" y="37941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944" name="Rectangle 7"/>
          <p:cNvSpPr>
            <a:spLocks noChangeArrowheads="1"/>
          </p:cNvSpPr>
          <p:nvPr/>
        </p:nvSpPr>
        <p:spPr bwMode="auto">
          <a:xfrm>
            <a:off x="1752600" y="40989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945" name="Rectangle 8"/>
          <p:cNvSpPr>
            <a:spLocks noChangeArrowheads="1"/>
          </p:cNvSpPr>
          <p:nvPr/>
        </p:nvSpPr>
        <p:spPr bwMode="auto">
          <a:xfrm>
            <a:off x="2362200" y="4098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946" name="Rectangle 9"/>
          <p:cNvSpPr>
            <a:spLocks noChangeArrowheads="1"/>
          </p:cNvSpPr>
          <p:nvPr/>
        </p:nvSpPr>
        <p:spPr bwMode="auto">
          <a:xfrm>
            <a:off x="2667000" y="4098925"/>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947" name="Rectangle 10"/>
          <p:cNvSpPr>
            <a:spLocks noChangeArrowheads="1"/>
          </p:cNvSpPr>
          <p:nvPr/>
        </p:nvSpPr>
        <p:spPr bwMode="auto">
          <a:xfrm>
            <a:off x="2057400" y="4098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948" name="Rectangle 11"/>
          <p:cNvSpPr>
            <a:spLocks noChangeArrowheads="1"/>
          </p:cNvSpPr>
          <p:nvPr/>
        </p:nvSpPr>
        <p:spPr bwMode="auto">
          <a:xfrm>
            <a:off x="1752600" y="44037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949" name="Rectangle 12"/>
          <p:cNvSpPr>
            <a:spLocks noChangeArrowheads="1"/>
          </p:cNvSpPr>
          <p:nvPr/>
        </p:nvSpPr>
        <p:spPr bwMode="auto">
          <a:xfrm>
            <a:off x="2362200" y="44037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950" name="Rectangle 13"/>
          <p:cNvSpPr>
            <a:spLocks noChangeArrowheads="1"/>
          </p:cNvSpPr>
          <p:nvPr/>
        </p:nvSpPr>
        <p:spPr bwMode="auto">
          <a:xfrm>
            <a:off x="2667000" y="44037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951" name="Rectangle 14"/>
          <p:cNvSpPr>
            <a:spLocks noChangeArrowheads="1"/>
          </p:cNvSpPr>
          <p:nvPr/>
        </p:nvSpPr>
        <p:spPr bwMode="auto">
          <a:xfrm>
            <a:off x="2057400" y="44037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952" name="Rectangle 15"/>
          <p:cNvSpPr>
            <a:spLocks noChangeArrowheads="1"/>
          </p:cNvSpPr>
          <p:nvPr/>
        </p:nvSpPr>
        <p:spPr bwMode="auto">
          <a:xfrm>
            <a:off x="1752600" y="4708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953" name="Rectangle 16"/>
          <p:cNvSpPr>
            <a:spLocks noChangeArrowheads="1"/>
          </p:cNvSpPr>
          <p:nvPr/>
        </p:nvSpPr>
        <p:spPr bwMode="auto">
          <a:xfrm>
            <a:off x="2362200" y="4708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954" name="Rectangle 17"/>
          <p:cNvSpPr>
            <a:spLocks noChangeArrowheads="1"/>
          </p:cNvSpPr>
          <p:nvPr/>
        </p:nvSpPr>
        <p:spPr bwMode="auto">
          <a:xfrm>
            <a:off x="2667000" y="4708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955" name="Rectangle 18"/>
          <p:cNvSpPr>
            <a:spLocks noChangeArrowheads="1"/>
          </p:cNvSpPr>
          <p:nvPr/>
        </p:nvSpPr>
        <p:spPr bwMode="auto">
          <a:xfrm>
            <a:off x="2057400" y="4708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956" name="Rectangle 19"/>
          <p:cNvSpPr>
            <a:spLocks noChangeArrowheads="1"/>
          </p:cNvSpPr>
          <p:nvPr/>
        </p:nvSpPr>
        <p:spPr bwMode="auto">
          <a:xfrm>
            <a:off x="1752600" y="50133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957" name="Rectangle 20"/>
          <p:cNvSpPr>
            <a:spLocks noChangeArrowheads="1"/>
          </p:cNvSpPr>
          <p:nvPr/>
        </p:nvSpPr>
        <p:spPr bwMode="auto">
          <a:xfrm>
            <a:off x="2362200" y="50133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958" name="Rectangle 21"/>
          <p:cNvSpPr>
            <a:spLocks noChangeArrowheads="1"/>
          </p:cNvSpPr>
          <p:nvPr/>
        </p:nvSpPr>
        <p:spPr bwMode="auto">
          <a:xfrm>
            <a:off x="2667000" y="50133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959" name="Rectangle 22"/>
          <p:cNvSpPr>
            <a:spLocks noChangeArrowheads="1"/>
          </p:cNvSpPr>
          <p:nvPr/>
        </p:nvSpPr>
        <p:spPr bwMode="auto">
          <a:xfrm>
            <a:off x="2057400" y="50133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960" name="Rectangle 127"/>
          <p:cNvSpPr>
            <a:spLocks noChangeArrowheads="1"/>
          </p:cNvSpPr>
          <p:nvPr/>
        </p:nvSpPr>
        <p:spPr bwMode="auto">
          <a:xfrm>
            <a:off x="2057400" y="40989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961" name="Rectangle 128"/>
          <p:cNvSpPr>
            <a:spLocks noChangeArrowheads="1"/>
          </p:cNvSpPr>
          <p:nvPr/>
        </p:nvSpPr>
        <p:spPr bwMode="auto">
          <a:xfrm>
            <a:off x="2362200" y="40989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962" name="Rectangle 129"/>
          <p:cNvSpPr>
            <a:spLocks noChangeArrowheads="1"/>
          </p:cNvSpPr>
          <p:nvPr/>
        </p:nvSpPr>
        <p:spPr bwMode="auto">
          <a:xfrm>
            <a:off x="2057400" y="37941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963" name="Rectangle 130"/>
          <p:cNvSpPr>
            <a:spLocks noChangeArrowheads="1"/>
          </p:cNvSpPr>
          <p:nvPr/>
        </p:nvSpPr>
        <p:spPr bwMode="auto">
          <a:xfrm>
            <a:off x="2057400" y="44037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964" name="Rectangle 131"/>
          <p:cNvSpPr>
            <a:spLocks noChangeArrowheads="1"/>
          </p:cNvSpPr>
          <p:nvPr/>
        </p:nvSpPr>
        <p:spPr bwMode="auto">
          <a:xfrm>
            <a:off x="2057400" y="47085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965" name="Rectangle 132"/>
          <p:cNvSpPr>
            <a:spLocks noChangeArrowheads="1"/>
          </p:cNvSpPr>
          <p:nvPr/>
        </p:nvSpPr>
        <p:spPr bwMode="auto">
          <a:xfrm>
            <a:off x="2362200" y="50133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966" name="Rectangle 3"/>
          <p:cNvSpPr>
            <a:spLocks noChangeArrowheads="1"/>
          </p:cNvSpPr>
          <p:nvPr/>
        </p:nvSpPr>
        <p:spPr bwMode="auto">
          <a:xfrm>
            <a:off x="2992438" y="3805238"/>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967" name="Rectangle 4"/>
          <p:cNvSpPr>
            <a:spLocks noChangeArrowheads="1"/>
          </p:cNvSpPr>
          <p:nvPr/>
        </p:nvSpPr>
        <p:spPr bwMode="auto">
          <a:xfrm>
            <a:off x="3602038" y="38052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968" name="Rectangle 6"/>
          <p:cNvSpPr>
            <a:spLocks noChangeArrowheads="1"/>
          </p:cNvSpPr>
          <p:nvPr/>
        </p:nvSpPr>
        <p:spPr bwMode="auto">
          <a:xfrm>
            <a:off x="3297238" y="38052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969" name="Rectangle 7"/>
          <p:cNvSpPr>
            <a:spLocks noChangeArrowheads="1"/>
          </p:cNvSpPr>
          <p:nvPr/>
        </p:nvSpPr>
        <p:spPr bwMode="auto">
          <a:xfrm>
            <a:off x="2992438" y="41100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970" name="Rectangle 8"/>
          <p:cNvSpPr>
            <a:spLocks noChangeArrowheads="1"/>
          </p:cNvSpPr>
          <p:nvPr/>
        </p:nvSpPr>
        <p:spPr bwMode="auto">
          <a:xfrm>
            <a:off x="3602038" y="41100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971" name="Rectangle 10"/>
          <p:cNvSpPr>
            <a:spLocks noChangeArrowheads="1"/>
          </p:cNvSpPr>
          <p:nvPr/>
        </p:nvSpPr>
        <p:spPr bwMode="auto">
          <a:xfrm>
            <a:off x="3297238" y="41100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972" name="Rectangle 11"/>
          <p:cNvSpPr>
            <a:spLocks noChangeArrowheads="1"/>
          </p:cNvSpPr>
          <p:nvPr/>
        </p:nvSpPr>
        <p:spPr bwMode="auto">
          <a:xfrm>
            <a:off x="2992438" y="4414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973" name="Rectangle 12"/>
          <p:cNvSpPr>
            <a:spLocks noChangeArrowheads="1"/>
          </p:cNvSpPr>
          <p:nvPr/>
        </p:nvSpPr>
        <p:spPr bwMode="auto">
          <a:xfrm>
            <a:off x="3602038" y="4414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974" name="Rectangle 14"/>
          <p:cNvSpPr>
            <a:spLocks noChangeArrowheads="1"/>
          </p:cNvSpPr>
          <p:nvPr/>
        </p:nvSpPr>
        <p:spPr bwMode="auto">
          <a:xfrm>
            <a:off x="3297238" y="4414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975" name="Rectangle 15"/>
          <p:cNvSpPr>
            <a:spLocks noChangeArrowheads="1"/>
          </p:cNvSpPr>
          <p:nvPr/>
        </p:nvSpPr>
        <p:spPr bwMode="auto">
          <a:xfrm>
            <a:off x="2992438" y="4719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976" name="Rectangle 16"/>
          <p:cNvSpPr>
            <a:spLocks noChangeArrowheads="1"/>
          </p:cNvSpPr>
          <p:nvPr/>
        </p:nvSpPr>
        <p:spPr bwMode="auto">
          <a:xfrm>
            <a:off x="3602038" y="4719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977" name="Rectangle 18"/>
          <p:cNvSpPr>
            <a:spLocks noChangeArrowheads="1"/>
          </p:cNvSpPr>
          <p:nvPr/>
        </p:nvSpPr>
        <p:spPr bwMode="auto">
          <a:xfrm>
            <a:off x="3297238" y="4719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978" name="Rectangle 19"/>
          <p:cNvSpPr>
            <a:spLocks noChangeArrowheads="1"/>
          </p:cNvSpPr>
          <p:nvPr/>
        </p:nvSpPr>
        <p:spPr bwMode="auto">
          <a:xfrm>
            <a:off x="2992438" y="50244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979" name="Rectangle 20"/>
          <p:cNvSpPr>
            <a:spLocks noChangeArrowheads="1"/>
          </p:cNvSpPr>
          <p:nvPr/>
        </p:nvSpPr>
        <p:spPr bwMode="auto">
          <a:xfrm>
            <a:off x="3602038" y="50244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980" name="Rectangle 22"/>
          <p:cNvSpPr>
            <a:spLocks noChangeArrowheads="1"/>
          </p:cNvSpPr>
          <p:nvPr/>
        </p:nvSpPr>
        <p:spPr bwMode="auto">
          <a:xfrm>
            <a:off x="2992438" y="50244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981" name="Rectangle 127"/>
          <p:cNvSpPr>
            <a:spLocks noChangeArrowheads="1"/>
          </p:cNvSpPr>
          <p:nvPr/>
        </p:nvSpPr>
        <p:spPr bwMode="auto">
          <a:xfrm>
            <a:off x="3297238" y="41100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982" name="Rectangle 128"/>
          <p:cNvSpPr>
            <a:spLocks noChangeArrowheads="1"/>
          </p:cNvSpPr>
          <p:nvPr/>
        </p:nvSpPr>
        <p:spPr bwMode="auto">
          <a:xfrm>
            <a:off x="3286125" y="53387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983" name="Rectangle 129"/>
          <p:cNvSpPr>
            <a:spLocks noChangeArrowheads="1"/>
          </p:cNvSpPr>
          <p:nvPr/>
        </p:nvSpPr>
        <p:spPr bwMode="auto">
          <a:xfrm>
            <a:off x="3297238" y="38052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984" name="Rectangle 130"/>
          <p:cNvSpPr>
            <a:spLocks noChangeArrowheads="1"/>
          </p:cNvSpPr>
          <p:nvPr/>
        </p:nvSpPr>
        <p:spPr bwMode="auto">
          <a:xfrm>
            <a:off x="3297238" y="44148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985" name="Rectangle 131"/>
          <p:cNvSpPr>
            <a:spLocks noChangeArrowheads="1"/>
          </p:cNvSpPr>
          <p:nvPr/>
        </p:nvSpPr>
        <p:spPr bwMode="auto">
          <a:xfrm>
            <a:off x="3297238" y="47196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986" name="Rectangle 132"/>
          <p:cNvSpPr>
            <a:spLocks noChangeArrowheads="1"/>
          </p:cNvSpPr>
          <p:nvPr/>
        </p:nvSpPr>
        <p:spPr bwMode="auto">
          <a:xfrm>
            <a:off x="3602038" y="50244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987" name="Rectangle 3"/>
          <p:cNvSpPr>
            <a:spLocks noChangeArrowheads="1"/>
          </p:cNvSpPr>
          <p:nvPr/>
        </p:nvSpPr>
        <p:spPr bwMode="auto">
          <a:xfrm>
            <a:off x="1773238" y="53292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988" name="Rectangle 4"/>
          <p:cNvSpPr>
            <a:spLocks noChangeArrowheads="1"/>
          </p:cNvSpPr>
          <p:nvPr/>
        </p:nvSpPr>
        <p:spPr bwMode="auto">
          <a:xfrm>
            <a:off x="2382838" y="53292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989" name="Rectangle 5"/>
          <p:cNvSpPr>
            <a:spLocks noChangeArrowheads="1"/>
          </p:cNvSpPr>
          <p:nvPr/>
        </p:nvSpPr>
        <p:spPr bwMode="auto">
          <a:xfrm>
            <a:off x="2687638" y="53292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990" name="Rectangle 6"/>
          <p:cNvSpPr>
            <a:spLocks noChangeArrowheads="1"/>
          </p:cNvSpPr>
          <p:nvPr/>
        </p:nvSpPr>
        <p:spPr bwMode="auto">
          <a:xfrm>
            <a:off x="2078038" y="53292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991" name="Rectangle 7"/>
          <p:cNvSpPr>
            <a:spLocks noChangeArrowheads="1"/>
          </p:cNvSpPr>
          <p:nvPr/>
        </p:nvSpPr>
        <p:spPr bwMode="auto">
          <a:xfrm>
            <a:off x="1773238" y="56340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992" name="Rectangle 8"/>
          <p:cNvSpPr>
            <a:spLocks noChangeArrowheads="1"/>
          </p:cNvSpPr>
          <p:nvPr/>
        </p:nvSpPr>
        <p:spPr bwMode="auto">
          <a:xfrm>
            <a:off x="2382838" y="56340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993" name="Rectangle 9"/>
          <p:cNvSpPr>
            <a:spLocks noChangeArrowheads="1"/>
          </p:cNvSpPr>
          <p:nvPr/>
        </p:nvSpPr>
        <p:spPr bwMode="auto">
          <a:xfrm>
            <a:off x="2687638" y="56340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994" name="Rectangle 10"/>
          <p:cNvSpPr>
            <a:spLocks noChangeArrowheads="1"/>
          </p:cNvSpPr>
          <p:nvPr/>
        </p:nvSpPr>
        <p:spPr bwMode="auto">
          <a:xfrm>
            <a:off x="2078038" y="56340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995" name="Rectangle 11"/>
          <p:cNvSpPr>
            <a:spLocks noChangeArrowheads="1"/>
          </p:cNvSpPr>
          <p:nvPr/>
        </p:nvSpPr>
        <p:spPr bwMode="auto">
          <a:xfrm>
            <a:off x="1773238" y="5938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996" name="Rectangle 12"/>
          <p:cNvSpPr>
            <a:spLocks noChangeArrowheads="1"/>
          </p:cNvSpPr>
          <p:nvPr/>
        </p:nvSpPr>
        <p:spPr bwMode="auto">
          <a:xfrm>
            <a:off x="2382838" y="5938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997" name="Rectangle 13"/>
          <p:cNvSpPr>
            <a:spLocks noChangeArrowheads="1"/>
          </p:cNvSpPr>
          <p:nvPr/>
        </p:nvSpPr>
        <p:spPr bwMode="auto">
          <a:xfrm>
            <a:off x="2687638" y="5938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998" name="Rectangle 14"/>
          <p:cNvSpPr>
            <a:spLocks noChangeArrowheads="1"/>
          </p:cNvSpPr>
          <p:nvPr/>
        </p:nvSpPr>
        <p:spPr bwMode="auto">
          <a:xfrm>
            <a:off x="2078038" y="5938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39999" name="Rectangle 15"/>
          <p:cNvSpPr>
            <a:spLocks noChangeArrowheads="1"/>
          </p:cNvSpPr>
          <p:nvPr/>
        </p:nvSpPr>
        <p:spPr bwMode="auto">
          <a:xfrm>
            <a:off x="1773238" y="6243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00" name="Rectangle 16"/>
          <p:cNvSpPr>
            <a:spLocks noChangeArrowheads="1"/>
          </p:cNvSpPr>
          <p:nvPr/>
        </p:nvSpPr>
        <p:spPr bwMode="auto">
          <a:xfrm>
            <a:off x="2382838" y="6243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01" name="Rectangle 17"/>
          <p:cNvSpPr>
            <a:spLocks noChangeArrowheads="1"/>
          </p:cNvSpPr>
          <p:nvPr/>
        </p:nvSpPr>
        <p:spPr bwMode="auto">
          <a:xfrm>
            <a:off x="2687638" y="6243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02" name="Rectangle 18"/>
          <p:cNvSpPr>
            <a:spLocks noChangeArrowheads="1"/>
          </p:cNvSpPr>
          <p:nvPr/>
        </p:nvSpPr>
        <p:spPr bwMode="auto">
          <a:xfrm>
            <a:off x="2078038" y="6243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03" name="Rectangle 127"/>
          <p:cNvSpPr>
            <a:spLocks noChangeArrowheads="1"/>
          </p:cNvSpPr>
          <p:nvPr/>
        </p:nvSpPr>
        <p:spPr bwMode="auto">
          <a:xfrm>
            <a:off x="3022600" y="49942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04" name="Rectangle 128"/>
          <p:cNvSpPr>
            <a:spLocks noChangeArrowheads="1"/>
          </p:cNvSpPr>
          <p:nvPr/>
        </p:nvSpPr>
        <p:spPr bwMode="auto">
          <a:xfrm>
            <a:off x="2382838" y="56340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05" name="Rectangle 129"/>
          <p:cNvSpPr>
            <a:spLocks noChangeArrowheads="1"/>
          </p:cNvSpPr>
          <p:nvPr/>
        </p:nvSpPr>
        <p:spPr bwMode="auto">
          <a:xfrm>
            <a:off x="2708275" y="59388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06" name="Rectangle 130"/>
          <p:cNvSpPr>
            <a:spLocks noChangeArrowheads="1"/>
          </p:cNvSpPr>
          <p:nvPr/>
        </p:nvSpPr>
        <p:spPr bwMode="auto">
          <a:xfrm>
            <a:off x="2371725" y="46990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07" name="Rectangle 131"/>
          <p:cNvSpPr>
            <a:spLocks noChangeArrowheads="1"/>
          </p:cNvSpPr>
          <p:nvPr/>
        </p:nvSpPr>
        <p:spPr bwMode="auto">
          <a:xfrm>
            <a:off x="2697163" y="50038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08" name="Rectangle 3"/>
          <p:cNvSpPr>
            <a:spLocks noChangeArrowheads="1"/>
          </p:cNvSpPr>
          <p:nvPr/>
        </p:nvSpPr>
        <p:spPr bwMode="auto">
          <a:xfrm>
            <a:off x="2981325" y="53387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09" name="Rectangle 4"/>
          <p:cNvSpPr>
            <a:spLocks noChangeArrowheads="1"/>
          </p:cNvSpPr>
          <p:nvPr/>
        </p:nvSpPr>
        <p:spPr bwMode="auto">
          <a:xfrm>
            <a:off x="3590925" y="53387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10" name="Rectangle 6"/>
          <p:cNvSpPr>
            <a:spLocks noChangeArrowheads="1"/>
          </p:cNvSpPr>
          <p:nvPr/>
        </p:nvSpPr>
        <p:spPr bwMode="auto">
          <a:xfrm>
            <a:off x="2981325" y="53387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11" name="Rectangle 7"/>
          <p:cNvSpPr>
            <a:spLocks noChangeArrowheads="1"/>
          </p:cNvSpPr>
          <p:nvPr/>
        </p:nvSpPr>
        <p:spPr bwMode="auto">
          <a:xfrm>
            <a:off x="3276600" y="50244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12" name="Rectangle 8"/>
          <p:cNvSpPr>
            <a:spLocks noChangeArrowheads="1"/>
          </p:cNvSpPr>
          <p:nvPr/>
        </p:nvSpPr>
        <p:spPr bwMode="auto">
          <a:xfrm>
            <a:off x="3590925" y="56435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13" name="Rectangle 10"/>
          <p:cNvSpPr>
            <a:spLocks noChangeArrowheads="1"/>
          </p:cNvSpPr>
          <p:nvPr/>
        </p:nvSpPr>
        <p:spPr bwMode="auto">
          <a:xfrm>
            <a:off x="2981325" y="56435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14" name="Rectangle 11"/>
          <p:cNvSpPr>
            <a:spLocks noChangeArrowheads="1"/>
          </p:cNvSpPr>
          <p:nvPr/>
        </p:nvSpPr>
        <p:spPr bwMode="auto">
          <a:xfrm>
            <a:off x="2981325" y="59483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15" name="Rectangle 12"/>
          <p:cNvSpPr>
            <a:spLocks noChangeArrowheads="1"/>
          </p:cNvSpPr>
          <p:nvPr/>
        </p:nvSpPr>
        <p:spPr bwMode="auto">
          <a:xfrm>
            <a:off x="3590925" y="59483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16" name="Rectangle 14"/>
          <p:cNvSpPr>
            <a:spLocks noChangeArrowheads="1"/>
          </p:cNvSpPr>
          <p:nvPr/>
        </p:nvSpPr>
        <p:spPr bwMode="auto">
          <a:xfrm>
            <a:off x="2981325" y="59483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17" name="Rectangle 15"/>
          <p:cNvSpPr>
            <a:spLocks noChangeArrowheads="1"/>
          </p:cNvSpPr>
          <p:nvPr/>
        </p:nvSpPr>
        <p:spPr bwMode="auto">
          <a:xfrm>
            <a:off x="2981325" y="6253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18" name="Rectangle 16"/>
          <p:cNvSpPr>
            <a:spLocks noChangeArrowheads="1"/>
          </p:cNvSpPr>
          <p:nvPr/>
        </p:nvSpPr>
        <p:spPr bwMode="auto">
          <a:xfrm>
            <a:off x="3590925" y="6253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19" name="Rectangle 18"/>
          <p:cNvSpPr>
            <a:spLocks noChangeArrowheads="1"/>
          </p:cNvSpPr>
          <p:nvPr/>
        </p:nvSpPr>
        <p:spPr bwMode="auto">
          <a:xfrm>
            <a:off x="2981325" y="6253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20" name="Rectangle 127"/>
          <p:cNvSpPr>
            <a:spLocks noChangeArrowheads="1"/>
          </p:cNvSpPr>
          <p:nvPr/>
        </p:nvSpPr>
        <p:spPr bwMode="auto">
          <a:xfrm>
            <a:off x="2981325" y="56435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21" name="Rectangle 128"/>
          <p:cNvSpPr>
            <a:spLocks noChangeArrowheads="1"/>
          </p:cNvSpPr>
          <p:nvPr/>
        </p:nvSpPr>
        <p:spPr bwMode="auto">
          <a:xfrm>
            <a:off x="2057400" y="50339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22" name="Rectangle 129"/>
          <p:cNvSpPr>
            <a:spLocks noChangeArrowheads="1"/>
          </p:cNvSpPr>
          <p:nvPr/>
        </p:nvSpPr>
        <p:spPr bwMode="auto">
          <a:xfrm>
            <a:off x="2981325" y="53387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23" name="Rectangle 130"/>
          <p:cNvSpPr>
            <a:spLocks noChangeArrowheads="1"/>
          </p:cNvSpPr>
          <p:nvPr/>
        </p:nvSpPr>
        <p:spPr bwMode="auto">
          <a:xfrm>
            <a:off x="2981325" y="59483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24" name="Rectangle 131"/>
          <p:cNvSpPr>
            <a:spLocks noChangeArrowheads="1"/>
          </p:cNvSpPr>
          <p:nvPr/>
        </p:nvSpPr>
        <p:spPr bwMode="auto">
          <a:xfrm>
            <a:off x="2981325" y="62531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25" name="Rectangle 11"/>
          <p:cNvSpPr>
            <a:spLocks noChangeArrowheads="1"/>
          </p:cNvSpPr>
          <p:nvPr/>
        </p:nvSpPr>
        <p:spPr bwMode="auto">
          <a:xfrm>
            <a:off x="1762125" y="4098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26" name="Rectangle 11"/>
          <p:cNvSpPr>
            <a:spLocks noChangeArrowheads="1"/>
          </p:cNvSpPr>
          <p:nvPr/>
        </p:nvSpPr>
        <p:spPr bwMode="auto">
          <a:xfrm>
            <a:off x="2057400" y="37846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27" name="Rectangle 22"/>
          <p:cNvSpPr>
            <a:spLocks noChangeArrowheads="1"/>
          </p:cNvSpPr>
          <p:nvPr/>
        </p:nvSpPr>
        <p:spPr bwMode="auto">
          <a:xfrm>
            <a:off x="1782763" y="56134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28" name="Rectangle 21"/>
          <p:cNvSpPr>
            <a:spLocks noChangeArrowheads="1"/>
          </p:cNvSpPr>
          <p:nvPr/>
        </p:nvSpPr>
        <p:spPr bwMode="auto">
          <a:xfrm>
            <a:off x="3602038" y="50339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29" name="Rectangle 21"/>
          <p:cNvSpPr>
            <a:spLocks noChangeArrowheads="1"/>
          </p:cNvSpPr>
          <p:nvPr/>
        </p:nvSpPr>
        <p:spPr bwMode="auto">
          <a:xfrm>
            <a:off x="2403475" y="5622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30" name="Rectangle 15"/>
          <p:cNvSpPr>
            <a:spLocks noChangeArrowheads="1"/>
          </p:cNvSpPr>
          <p:nvPr/>
        </p:nvSpPr>
        <p:spPr bwMode="auto">
          <a:xfrm>
            <a:off x="3286125" y="5622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31" name="Rectangle 16"/>
          <p:cNvSpPr>
            <a:spLocks noChangeArrowheads="1"/>
          </p:cNvSpPr>
          <p:nvPr/>
        </p:nvSpPr>
        <p:spPr bwMode="auto">
          <a:xfrm>
            <a:off x="3306763" y="6243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32" name="Rectangle 16"/>
          <p:cNvSpPr>
            <a:spLocks noChangeArrowheads="1"/>
          </p:cNvSpPr>
          <p:nvPr/>
        </p:nvSpPr>
        <p:spPr bwMode="auto">
          <a:xfrm>
            <a:off x="3306763" y="59277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33" name="Rectangle 131"/>
          <p:cNvSpPr>
            <a:spLocks noChangeArrowheads="1"/>
          </p:cNvSpPr>
          <p:nvPr/>
        </p:nvSpPr>
        <p:spPr bwMode="auto">
          <a:xfrm>
            <a:off x="2697163" y="62325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34" name="Rectangle 3"/>
          <p:cNvSpPr>
            <a:spLocks noChangeArrowheads="1"/>
          </p:cNvSpPr>
          <p:nvPr/>
        </p:nvSpPr>
        <p:spPr bwMode="auto">
          <a:xfrm>
            <a:off x="2301875" y="1914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35" name="Rectangle 4"/>
          <p:cNvSpPr>
            <a:spLocks noChangeArrowheads="1"/>
          </p:cNvSpPr>
          <p:nvPr/>
        </p:nvSpPr>
        <p:spPr bwMode="auto">
          <a:xfrm>
            <a:off x="2911475" y="1914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36" name="Rectangle 5"/>
          <p:cNvSpPr>
            <a:spLocks noChangeArrowheads="1"/>
          </p:cNvSpPr>
          <p:nvPr/>
        </p:nvSpPr>
        <p:spPr bwMode="auto">
          <a:xfrm>
            <a:off x="3216275" y="1914525"/>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37" name="Rectangle 6"/>
          <p:cNvSpPr>
            <a:spLocks noChangeArrowheads="1"/>
          </p:cNvSpPr>
          <p:nvPr/>
        </p:nvSpPr>
        <p:spPr bwMode="auto">
          <a:xfrm>
            <a:off x="2606675" y="1914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38" name="Rectangle 129"/>
          <p:cNvSpPr>
            <a:spLocks noChangeArrowheads="1"/>
          </p:cNvSpPr>
          <p:nvPr/>
        </p:nvSpPr>
        <p:spPr bwMode="auto">
          <a:xfrm>
            <a:off x="2606675" y="19145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39" name="Rectangle 3"/>
          <p:cNvSpPr>
            <a:spLocks noChangeArrowheads="1"/>
          </p:cNvSpPr>
          <p:nvPr/>
        </p:nvSpPr>
        <p:spPr bwMode="auto">
          <a:xfrm>
            <a:off x="3540125" y="1925638"/>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40" name="Rectangle 4"/>
          <p:cNvSpPr>
            <a:spLocks noChangeArrowheads="1"/>
          </p:cNvSpPr>
          <p:nvPr/>
        </p:nvSpPr>
        <p:spPr bwMode="auto">
          <a:xfrm>
            <a:off x="4149725" y="1925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41" name="Rectangle 6"/>
          <p:cNvSpPr>
            <a:spLocks noChangeArrowheads="1"/>
          </p:cNvSpPr>
          <p:nvPr/>
        </p:nvSpPr>
        <p:spPr bwMode="auto">
          <a:xfrm>
            <a:off x="3844925" y="1925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42" name="Rectangle 129"/>
          <p:cNvSpPr>
            <a:spLocks noChangeArrowheads="1"/>
          </p:cNvSpPr>
          <p:nvPr/>
        </p:nvSpPr>
        <p:spPr bwMode="auto">
          <a:xfrm>
            <a:off x="3844925" y="19256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43" name="Rectangle 11"/>
          <p:cNvSpPr>
            <a:spLocks noChangeArrowheads="1"/>
          </p:cNvSpPr>
          <p:nvPr/>
        </p:nvSpPr>
        <p:spPr bwMode="auto">
          <a:xfrm>
            <a:off x="2606675" y="19050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44" name="Rectangle 7"/>
          <p:cNvSpPr>
            <a:spLocks noChangeArrowheads="1"/>
          </p:cNvSpPr>
          <p:nvPr/>
        </p:nvSpPr>
        <p:spPr bwMode="auto">
          <a:xfrm>
            <a:off x="4465638" y="19351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45" name="Rectangle 8"/>
          <p:cNvSpPr>
            <a:spLocks noChangeArrowheads="1"/>
          </p:cNvSpPr>
          <p:nvPr/>
        </p:nvSpPr>
        <p:spPr bwMode="auto">
          <a:xfrm>
            <a:off x="5075238"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46" name="Rectangle 9"/>
          <p:cNvSpPr>
            <a:spLocks noChangeArrowheads="1"/>
          </p:cNvSpPr>
          <p:nvPr/>
        </p:nvSpPr>
        <p:spPr bwMode="auto">
          <a:xfrm>
            <a:off x="5380038" y="1935163"/>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47" name="Rectangle 10"/>
          <p:cNvSpPr>
            <a:spLocks noChangeArrowheads="1"/>
          </p:cNvSpPr>
          <p:nvPr/>
        </p:nvSpPr>
        <p:spPr bwMode="auto">
          <a:xfrm>
            <a:off x="4770438"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48" name="Rectangle 127"/>
          <p:cNvSpPr>
            <a:spLocks noChangeArrowheads="1"/>
          </p:cNvSpPr>
          <p:nvPr/>
        </p:nvSpPr>
        <p:spPr bwMode="auto">
          <a:xfrm>
            <a:off x="4770438" y="19351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49" name="Rectangle 128"/>
          <p:cNvSpPr>
            <a:spLocks noChangeArrowheads="1"/>
          </p:cNvSpPr>
          <p:nvPr/>
        </p:nvSpPr>
        <p:spPr bwMode="auto">
          <a:xfrm>
            <a:off x="5075238" y="19351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50" name="Rectangle 7"/>
          <p:cNvSpPr>
            <a:spLocks noChangeArrowheads="1"/>
          </p:cNvSpPr>
          <p:nvPr/>
        </p:nvSpPr>
        <p:spPr bwMode="auto">
          <a:xfrm>
            <a:off x="5705475" y="19462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51" name="Rectangle 8"/>
          <p:cNvSpPr>
            <a:spLocks noChangeArrowheads="1"/>
          </p:cNvSpPr>
          <p:nvPr/>
        </p:nvSpPr>
        <p:spPr bwMode="auto">
          <a:xfrm>
            <a:off x="6315075" y="194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52" name="Rectangle 10"/>
          <p:cNvSpPr>
            <a:spLocks noChangeArrowheads="1"/>
          </p:cNvSpPr>
          <p:nvPr/>
        </p:nvSpPr>
        <p:spPr bwMode="auto">
          <a:xfrm>
            <a:off x="6010275" y="194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53" name="Rectangle 127"/>
          <p:cNvSpPr>
            <a:spLocks noChangeArrowheads="1"/>
          </p:cNvSpPr>
          <p:nvPr/>
        </p:nvSpPr>
        <p:spPr bwMode="auto">
          <a:xfrm>
            <a:off x="6010275" y="19462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54" name="Rectangle 11"/>
          <p:cNvSpPr>
            <a:spLocks noChangeArrowheads="1"/>
          </p:cNvSpPr>
          <p:nvPr/>
        </p:nvSpPr>
        <p:spPr bwMode="auto">
          <a:xfrm>
            <a:off x="4475163"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55" name="Rectangle 11"/>
          <p:cNvSpPr>
            <a:spLocks noChangeArrowheads="1"/>
          </p:cNvSpPr>
          <p:nvPr/>
        </p:nvSpPr>
        <p:spPr bwMode="auto">
          <a:xfrm>
            <a:off x="6645275"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56" name="Rectangle 12"/>
          <p:cNvSpPr>
            <a:spLocks noChangeArrowheads="1"/>
          </p:cNvSpPr>
          <p:nvPr/>
        </p:nvSpPr>
        <p:spPr bwMode="auto">
          <a:xfrm>
            <a:off x="7254875"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57" name="Rectangle 13"/>
          <p:cNvSpPr>
            <a:spLocks noChangeArrowheads="1"/>
          </p:cNvSpPr>
          <p:nvPr/>
        </p:nvSpPr>
        <p:spPr bwMode="auto">
          <a:xfrm>
            <a:off x="7559675"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58" name="Rectangle 14"/>
          <p:cNvSpPr>
            <a:spLocks noChangeArrowheads="1"/>
          </p:cNvSpPr>
          <p:nvPr/>
        </p:nvSpPr>
        <p:spPr bwMode="auto">
          <a:xfrm>
            <a:off x="6950075"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59" name="Rectangle 130"/>
          <p:cNvSpPr>
            <a:spLocks noChangeArrowheads="1"/>
          </p:cNvSpPr>
          <p:nvPr/>
        </p:nvSpPr>
        <p:spPr bwMode="auto">
          <a:xfrm>
            <a:off x="6950075" y="19351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60" name="Rectangle 11"/>
          <p:cNvSpPr>
            <a:spLocks noChangeArrowheads="1"/>
          </p:cNvSpPr>
          <p:nvPr/>
        </p:nvSpPr>
        <p:spPr bwMode="auto">
          <a:xfrm>
            <a:off x="7883525" y="194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61" name="Rectangle 12"/>
          <p:cNvSpPr>
            <a:spLocks noChangeArrowheads="1"/>
          </p:cNvSpPr>
          <p:nvPr/>
        </p:nvSpPr>
        <p:spPr bwMode="auto">
          <a:xfrm>
            <a:off x="8493125" y="194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62" name="Rectangle 14"/>
          <p:cNvSpPr>
            <a:spLocks noChangeArrowheads="1"/>
          </p:cNvSpPr>
          <p:nvPr/>
        </p:nvSpPr>
        <p:spPr bwMode="auto">
          <a:xfrm>
            <a:off x="8188325" y="194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63" name="Rectangle 130"/>
          <p:cNvSpPr>
            <a:spLocks noChangeArrowheads="1"/>
          </p:cNvSpPr>
          <p:nvPr/>
        </p:nvSpPr>
        <p:spPr bwMode="auto">
          <a:xfrm>
            <a:off x="8188325" y="19462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64" name="Rectangle 15"/>
          <p:cNvSpPr>
            <a:spLocks noChangeArrowheads="1"/>
          </p:cNvSpPr>
          <p:nvPr/>
        </p:nvSpPr>
        <p:spPr bwMode="auto">
          <a:xfrm>
            <a:off x="8813800" y="1939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65" name="Rectangle 16"/>
          <p:cNvSpPr>
            <a:spLocks noChangeArrowheads="1"/>
          </p:cNvSpPr>
          <p:nvPr/>
        </p:nvSpPr>
        <p:spPr bwMode="auto">
          <a:xfrm>
            <a:off x="9423400" y="1939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66" name="Rectangle 17"/>
          <p:cNvSpPr>
            <a:spLocks noChangeArrowheads="1"/>
          </p:cNvSpPr>
          <p:nvPr/>
        </p:nvSpPr>
        <p:spPr bwMode="auto">
          <a:xfrm>
            <a:off x="9728200" y="1939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67" name="Rectangle 18"/>
          <p:cNvSpPr>
            <a:spLocks noChangeArrowheads="1"/>
          </p:cNvSpPr>
          <p:nvPr/>
        </p:nvSpPr>
        <p:spPr bwMode="auto">
          <a:xfrm>
            <a:off x="9118600" y="1939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68" name="Rectangle 131"/>
          <p:cNvSpPr>
            <a:spLocks noChangeArrowheads="1"/>
          </p:cNvSpPr>
          <p:nvPr/>
        </p:nvSpPr>
        <p:spPr bwMode="auto">
          <a:xfrm>
            <a:off x="9118600" y="19399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69" name="Rectangle 130"/>
          <p:cNvSpPr>
            <a:spLocks noChangeArrowheads="1"/>
          </p:cNvSpPr>
          <p:nvPr/>
        </p:nvSpPr>
        <p:spPr bwMode="auto">
          <a:xfrm>
            <a:off x="9432925" y="19304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070" name="TextBox 7"/>
          <p:cNvSpPr txBox="1">
            <a:spLocks noChangeArrowheads="1"/>
          </p:cNvSpPr>
          <p:nvPr/>
        </p:nvSpPr>
        <p:spPr bwMode="auto">
          <a:xfrm>
            <a:off x="10033001" y="1866901"/>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a:t>…</a:t>
            </a:r>
          </a:p>
        </p:txBody>
      </p:sp>
      <p:sp>
        <p:nvSpPr>
          <p:cNvPr id="40071" name="TextBox 261"/>
          <p:cNvSpPr txBox="1">
            <a:spLocks noChangeArrowheads="1"/>
          </p:cNvSpPr>
          <p:nvPr/>
        </p:nvSpPr>
        <p:spPr bwMode="auto">
          <a:xfrm>
            <a:off x="1506537" y="3475038"/>
            <a:ext cx="3381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a:t>1</a:t>
            </a:r>
          </a:p>
        </p:txBody>
      </p:sp>
      <p:sp>
        <p:nvSpPr>
          <p:cNvPr id="40072" name="TextBox 262"/>
          <p:cNvSpPr txBox="1">
            <a:spLocks noChangeArrowheads="1"/>
          </p:cNvSpPr>
          <p:nvPr/>
        </p:nvSpPr>
        <p:spPr bwMode="auto">
          <a:xfrm>
            <a:off x="3771901" y="6421438"/>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a:t>63</a:t>
            </a:r>
          </a:p>
        </p:txBody>
      </p:sp>
      <p:sp>
        <p:nvSpPr>
          <p:cNvPr id="40073" name="TextBox 263"/>
          <p:cNvSpPr txBox="1">
            <a:spLocks noChangeArrowheads="1"/>
          </p:cNvSpPr>
          <p:nvPr/>
        </p:nvSpPr>
        <p:spPr bwMode="auto">
          <a:xfrm>
            <a:off x="2170113" y="1400176"/>
            <a:ext cx="85709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a:t> </a:t>
            </a:r>
            <a:r>
              <a:rPr lang="en-GB" altLang="en-US" sz="2400"/>
              <a:t>1                5                10                 15                20                25 </a:t>
            </a:r>
            <a:r>
              <a:rPr lang="en-GB" altLang="en-US" sz="2400" b="1"/>
              <a:t> …</a:t>
            </a:r>
          </a:p>
        </p:txBody>
      </p:sp>
      <p:cxnSp>
        <p:nvCxnSpPr>
          <p:cNvPr id="41" name="Straight Connector 40"/>
          <p:cNvCxnSpPr>
            <a:stCxn id="40034" idx="2"/>
            <a:endCxn id="4" idx="2"/>
          </p:cNvCxnSpPr>
          <p:nvPr/>
        </p:nvCxnSpPr>
        <p:spPr>
          <a:xfrm>
            <a:off x="2454276" y="2219326"/>
            <a:ext cx="2798763" cy="1738313"/>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a:endCxn id="4" idx="2"/>
          </p:cNvCxnSpPr>
          <p:nvPr/>
        </p:nvCxnSpPr>
        <p:spPr>
          <a:xfrm>
            <a:off x="2759076" y="2219326"/>
            <a:ext cx="2493963" cy="1738313"/>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3073400" y="2230438"/>
            <a:ext cx="2179638" cy="1554162"/>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a:endCxn id="4" idx="1"/>
          </p:cNvCxnSpPr>
          <p:nvPr/>
        </p:nvCxnSpPr>
        <p:spPr>
          <a:xfrm>
            <a:off x="3408363" y="2239963"/>
            <a:ext cx="1947862" cy="1452562"/>
          </a:xfrm>
          <a:prstGeom prst="line">
            <a:avLst/>
          </a:prstGeom>
          <a:ln w="3175">
            <a:solidFill>
              <a:srgbClr val="FFCC00"/>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a:endCxn id="4" idx="1"/>
          </p:cNvCxnSpPr>
          <p:nvPr/>
        </p:nvCxnSpPr>
        <p:spPr>
          <a:xfrm>
            <a:off x="3733801" y="2260601"/>
            <a:ext cx="1622425" cy="1431925"/>
          </a:xfrm>
          <a:prstGeom prst="line">
            <a:avLst/>
          </a:prstGeom>
          <a:ln w="9525">
            <a:solidFill>
              <a:srgbClr val="FFCC00"/>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a:endCxn id="4" idx="1"/>
          </p:cNvCxnSpPr>
          <p:nvPr/>
        </p:nvCxnSpPr>
        <p:spPr>
          <a:xfrm>
            <a:off x="4008439" y="2270125"/>
            <a:ext cx="1347787" cy="1422400"/>
          </a:xfrm>
          <a:prstGeom prst="line">
            <a:avLst/>
          </a:prstGeom>
          <a:ln w="3175">
            <a:solidFill>
              <a:srgbClr val="FFCC00"/>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a:stCxn id="40040" idx="2"/>
            <a:endCxn id="4" idx="1"/>
          </p:cNvCxnSpPr>
          <p:nvPr/>
        </p:nvCxnSpPr>
        <p:spPr>
          <a:xfrm>
            <a:off x="4302125" y="2230439"/>
            <a:ext cx="1054100" cy="1462087"/>
          </a:xfrm>
          <a:prstGeom prst="line">
            <a:avLst/>
          </a:prstGeom>
          <a:ln w="9525">
            <a:solidFill>
              <a:srgbClr val="FFCC00"/>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stCxn id="40044" idx="2"/>
            <a:endCxn id="4" idx="1"/>
          </p:cNvCxnSpPr>
          <p:nvPr/>
        </p:nvCxnSpPr>
        <p:spPr>
          <a:xfrm>
            <a:off x="4618039" y="2239963"/>
            <a:ext cx="738187" cy="1452562"/>
          </a:xfrm>
          <a:prstGeom prst="line">
            <a:avLst/>
          </a:prstGeom>
          <a:ln w="444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a:endCxn id="4" idx="0"/>
          </p:cNvCxnSpPr>
          <p:nvPr/>
        </p:nvCxnSpPr>
        <p:spPr>
          <a:xfrm>
            <a:off x="5502276" y="2320925"/>
            <a:ext cx="106363" cy="126365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flipH="1">
            <a:off x="5705475" y="2301875"/>
            <a:ext cx="203200" cy="130175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flipH="1">
            <a:off x="5705476" y="2290763"/>
            <a:ext cx="436563" cy="1293812"/>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a:endCxn id="4" idx="6"/>
          </p:cNvCxnSpPr>
          <p:nvPr/>
        </p:nvCxnSpPr>
        <p:spPr>
          <a:xfrm flipH="1">
            <a:off x="5964239" y="2290764"/>
            <a:ext cx="1773237" cy="166687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a:stCxn id="40060" idx="2"/>
            <a:endCxn id="4" idx="6"/>
          </p:cNvCxnSpPr>
          <p:nvPr/>
        </p:nvCxnSpPr>
        <p:spPr>
          <a:xfrm flipH="1">
            <a:off x="5964239" y="2251076"/>
            <a:ext cx="2071687" cy="170656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a:endCxn id="4" idx="6"/>
          </p:cNvCxnSpPr>
          <p:nvPr/>
        </p:nvCxnSpPr>
        <p:spPr>
          <a:xfrm flipH="1">
            <a:off x="5964239" y="2290764"/>
            <a:ext cx="2325687" cy="166687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a:endCxn id="4" idx="6"/>
          </p:cNvCxnSpPr>
          <p:nvPr/>
        </p:nvCxnSpPr>
        <p:spPr>
          <a:xfrm flipH="1">
            <a:off x="5964238" y="2251076"/>
            <a:ext cx="2671762" cy="170656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a:endCxn id="4" idx="6"/>
          </p:cNvCxnSpPr>
          <p:nvPr/>
        </p:nvCxnSpPr>
        <p:spPr>
          <a:xfrm flipH="1">
            <a:off x="5964238" y="2270126"/>
            <a:ext cx="2976562" cy="168751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a:endCxn id="4" idx="6"/>
          </p:cNvCxnSpPr>
          <p:nvPr/>
        </p:nvCxnSpPr>
        <p:spPr>
          <a:xfrm flipH="1">
            <a:off x="5964238" y="2270126"/>
            <a:ext cx="3352800" cy="168751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a:endCxn id="4" idx="6"/>
          </p:cNvCxnSpPr>
          <p:nvPr/>
        </p:nvCxnSpPr>
        <p:spPr>
          <a:xfrm flipH="1">
            <a:off x="5964238" y="2251076"/>
            <a:ext cx="3636962" cy="170656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a:stCxn id="40066" idx="2"/>
          </p:cNvCxnSpPr>
          <p:nvPr/>
        </p:nvCxnSpPr>
        <p:spPr>
          <a:xfrm flipH="1">
            <a:off x="6010276" y="2244726"/>
            <a:ext cx="3870325" cy="171291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p:nvCxnSpPr>
        <p:spPr>
          <a:xfrm flipH="1">
            <a:off x="6075363" y="2316164"/>
            <a:ext cx="4449762" cy="164147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7712076" y="4414838"/>
            <a:ext cx="2265363" cy="0"/>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flipH="1">
            <a:off x="7737476" y="5156200"/>
            <a:ext cx="2143125" cy="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sp>
        <p:nvSpPr>
          <p:cNvPr id="40096" name="TextBox 310"/>
          <p:cNvSpPr txBox="1">
            <a:spLocks noChangeArrowheads="1"/>
          </p:cNvSpPr>
          <p:nvPr/>
        </p:nvSpPr>
        <p:spPr bwMode="auto">
          <a:xfrm>
            <a:off x="7737475" y="3967163"/>
            <a:ext cx="24066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a:t>strong +ve weight</a:t>
            </a:r>
          </a:p>
        </p:txBody>
      </p:sp>
      <p:sp>
        <p:nvSpPr>
          <p:cNvPr id="40097" name="TextBox 313"/>
          <p:cNvSpPr txBox="1">
            <a:spLocks noChangeArrowheads="1"/>
          </p:cNvSpPr>
          <p:nvPr/>
        </p:nvSpPr>
        <p:spPr bwMode="auto">
          <a:xfrm>
            <a:off x="7751764" y="4627563"/>
            <a:ext cx="21748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a:t>low/zero weight</a:t>
            </a:r>
          </a:p>
        </p:txBody>
      </p:sp>
      <p:cxnSp>
        <p:nvCxnSpPr>
          <p:cNvPr id="5" name="Straight Arrow Connector 4"/>
          <p:cNvCxnSpPr>
            <a:stCxn id="4" idx="4"/>
          </p:cNvCxnSpPr>
          <p:nvPr/>
        </p:nvCxnSpPr>
        <p:spPr>
          <a:xfrm>
            <a:off x="5608638" y="4330700"/>
            <a:ext cx="0" cy="38893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1709739" y="3692526"/>
            <a:ext cx="992187" cy="115887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221" name="Straight Connector 220"/>
          <p:cNvCxnSpPr/>
          <p:nvPr/>
        </p:nvCxnSpPr>
        <p:spPr>
          <a:xfrm>
            <a:off x="4932363" y="2260601"/>
            <a:ext cx="569912" cy="1323975"/>
          </a:xfrm>
          <a:prstGeom prst="line">
            <a:avLst/>
          </a:prstGeom>
          <a:ln w="444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a:off x="5176839" y="2281239"/>
            <a:ext cx="325437" cy="1303337"/>
          </a:xfrm>
          <a:prstGeom prst="line">
            <a:avLst/>
          </a:prstGeom>
          <a:ln w="444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a:endCxn id="4" idx="7"/>
          </p:cNvCxnSpPr>
          <p:nvPr/>
        </p:nvCxnSpPr>
        <p:spPr>
          <a:xfrm flipH="1">
            <a:off x="5859463" y="2270125"/>
            <a:ext cx="901700" cy="1422400"/>
          </a:xfrm>
          <a:prstGeom prst="line">
            <a:avLst/>
          </a:prstGeom>
          <a:ln w="444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a:stCxn id="40058" idx="2"/>
            <a:endCxn id="4" idx="7"/>
          </p:cNvCxnSpPr>
          <p:nvPr/>
        </p:nvCxnSpPr>
        <p:spPr>
          <a:xfrm flipH="1">
            <a:off x="5859463" y="2239963"/>
            <a:ext cx="1243012" cy="1452562"/>
          </a:xfrm>
          <a:prstGeom prst="line">
            <a:avLst/>
          </a:prstGeom>
          <a:ln w="444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a:endCxn id="4" idx="7"/>
          </p:cNvCxnSpPr>
          <p:nvPr/>
        </p:nvCxnSpPr>
        <p:spPr>
          <a:xfrm flipH="1">
            <a:off x="5859464" y="2270125"/>
            <a:ext cx="1506537" cy="1422400"/>
          </a:xfrm>
          <a:prstGeom prst="line">
            <a:avLst/>
          </a:prstGeom>
          <a:ln w="444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a:endCxn id="4" idx="7"/>
          </p:cNvCxnSpPr>
          <p:nvPr/>
        </p:nvCxnSpPr>
        <p:spPr>
          <a:xfrm flipH="1">
            <a:off x="5859464" y="2290763"/>
            <a:ext cx="587375" cy="1401762"/>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4494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2098675" y="296863"/>
            <a:ext cx="7772400" cy="1143000"/>
          </a:xfrm>
        </p:spPr>
        <p:txBody>
          <a:bodyPr/>
          <a:lstStyle/>
          <a:p>
            <a:r>
              <a:rPr lang="en-GB" altLang="en-US">
                <a:solidFill>
                  <a:srgbClr val="FF3300"/>
                </a:solidFill>
              </a:rPr>
              <a:t>What does this unit detect? </a:t>
            </a:r>
            <a:endParaRPr lang="en-GB" altLang="en-US" i="1">
              <a:solidFill>
                <a:srgbClr val="FF3300"/>
              </a:solidFill>
            </a:endParaRPr>
          </a:p>
        </p:txBody>
      </p:sp>
      <p:sp>
        <p:nvSpPr>
          <p:cNvPr id="4" name="Oval 3"/>
          <p:cNvSpPr/>
          <p:nvPr/>
        </p:nvSpPr>
        <p:spPr>
          <a:xfrm>
            <a:off x="5253038" y="3584576"/>
            <a:ext cx="711200" cy="7461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40964" name="Rectangle 3"/>
          <p:cNvSpPr>
            <a:spLocks noChangeArrowheads="1"/>
          </p:cNvSpPr>
          <p:nvPr/>
        </p:nvSpPr>
        <p:spPr bwMode="auto">
          <a:xfrm>
            <a:off x="1752600" y="37941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965" name="Rectangle 4"/>
          <p:cNvSpPr>
            <a:spLocks noChangeArrowheads="1"/>
          </p:cNvSpPr>
          <p:nvPr/>
        </p:nvSpPr>
        <p:spPr bwMode="auto">
          <a:xfrm>
            <a:off x="2362200" y="37941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966" name="Rectangle 5"/>
          <p:cNvSpPr>
            <a:spLocks noChangeArrowheads="1"/>
          </p:cNvSpPr>
          <p:nvPr/>
        </p:nvSpPr>
        <p:spPr bwMode="auto">
          <a:xfrm>
            <a:off x="2667000" y="3794125"/>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967" name="Rectangle 6"/>
          <p:cNvSpPr>
            <a:spLocks noChangeArrowheads="1"/>
          </p:cNvSpPr>
          <p:nvPr/>
        </p:nvSpPr>
        <p:spPr bwMode="auto">
          <a:xfrm>
            <a:off x="2057400" y="37941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968" name="Rectangle 7"/>
          <p:cNvSpPr>
            <a:spLocks noChangeArrowheads="1"/>
          </p:cNvSpPr>
          <p:nvPr/>
        </p:nvSpPr>
        <p:spPr bwMode="auto">
          <a:xfrm>
            <a:off x="1752600" y="40989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969" name="Rectangle 8"/>
          <p:cNvSpPr>
            <a:spLocks noChangeArrowheads="1"/>
          </p:cNvSpPr>
          <p:nvPr/>
        </p:nvSpPr>
        <p:spPr bwMode="auto">
          <a:xfrm>
            <a:off x="2362200" y="4098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970" name="Rectangle 9"/>
          <p:cNvSpPr>
            <a:spLocks noChangeArrowheads="1"/>
          </p:cNvSpPr>
          <p:nvPr/>
        </p:nvSpPr>
        <p:spPr bwMode="auto">
          <a:xfrm>
            <a:off x="2667000" y="4098925"/>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971" name="Rectangle 10"/>
          <p:cNvSpPr>
            <a:spLocks noChangeArrowheads="1"/>
          </p:cNvSpPr>
          <p:nvPr/>
        </p:nvSpPr>
        <p:spPr bwMode="auto">
          <a:xfrm>
            <a:off x="2057400" y="4098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972" name="Rectangle 11"/>
          <p:cNvSpPr>
            <a:spLocks noChangeArrowheads="1"/>
          </p:cNvSpPr>
          <p:nvPr/>
        </p:nvSpPr>
        <p:spPr bwMode="auto">
          <a:xfrm>
            <a:off x="1752600" y="44037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973" name="Rectangle 12"/>
          <p:cNvSpPr>
            <a:spLocks noChangeArrowheads="1"/>
          </p:cNvSpPr>
          <p:nvPr/>
        </p:nvSpPr>
        <p:spPr bwMode="auto">
          <a:xfrm>
            <a:off x="2362200" y="44037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974" name="Rectangle 13"/>
          <p:cNvSpPr>
            <a:spLocks noChangeArrowheads="1"/>
          </p:cNvSpPr>
          <p:nvPr/>
        </p:nvSpPr>
        <p:spPr bwMode="auto">
          <a:xfrm>
            <a:off x="2667000" y="44037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975" name="Rectangle 14"/>
          <p:cNvSpPr>
            <a:spLocks noChangeArrowheads="1"/>
          </p:cNvSpPr>
          <p:nvPr/>
        </p:nvSpPr>
        <p:spPr bwMode="auto">
          <a:xfrm>
            <a:off x="2057400" y="44037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976" name="Rectangle 15"/>
          <p:cNvSpPr>
            <a:spLocks noChangeArrowheads="1"/>
          </p:cNvSpPr>
          <p:nvPr/>
        </p:nvSpPr>
        <p:spPr bwMode="auto">
          <a:xfrm>
            <a:off x="1752600" y="4708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977" name="Rectangle 16"/>
          <p:cNvSpPr>
            <a:spLocks noChangeArrowheads="1"/>
          </p:cNvSpPr>
          <p:nvPr/>
        </p:nvSpPr>
        <p:spPr bwMode="auto">
          <a:xfrm>
            <a:off x="2362200" y="4708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978" name="Rectangle 17"/>
          <p:cNvSpPr>
            <a:spLocks noChangeArrowheads="1"/>
          </p:cNvSpPr>
          <p:nvPr/>
        </p:nvSpPr>
        <p:spPr bwMode="auto">
          <a:xfrm>
            <a:off x="2667000" y="4708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979" name="Rectangle 18"/>
          <p:cNvSpPr>
            <a:spLocks noChangeArrowheads="1"/>
          </p:cNvSpPr>
          <p:nvPr/>
        </p:nvSpPr>
        <p:spPr bwMode="auto">
          <a:xfrm>
            <a:off x="2057400" y="4708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980" name="Rectangle 19"/>
          <p:cNvSpPr>
            <a:spLocks noChangeArrowheads="1"/>
          </p:cNvSpPr>
          <p:nvPr/>
        </p:nvSpPr>
        <p:spPr bwMode="auto">
          <a:xfrm>
            <a:off x="1752600" y="50133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981" name="Rectangle 20"/>
          <p:cNvSpPr>
            <a:spLocks noChangeArrowheads="1"/>
          </p:cNvSpPr>
          <p:nvPr/>
        </p:nvSpPr>
        <p:spPr bwMode="auto">
          <a:xfrm>
            <a:off x="2362200" y="50133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982" name="Rectangle 21"/>
          <p:cNvSpPr>
            <a:spLocks noChangeArrowheads="1"/>
          </p:cNvSpPr>
          <p:nvPr/>
        </p:nvSpPr>
        <p:spPr bwMode="auto">
          <a:xfrm>
            <a:off x="2667000" y="50133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983" name="Rectangle 22"/>
          <p:cNvSpPr>
            <a:spLocks noChangeArrowheads="1"/>
          </p:cNvSpPr>
          <p:nvPr/>
        </p:nvSpPr>
        <p:spPr bwMode="auto">
          <a:xfrm>
            <a:off x="2057400" y="50133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984" name="Rectangle 127"/>
          <p:cNvSpPr>
            <a:spLocks noChangeArrowheads="1"/>
          </p:cNvSpPr>
          <p:nvPr/>
        </p:nvSpPr>
        <p:spPr bwMode="auto">
          <a:xfrm>
            <a:off x="2057400" y="40989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985" name="Rectangle 128"/>
          <p:cNvSpPr>
            <a:spLocks noChangeArrowheads="1"/>
          </p:cNvSpPr>
          <p:nvPr/>
        </p:nvSpPr>
        <p:spPr bwMode="auto">
          <a:xfrm>
            <a:off x="2362200" y="40989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986" name="Rectangle 129"/>
          <p:cNvSpPr>
            <a:spLocks noChangeArrowheads="1"/>
          </p:cNvSpPr>
          <p:nvPr/>
        </p:nvSpPr>
        <p:spPr bwMode="auto">
          <a:xfrm>
            <a:off x="2057400" y="37941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987" name="Rectangle 130"/>
          <p:cNvSpPr>
            <a:spLocks noChangeArrowheads="1"/>
          </p:cNvSpPr>
          <p:nvPr/>
        </p:nvSpPr>
        <p:spPr bwMode="auto">
          <a:xfrm>
            <a:off x="2057400" y="44037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988" name="Rectangle 131"/>
          <p:cNvSpPr>
            <a:spLocks noChangeArrowheads="1"/>
          </p:cNvSpPr>
          <p:nvPr/>
        </p:nvSpPr>
        <p:spPr bwMode="auto">
          <a:xfrm>
            <a:off x="2057400" y="47085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989" name="Rectangle 132"/>
          <p:cNvSpPr>
            <a:spLocks noChangeArrowheads="1"/>
          </p:cNvSpPr>
          <p:nvPr/>
        </p:nvSpPr>
        <p:spPr bwMode="auto">
          <a:xfrm>
            <a:off x="2362200" y="50133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990" name="Rectangle 3"/>
          <p:cNvSpPr>
            <a:spLocks noChangeArrowheads="1"/>
          </p:cNvSpPr>
          <p:nvPr/>
        </p:nvSpPr>
        <p:spPr bwMode="auto">
          <a:xfrm>
            <a:off x="2992438" y="3805238"/>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991" name="Rectangle 4"/>
          <p:cNvSpPr>
            <a:spLocks noChangeArrowheads="1"/>
          </p:cNvSpPr>
          <p:nvPr/>
        </p:nvSpPr>
        <p:spPr bwMode="auto">
          <a:xfrm>
            <a:off x="3602038" y="38052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992" name="Rectangle 6"/>
          <p:cNvSpPr>
            <a:spLocks noChangeArrowheads="1"/>
          </p:cNvSpPr>
          <p:nvPr/>
        </p:nvSpPr>
        <p:spPr bwMode="auto">
          <a:xfrm>
            <a:off x="3297238" y="38052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993" name="Rectangle 7"/>
          <p:cNvSpPr>
            <a:spLocks noChangeArrowheads="1"/>
          </p:cNvSpPr>
          <p:nvPr/>
        </p:nvSpPr>
        <p:spPr bwMode="auto">
          <a:xfrm>
            <a:off x="2992438" y="41100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994" name="Rectangle 8"/>
          <p:cNvSpPr>
            <a:spLocks noChangeArrowheads="1"/>
          </p:cNvSpPr>
          <p:nvPr/>
        </p:nvSpPr>
        <p:spPr bwMode="auto">
          <a:xfrm>
            <a:off x="3602038" y="41100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995" name="Rectangle 10"/>
          <p:cNvSpPr>
            <a:spLocks noChangeArrowheads="1"/>
          </p:cNvSpPr>
          <p:nvPr/>
        </p:nvSpPr>
        <p:spPr bwMode="auto">
          <a:xfrm>
            <a:off x="3297238" y="41100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996" name="Rectangle 11"/>
          <p:cNvSpPr>
            <a:spLocks noChangeArrowheads="1"/>
          </p:cNvSpPr>
          <p:nvPr/>
        </p:nvSpPr>
        <p:spPr bwMode="auto">
          <a:xfrm>
            <a:off x="2992438" y="4414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997" name="Rectangle 12"/>
          <p:cNvSpPr>
            <a:spLocks noChangeArrowheads="1"/>
          </p:cNvSpPr>
          <p:nvPr/>
        </p:nvSpPr>
        <p:spPr bwMode="auto">
          <a:xfrm>
            <a:off x="3602038" y="4414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998" name="Rectangle 14"/>
          <p:cNvSpPr>
            <a:spLocks noChangeArrowheads="1"/>
          </p:cNvSpPr>
          <p:nvPr/>
        </p:nvSpPr>
        <p:spPr bwMode="auto">
          <a:xfrm>
            <a:off x="3297238" y="4414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0999" name="Rectangle 15"/>
          <p:cNvSpPr>
            <a:spLocks noChangeArrowheads="1"/>
          </p:cNvSpPr>
          <p:nvPr/>
        </p:nvSpPr>
        <p:spPr bwMode="auto">
          <a:xfrm>
            <a:off x="2992438" y="4719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00" name="Rectangle 16"/>
          <p:cNvSpPr>
            <a:spLocks noChangeArrowheads="1"/>
          </p:cNvSpPr>
          <p:nvPr/>
        </p:nvSpPr>
        <p:spPr bwMode="auto">
          <a:xfrm>
            <a:off x="3602038" y="4719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01" name="Rectangle 18"/>
          <p:cNvSpPr>
            <a:spLocks noChangeArrowheads="1"/>
          </p:cNvSpPr>
          <p:nvPr/>
        </p:nvSpPr>
        <p:spPr bwMode="auto">
          <a:xfrm>
            <a:off x="3297238" y="4719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02" name="Rectangle 19"/>
          <p:cNvSpPr>
            <a:spLocks noChangeArrowheads="1"/>
          </p:cNvSpPr>
          <p:nvPr/>
        </p:nvSpPr>
        <p:spPr bwMode="auto">
          <a:xfrm>
            <a:off x="2992438" y="50244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03" name="Rectangle 20"/>
          <p:cNvSpPr>
            <a:spLocks noChangeArrowheads="1"/>
          </p:cNvSpPr>
          <p:nvPr/>
        </p:nvSpPr>
        <p:spPr bwMode="auto">
          <a:xfrm>
            <a:off x="3602038" y="50244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04" name="Rectangle 22"/>
          <p:cNvSpPr>
            <a:spLocks noChangeArrowheads="1"/>
          </p:cNvSpPr>
          <p:nvPr/>
        </p:nvSpPr>
        <p:spPr bwMode="auto">
          <a:xfrm>
            <a:off x="2992438" y="50244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05" name="Rectangle 127"/>
          <p:cNvSpPr>
            <a:spLocks noChangeArrowheads="1"/>
          </p:cNvSpPr>
          <p:nvPr/>
        </p:nvSpPr>
        <p:spPr bwMode="auto">
          <a:xfrm>
            <a:off x="3297238" y="41100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06" name="Rectangle 128"/>
          <p:cNvSpPr>
            <a:spLocks noChangeArrowheads="1"/>
          </p:cNvSpPr>
          <p:nvPr/>
        </p:nvSpPr>
        <p:spPr bwMode="auto">
          <a:xfrm>
            <a:off x="3286125" y="53387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07" name="Rectangle 129"/>
          <p:cNvSpPr>
            <a:spLocks noChangeArrowheads="1"/>
          </p:cNvSpPr>
          <p:nvPr/>
        </p:nvSpPr>
        <p:spPr bwMode="auto">
          <a:xfrm>
            <a:off x="3297238" y="38052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08" name="Rectangle 130"/>
          <p:cNvSpPr>
            <a:spLocks noChangeArrowheads="1"/>
          </p:cNvSpPr>
          <p:nvPr/>
        </p:nvSpPr>
        <p:spPr bwMode="auto">
          <a:xfrm>
            <a:off x="3297238" y="44148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09" name="Rectangle 131"/>
          <p:cNvSpPr>
            <a:spLocks noChangeArrowheads="1"/>
          </p:cNvSpPr>
          <p:nvPr/>
        </p:nvSpPr>
        <p:spPr bwMode="auto">
          <a:xfrm>
            <a:off x="3297238" y="47196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10" name="Rectangle 132"/>
          <p:cNvSpPr>
            <a:spLocks noChangeArrowheads="1"/>
          </p:cNvSpPr>
          <p:nvPr/>
        </p:nvSpPr>
        <p:spPr bwMode="auto">
          <a:xfrm>
            <a:off x="3602038" y="50244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11" name="Rectangle 3"/>
          <p:cNvSpPr>
            <a:spLocks noChangeArrowheads="1"/>
          </p:cNvSpPr>
          <p:nvPr/>
        </p:nvSpPr>
        <p:spPr bwMode="auto">
          <a:xfrm>
            <a:off x="1773238" y="53292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12" name="Rectangle 4"/>
          <p:cNvSpPr>
            <a:spLocks noChangeArrowheads="1"/>
          </p:cNvSpPr>
          <p:nvPr/>
        </p:nvSpPr>
        <p:spPr bwMode="auto">
          <a:xfrm>
            <a:off x="2382838" y="53292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13" name="Rectangle 5"/>
          <p:cNvSpPr>
            <a:spLocks noChangeArrowheads="1"/>
          </p:cNvSpPr>
          <p:nvPr/>
        </p:nvSpPr>
        <p:spPr bwMode="auto">
          <a:xfrm>
            <a:off x="2687638" y="53292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14" name="Rectangle 6"/>
          <p:cNvSpPr>
            <a:spLocks noChangeArrowheads="1"/>
          </p:cNvSpPr>
          <p:nvPr/>
        </p:nvSpPr>
        <p:spPr bwMode="auto">
          <a:xfrm>
            <a:off x="2078038" y="53292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15" name="Rectangle 7"/>
          <p:cNvSpPr>
            <a:spLocks noChangeArrowheads="1"/>
          </p:cNvSpPr>
          <p:nvPr/>
        </p:nvSpPr>
        <p:spPr bwMode="auto">
          <a:xfrm>
            <a:off x="1773238" y="56340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16" name="Rectangle 8"/>
          <p:cNvSpPr>
            <a:spLocks noChangeArrowheads="1"/>
          </p:cNvSpPr>
          <p:nvPr/>
        </p:nvSpPr>
        <p:spPr bwMode="auto">
          <a:xfrm>
            <a:off x="2382838" y="56340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17" name="Rectangle 9"/>
          <p:cNvSpPr>
            <a:spLocks noChangeArrowheads="1"/>
          </p:cNvSpPr>
          <p:nvPr/>
        </p:nvSpPr>
        <p:spPr bwMode="auto">
          <a:xfrm>
            <a:off x="2687638" y="56340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18" name="Rectangle 10"/>
          <p:cNvSpPr>
            <a:spLocks noChangeArrowheads="1"/>
          </p:cNvSpPr>
          <p:nvPr/>
        </p:nvSpPr>
        <p:spPr bwMode="auto">
          <a:xfrm>
            <a:off x="2078038" y="56340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19" name="Rectangle 11"/>
          <p:cNvSpPr>
            <a:spLocks noChangeArrowheads="1"/>
          </p:cNvSpPr>
          <p:nvPr/>
        </p:nvSpPr>
        <p:spPr bwMode="auto">
          <a:xfrm>
            <a:off x="1773238" y="5938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20" name="Rectangle 12"/>
          <p:cNvSpPr>
            <a:spLocks noChangeArrowheads="1"/>
          </p:cNvSpPr>
          <p:nvPr/>
        </p:nvSpPr>
        <p:spPr bwMode="auto">
          <a:xfrm>
            <a:off x="2382838" y="5938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21" name="Rectangle 13"/>
          <p:cNvSpPr>
            <a:spLocks noChangeArrowheads="1"/>
          </p:cNvSpPr>
          <p:nvPr/>
        </p:nvSpPr>
        <p:spPr bwMode="auto">
          <a:xfrm>
            <a:off x="2687638" y="5938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22" name="Rectangle 14"/>
          <p:cNvSpPr>
            <a:spLocks noChangeArrowheads="1"/>
          </p:cNvSpPr>
          <p:nvPr/>
        </p:nvSpPr>
        <p:spPr bwMode="auto">
          <a:xfrm>
            <a:off x="2078038" y="59388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23" name="Rectangle 15"/>
          <p:cNvSpPr>
            <a:spLocks noChangeArrowheads="1"/>
          </p:cNvSpPr>
          <p:nvPr/>
        </p:nvSpPr>
        <p:spPr bwMode="auto">
          <a:xfrm>
            <a:off x="1773238" y="6243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24" name="Rectangle 16"/>
          <p:cNvSpPr>
            <a:spLocks noChangeArrowheads="1"/>
          </p:cNvSpPr>
          <p:nvPr/>
        </p:nvSpPr>
        <p:spPr bwMode="auto">
          <a:xfrm>
            <a:off x="2382838" y="6243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25" name="Rectangle 17"/>
          <p:cNvSpPr>
            <a:spLocks noChangeArrowheads="1"/>
          </p:cNvSpPr>
          <p:nvPr/>
        </p:nvSpPr>
        <p:spPr bwMode="auto">
          <a:xfrm>
            <a:off x="2687638" y="6243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26" name="Rectangle 18"/>
          <p:cNvSpPr>
            <a:spLocks noChangeArrowheads="1"/>
          </p:cNvSpPr>
          <p:nvPr/>
        </p:nvSpPr>
        <p:spPr bwMode="auto">
          <a:xfrm>
            <a:off x="2078038" y="6243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27" name="Rectangle 127"/>
          <p:cNvSpPr>
            <a:spLocks noChangeArrowheads="1"/>
          </p:cNvSpPr>
          <p:nvPr/>
        </p:nvSpPr>
        <p:spPr bwMode="auto">
          <a:xfrm>
            <a:off x="3022600" y="49942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28" name="Rectangle 128"/>
          <p:cNvSpPr>
            <a:spLocks noChangeArrowheads="1"/>
          </p:cNvSpPr>
          <p:nvPr/>
        </p:nvSpPr>
        <p:spPr bwMode="auto">
          <a:xfrm>
            <a:off x="2382838" y="56340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29" name="Rectangle 129"/>
          <p:cNvSpPr>
            <a:spLocks noChangeArrowheads="1"/>
          </p:cNvSpPr>
          <p:nvPr/>
        </p:nvSpPr>
        <p:spPr bwMode="auto">
          <a:xfrm>
            <a:off x="2708275" y="59388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30" name="Rectangle 130"/>
          <p:cNvSpPr>
            <a:spLocks noChangeArrowheads="1"/>
          </p:cNvSpPr>
          <p:nvPr/>
        </p:nvSpPr>
        <p:spPr bwMode="auto">
          <a:xfrm>
            <a:off x="2371725" y="46990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31" name="Rectangle 131"/>
          <p:cNvSpPr>
            <a:spLocks noChangeArrowheads="1"/>
          </p:cNvSpPr>
          <p:nvPr/>
        </p:nvSpPr>
        <p:spPr bwMode="auto">
          <a:xfrm>
            <a:off x="2697163" y="50038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32" name="Rectangle 3"/>
          <p:cNvSpPr>
            <a:spLocks noChangeArrowheads="1"/>
          </p:cNvSpPr>
          <p:nvPr/>
        </p:nvSpPr>
        <p:spPr bwMode="auto">
          <a:xfrm>
            <a:off x="2981325" y="53387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33" name="Rectangle 4"/>
          <p:cNvSpPr>
            <a:spLocks noChangeArrowheads="1"/>
          </p:cNvSpPr>
          <p:nvPr/>
        </p:nvSpPr>
        <p:spPr bwMode="auto">
          <a:xfrm>
            <a:off x="3590925" y="53387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34" name="Rectangle 6"/>
          <p:cNvSpPr>
            <a:spLocks noChangeArrowheads="1"/>
          </p:cNvSpPr>
          <p:nvPr/>
        </p:nvSpPr>
        <p:spPr bwMode="auto">
          <a:xfrm>
            <a:off x="2981325" y="53387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35" name="Rectangle 7"/>
          <p:cNvSpPr>
            <a:spLocks noChangeArrowheads="1"/>
          </p:cNvSpPr>
          <p:nvPr/>
        </p:nvSpPr>
        <p:spPr bwMode="auto">
          <a:xfrm>
            <a:off x="3276600" y="50244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36" name="Rectangle 8"/>
          <p:cNvSpPr>
            <a:spLocks noChangeArrowheads="1"/>
          </p:cNvSpPr>
          <p:nvPr/>
        </p:nvSpPr>
        <p:spPr bwMode="auto">
          <a:xfrm>
            <a:off x="3590925" y="56435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37" name="Rectangle 10"/>
          <p:cNvSpPr>
            <a:spLocks noChangeArrowheads="1"/>
          </p:cNvSpPr>
          <p:nvPr/>
        </p:nvSpPr>
        <p:spPr bwMode="auto">
          <a:xfrm>
            <a:off x="2981325" y="56435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38" name="Rectangle 11"/>
          <p:cNvSpPr>
            <a:spLocks noChangeArrowheads="1"/>
          </p:cNvSpPr>
          <p:nvPr/>
        </p:nvSpPr>
        <p:spPr bwMode="auto">
          <a:xfrm>
            <a:off x="2981325" y="59483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39" name="Rectangle 12"/>
          <p:cNvSpPr>
            <a:spLocks noChangeArrowheads="1"/>
          </p:cNvSpPr>
          <p:nvPr/>
        </p:nvSpPr>
        <p:spPr bwMode="auto">
          <a:xfrm>
            <a:off x="3590925" y="59483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40" name="Rectangle 14"/>
          <p:cNvSpPr>
            <a:spLocks noChangeArrowheads="1"/>
          </p:cNvSpPr>
          <p:nvPr/>
        </p:nvSpPr>
        <p:spPr bwMode="auto">
          <a:xfrm>
            <a:off x="2981325" y="59483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41" name="Rectangle 15"/>
          <p:cNvSpPr>
            <a:spLocks noChangeArrowheads="1"/>
          </p:cNvSpPr>
          <p:nvPr/>
        </p:nvSpPr>
        <p:spPr bwMode="auto">
          <a:xfrm>
            <a:off x="2981325" y="6253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42" name="Rectangle 16"/>
          <p:cNvSpPr>
            <a:spLocks noChangeArrowheads="1"/>
          </p:cNvSpPr>
          <p:nvPr/>
        </p:nvSpPr>
        <p:spPr bwMode="auto">
          <a:xfrm>
            <a:off x="3590925" y="6253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43" name="Rectangle 18"/>
          <p:cNvSpPr>
            <a:spLocks noChangeArrowheads="1"/>
          </p:cNvSpPr>
          <p:nvPr/>
        </p:nvSpPr>
        <p:spPr bwMode="auto">
          <a:xfrm>
            <a:off x="2981325" y="6253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44" name="Rectangle 127"/>
          <p:cNvSpPr>
            <a:spLocks noChangeArrowheads="1"/>
          </p:cNvSpPr>
          <p:nvPr/>
        </p:nvSpPr>
        <p:spPr bwMode="auto">
          <a:xfrm>
            <a:off x="2981325" y="56435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45" name="Rectangle 128"/>
          <p:cNvSpPr>
            <a:spLocks noChangeArrowheads="1"/>
          </p:cNvSpPr>
          <p:nvPr/>
        </p:nvSpPr>
        <p:spPr bwMode="auto">
          <a:xfrm>
            <a:off x="2057400" y="50339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46" name="Rectangle 129"/>
          <p:cNvSpPr>
            <a:spLocks noChangeArrowheads="1"/>
          </p:cNvSpPr>
          <p:nvPr/>
        </p:nvSpPr>
        <p:spPr bwMode="auto">
          <a:xfrm>
            <a:off x="2981325" y="53387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47" name="Rectangle 130"/>
          <p:cNvSpPr>
            <a:spLocks noChangeArrowheads="1"/>
          </p:cNvSpPr>
          <p:nvPr/>
        </p:nvSpPr>
        <p:spPr bwMode="auto">
          <a:xfrm>
            <a:off x="2981325" y="59483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48" name="Rectangle 131"/>
          <p:cNvSpPr>
            <a:spLocks noChangeArrowheads="1"/>
          </p:cNvSpPr>
          <p:nvPr/>
        </p:nvSpPr>
        <p:spPr bwMode="auto">
          <a:xfrm>
            <a:off x="2981325" y="62531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49" name="Rectangle 11"/>
          <p:cNvSpPr>
            <a:spLocks noChangeArrowheads="1"/>
          </p:cNvSpPr>
          <p:nvPr/>
        </p:nvSpPr>
        <p:spPr bwMode="auto">
          <a:xfrm>
            <a:off x="1762125" y="4098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50" name="Rectangle 11"/>
          <p:cNvSpPr>
            <a:spLocks noChangeArrowheads="1"/>
          </p:cNvSpPr>
          <p:nvPr/>
        </p:nvSpPr>
        <p:spPr bwMode="auto">
          <a:xfrm>
            <a:off x="2057400" y="37846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51" name="Rectangle 22"/>
          <p:cNvSpPr>
            <a:spLocks noChangeArrowheads="1"/>
          </p:cNvSpPr>
          <p:nvPr/>
        </p:nvSpPr>
        <p:spPr bwMode="auto">
          <a:xfrm>
            <a:off x="1782763" y="56134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52" name="Rectangle 21"/>
          <p:cNvSpPr>
            <a:spLocks noChangeArrowheads="1"/>
          </p:cNvSpPr>
          <p:nvPr/>
        </p:nvSpPr>
        <p:spPr bwMode="auto">
          <a:xfrm>
            <a:off x="3602038" y="50339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53" name="Rectangle 21"/>
          <p:cNvSpPr>
            <a:spLocks noChangeArrowheads="1"/>
          </p:cNvSpPr>
          <p:nvPr/>
        </p:nvSpPr>
        <p:spPr bwMode="auto">
          <a:xfrm>
            <a:off x="2403475" y="5622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54" name="Rectangle 15"/>
          <p:cNvSpPr>
            <a:spLocks noChangeArrowheads="1"/>
          </p:cNvSpPr>
          <p:nvPr/>
        </p:nvSpPr>
        <p:spPr bwMode="auto">
          <a:xfrm>
            <a:off x="3286125" y="5622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55" name="Rectangle 16"/>
          <p:cNvSpPr>
            <a:spLocks noChangeArrowheads="1"/>
          </p:cNvSpPr>
          <p:nvPr/>
        </p:nvSpPr>
        <p:spPr bwMode="auto">
          <a:xfrm>
            <a:off x="3306763" y="6243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56" name="Rectangle 16"/>
          <p:cNvSpPr>
            <a:spLocks noChangeArrowheads="1"/>
          </p:cNvSpPr>
          <p:nvPr/>
        </p:nvSpPr>
        <p:spPr bwMode="auto">
          <a:xfrm>
            <a:off x="3306763" y="59277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57" name="Rectangle 131"/>
          <p:cNvSpPr>
            <a:spLocks noChangeArrowheads="1"/>
          </p:cNvSpPr>
          <p:nvPr/>
        </p:nvSpPr>
        <p:spPr bwMode="auto">
          <a:xfrm>
            <a:off x="2697163" y="62325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58" name="Rectangle 3"/>
          <p:cNvSpPr>
            <a:spLocks noChangeArrowheads="1"/>
          </p:cNvSpPr>
          <p:nvPr/>
        </p:nvSpPr>
        <p:spPr bwMode="auto">
          <a:xfrm>
            <a:off x="2301875" y="1914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59" name="Rectangle 4"/>
          <p:cNvSpPr>
            <a:spLocks noChangeArrowheads="1"/>
          </p:cNvSpPr>
          <p:nvPr/>
        </p:nvSpPr>
        <p:spPr bwMode="auto">
          <a:xfrm>
            <a:off x="2911475" y="1914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60" name="Rectangle 5"/>
          <p:cNvSpPr>
            <a:spLocks noChangeArrowheads="1"/>
          </p:cNvSpPr>
          <p:nvPr/>
        </p:nvSpPr>
        <p:spPr bwMode="auto">
          <a:xfrm>
            <a:off x="3216275" y="1914525"/>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61" name="Rectangle 6"/>
          <p:cNvSpPr>
            <a:spLocks noChangeArrowheads="1"/>
          </p:cNvSpPr>
          <p:nvPr/>
        </p:nvSpPr>
        <p:spPr bwMode="auto">
          <a:xfrm>
            <a:off x="2606675" y="19145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62" name="Rectangle 129"/>
          <p:cNvSpPr>
            <a:spLocks noChangeArrowheads="1"/>
          </p:cNvSpPr>
          <p:nvPr/>
        </p:nvSpPr>
        <p:spPr bwMode="auto">
          <a:xfrm>
            <a:off x="2606675" y="19145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63" name="Rectangle 3"/>
          <p:cNvSpPr>
            <a:spLocks noChangeArrowheads="1"/>
          </p:cNvSpPr>
          <p:nvPr/>
        </p:nvSpPr>
        <p:spPr bwMode="auto">
          <a:xfrm>
            <a:off x="3540125" y="1925638"/>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64" name="Rectangle 4"/>
          <p:cNvSpPr>
            <a:spLocks noChangeArrowheads="1"/>
          </p:cNvSpPr>
          <p:nvPr/>
        </p:nvSpPr>
        <p:spPr bwMode="auto">
          <a:xfrm>
            <a:off x="4149725" y="1925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65" name="Rectangle 6"/>
          <p:cNvSpPr>
            <a:spLocks noChangeArrowheads="1"/>
          </p:cNvSpPr>
          <p:nvPr/>
        </p:nvSpPr>
        <p:spPr bwMode="auto">
          <a:xfrm>
            <a:off x="3844925" y="1925638"/>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66" name="Rectangle 129"/>
          <p:cNvSpPr>
            <a:spLocks noChangeArrowheads="1"/>
          </p:cNvSpPr>
          <p:nvPr/>
        </p:nvSpPr>
        <p:spPr bwMode="auto">
          <a:xfrm>
            <a:off x="3844925" y="1925638"/>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67" name="Rectangle 11"/>
          <p:cNvSpPr>
            <a:spLocks noChangeArrowheads="1"/>
          </p:cNvSpPr>
          <p:nvPr/>
        </p:nvSpPr>
        <p:spPr bwMode="auto">
          <a:xfrm>
            <a:off x="2606675" y="1905000"/>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68" name="Rectangle 7"/>
          <p:cNvSpPr>
            <a:spLocks noChangeArrowheads="1"/>
          </p:cNvSpPr>
          <p:nvPr/>
        </p:nvSpPr>
        <p:spPr bwMode="auto">
          <a:xfrm>
            <a:off x="4465638" y="19351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69" name="Rectangle 8"/>
          <p:cNvSpPr>
            <a:spLocks noChangeArrowheads="1"/>
          </p:cNvSpPr>
          <p:nvPr/>
        </p:nvSpPr>
        <p:spPr bwMode="auto">
          <a:xfrm>
            <a:off x="5075238"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70" name="Rectangle 9"/>
          <p:cNvSpPr>
            <a:spLocks noChangeArrowheads="1"/>
          </p:cNvSpPr>
          <p:nvPr/>
        </p:nvSpPr>
        <p:spPr bwMode="auto">
          <a:xfrm>
            <a:off x="5380038" y="1935163"/>
            <a:ext cx="304800" cy="304800"/>
          </a:xfrm>
          <a:prstGeom prst="rect">
            <a:avLst/>
          </a:prstGeom>
          <a:solidFill>
            <a:schemeClr val="tx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71" name="Rectangle 10"/>
          <p:cNvSpPr>
            <a:spLocks noChangeArrowheads="1"/>
          </p:cNvSpPr>
          <p:nvPr/>
        </p:nvSpPr>
        <p:spPr bwMode="auto">
          <a:xfrm>
            <a:off x="4770438"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72" name="Rectangle 127"/>
          <p:cNvSpPr>
            <a:spLocks noChangeArrowheads="1"/>
          </p:cNvSpPr>
          <p:nvPr/>
        </p:nvSpPr>
        <p:spPr bwMode="auto">
          <a:xfrm>
            <a:off x="4770438" y="19351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73" name="Rectangle 128"/>
          <p:cNvSpPr>
            <a:spLocks noChangeArrowheads="1"/>
          </p:cNvSpPr>
          <p:nvPr/>
        </p:nvSpPr>
        <p:spPr bwMode="auto">
          <a:xfrm>
            <a:off x="5075238" y="19351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74" name="Rectangle 7"/>
          <p:cNvSpPr>
            <a:spLocks noChangeArrowheads="1"/>
          </p:cNvSpPr>
          <p:nvPr/>
        </p:nvSpPr>
        <p:spPr bwMode="auto">
          <a:xfrm>
            <a:off x="5705475" y="19462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75" name="Rectangle 8"/>
          <p:cNvSpPr>
            <a:spLocks noChangeArrowheads="1"/>
          </p:cNvSpPr>
          <p:nvPr/>
        </p:nvSpPr>
        <p:spPr bwMode="auto">
          <a:xfrm>
            <a:off x="6315075" y="194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76" name="Rectangle 10"/>
          <p:cNvSpPr>
            <a:spLocks noChangeArrowheads="1"/>
          </p:cNvSpPr>
          <p:nvPr/>
        </p:nvSpPr>
        <p:spPr bwMode="auto">
          <a:xfrm>
            <a:off x="6010275" y="194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77" name="Rectangle 127"/>
          <p:cNvSpPr>
            <a:spLocks noChangeArrowheads="1"/>
          </p:cNvSpPr>
          <p:nvPr/>
        </p:nvSpPr>
        <p:spPr bwMode="auto">
          <a:xfrm>
            <a:off x="6010275" y="19462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78" name="Rectangle 11"/>
          <p:cNvSpPr>
            <a:spLocks noChangeArrowheads="1"/>
          </p:cNvSpPr>
          <p:nvPr/>
        </p:nvSpPr>
        <p:spPr bwMode="auto">
          <a:xfrm>
            <a:off x="4475163"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79" name="Rectangle 11"/>
          <p:cNvSpPr>
            <a:spLocks noChangeArrowheads="1"/>
          </p:cNvSpPr>
          <p:nvPr/>
        </p:nvSpPr>
        <p:spPr bwMode="auto">
          <a:xfrm>
            <a:off x="6645275"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80" name="Rectangle 12"/>
          <p:cNvSpPr>
            <a:spLocks noChangeArrowheads="1"/>
          </p:cNvSpPr>
          <p:nvPr/>
        </p:nvSpPr>
        <p:spPr bwMode="auto">
          <a:xfrm>
            <a:off x="7254875"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81" name="Rectangle 13"/>
          <p:cNvSpPr>
            <a:spLocks noChangeArrowheads="1"/>
          </p:cNvSpPr>
          <p:nvPr/>
        </p:nvSpPr>
        <p:spPr bwMode="auto">
          <a:xfrm>
            <a:off x="7559675"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82" name="Rectangle 14"/>
          <p:cNvSpPr>
            <a:spLocks noChangeArrowheads="1"/>
          </p:cNvSpPr>
          <p:nvPr/>
        </p:nvSpPr>
        <p:spPr bwMode="auto">
          <a:xfrm>
            <a:off x="6950075" y="1935163"/>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83" name="Rectangle 130"/>
          <p:cNvSpPr>
            <a:spLocks noChangeArrowheads="1"/>
          </p:cNvSpPr>
          <p:nvPr/>
        </p:nvSpPr>
        <p:spPr bwMode="auto">
          <a:xfrm>
            <a:off x="6950075" y="1935163"/>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84" name="Rectangle 11"/>
          <p:cNvSpPr>
            <a:spLocks noChangeArrowheads="1"/>
          </p:cNvSpPr>
          <p:nvPr/>
        </p:nvSpPr>
        <p:spPr bwMode="auto">
          <a:xfrm>
            <a:off x="7883525" y="194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85" name="Rectangle 12"/>
          <p:cNvSpPr>
            <a:spLocks noChangeArrowheads="1"/>
          </p:cNvSpPr>
          <p:nvPr/>
        </p:nvSpPr>
        <p:spPr bwMode="auto">
          <a:xfrm>
            <a:off x="8493125" y="194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86" name="Rectangle 14"/>
          <p:cNvSpPr>
            <a:spLocks noChangeArrowheads="1"/>
          </p:cNvSpPr>
          <p:nvPr/>
        </p:nvSpPr>
        <p:spPr bwMode="auto">
          <a:xfrm>
            <a:off x="8188325" y="194627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87" name="Rectangle 130"/>
          <p:cNvSpPr>
            <a:spLocks noChangeArrowheads="1"/>
          </p:cNvSpPr>
          <p:nvPr/>
        </p:nvSpPr>
        <p:spPr bwMode="auto">
          <a:xfrm>
            <a:off x="8188325" y="194627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88" name="Rectangle 15"/>
          <p:cNvSpPr>
            <a:spLocks noChangeArrowheads="1"/>
          </p:cNvSpPr>
          <p:nvPr/>
        </p:nvSpPr>
        <p:spPr bwMode="auto">
          <a:xfrm>
            <a:off x="8813800" y="1939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89" name="Rectangle 16"/>
          <p:cNvSpPr>
            <a:spLocks noChangeArrowheads="1"/>
          </p:cNvSpPr>
          <p:nvPr/>
        </p:nvSpPr>
        <p:spPr bwMode="auto">
          <a:xfrm>
            <a:off x="9423400" y="1939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90" name="Rectangle 17"/>
          <p:cNvSpPr>
            <a:spLocks noChangeArrowheads="1"/>
          </p:cNvSpPr>
          <p:nvPr/>
        </p:nvSpPr>
        <p:spPr bwMode="auto">
          <a:xfrm>
            <a:off x="9728200" y="1939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91" name="Rectangle 18"/>
          <p:cNvSpPr>
            <a:spLocks noChangeArrowheads="1"/>
          </p:cNvSpPr>
          <p:nvPr/>
        </p:nvSpPr>
        <p:spPr bwMode="auto">
          <a:xfrm>
            <a:off x="9118600" y="1939925"/>
            <a:ext cx="304800" cy="3048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92" name="Rectangle 131"/>
          <p:cNvSpPr>
            <a:spLocks noChangeArrowheads="1"/>
          </p:cNvSpPr>
          <p:nvPr/>
        </p:nvSpPr>
        <p:spPr bwMode="auto">
          <a:xfrm>
            <a:off x="9118600" y="1939925"/>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93" name="Rectangle 130"/>
          <p:cNvSpPr>
            <a:spLocks noChangeArrowheads="1"/>
          </p:cNvSpPr>
          <p:nvPr/>
        </p:nvSpPr>
        <p:spPr bwMode="auto">
          <a:xfrm>
            <a:off x="9432925" y="1930400"/>
            <a:ext cx="304800" cy="304800"/>
          </a:xfrm>
          <a:prstGeom prst="rect">
            <a:avLst/>
          </a:prstGeom>
          <a:solidFill>
            <a:srgbClr val="000000"/>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a:p>
        </p:txBody>
      </p:sp>
      <p:sp>
        <p:nvSpPr>
          <p:cNvPr id="41094" name="TextBox 7"/>
          <p:cNvSpPr txBox="1">
            <a:spLocks noChangeArrowheads="1"/>
          </p:cNvSpPr>
          <p:nvPr/>
        </p:nvSpPr>
        <p:spPr bwMode="auto">
          <a:xfrm>
            <a:off x="10033001" y="1866901"/>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a:t>…</a:t>
            </a:r>
          </a:p>
        </p:txBody>
      </p:sp>
      <p:sp>
        <p:nvSpPr>
          <p:cNvPr id="41095" name="TextBox 261"/>
          <p:cNvSpPr txBox="1">
            <a:spLocks noChangeArrowheads="1"/>
          </p:cNvSpPr>
          <p:nvPr/>
        </p:nvSpPr>
        <p:spPr bwMode="auto">
          <a:xfrm>
            <a:off x="1506537" y="3475038"/>
            <a:ext cx="3381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a:t>1</a:t>
            </a:r>
          </a:p>
        </p:txBody>
      </p:sp>
      <p:sp>
        <p:nvSpPr>
          <p:cNvPr id="41096" name="TextBox 262"/>
          <p:cNvSpPr txBox="1">
            <a:spLocks noChangeArrowheads="1"/>
          </p:cNvSpPr>
          <p:nvPr/>
        </p:nvSpPr>
        <p:spPr bwMode="auto">
          <a:xfrm>
            <a:off x="3771901" y="6421438"/>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a:t>63</a:t>
            </a:r>
          </a:p>
        </p:txBody>
      </p:sp>
      <p:sp>
        <p:nvSpPr>
          <p:cNvPr id="41097" name="TextBox 263"/>
          <p:cNvSpPr txBox="1">
            <a:spLocks noChangeArrowheads="1"/>
          </p:cNvSpPr>
          <p:nvPr/>
        </p:nvSpPr>
        <p:spPr bwMode="auto">
          <a:xfrm>
            <a:off x="2170113" y="1400176"/>
            <a:ext cx="85709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a:t> </a:t>
            </a:r>
            <a:r>
              <a:rPr lang="en-GB" altLang="en-US" sz="2400"/>
              <a:t>1                5                10                 15                20                25 </a:t>
            </a:r>
            <a:r>
              <a:rPr lang="en-GB" altLang="en-US" sz="2400" b="1"/>
              <a:t> …</a:t>
            </a:r>
          </a:p>
        </p:txBody>
      </p:sp>
      <p:cxnSp>
        <p:nvCxnSpPr>
          <p:cNvPr id="41" name="Straight Connector 40"/>
          <p:cNvCxnSpPr>
            <a:stCxn id="41058" idx="2"/>
            <a:endCxn id="4" idx="2"/>
          </p:cNvCxnSpPr>
          <p:nvPr/>
        </p:nvCxnSpPr>
        <p:spPr>
          <a:xfrm>
            <a:off x="2454276" y="2219326"/>
            <a:ext cx="2798763" cy="1738313"/>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a:endCxn id="4" idx="2"/>
          </p:cNvCxnSpPr>
          <p:nvPr/>
        </p:nvCxnSpPr>
        <p:spPr>
          <a:xfrm>
            <a:off x="2759076" y="2219326"/>
            <a:ext cx="2493963" cy="1738313"/>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3073400" y="2230438"/>
            <a:ext cx="2179638" cy="1554162"/>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a:endCxn id="4" idx="1"/>
          </p:cNvCxnSpPr>
          <p:nvPr/>
        </p:nvCxnSpPr>
        <p:spPr>
          <a:xfrm>
            <a:off x="3408363" y="2239963"/>
            <a:ext cx="1947862" cy="1452562"/>
          </a:xfrm>
          <a:prstGeom prst="line">
            <a:avLst/>
          </a:prstGeom>
          <a:ln w="3175">
            <a:solidFill>
              <a:srgbClr val="FFCC00"/>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a:endCxn id="4" idx="1"/>
          </p:cNvCxnSpPr>
          <p:nvPr/>
        </p:nvCxnSpPr>
        <p:spPr>
          <a:xfrm>
            <a:off x="3733801" y="2260601"/>
            <a:ext cx="1622425" cy="1431925"/>
          </a:xfrm>
          <a:prstGeom prst="line">
            <a:avLst/>
          </a:prstGeom>
          <a:ln w="9525">
            <a:solidFill>
              <a:srgbClr val="FFCC00"/>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a:endCxn id="4" idx="1"/>
          </p:cNvCxnSpPr>
          <p:nvPr/>
        </p:nvCxnSpPr>
        <p:spPr>
          <a:xfrm>
            <a:off x="4008439" y="2270125"/>
            <a:ext cx="1347787" cy="1422400"/>
          </a:xfrm>
          <a:prstGeom prst="line">
            <a:avLst/>
          </a:prstGeom>
          <a:ln w="3175">
            <a:solidFill>
              <a:srgbClr val="FFCC00"/>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a:stCxn id="41064" idx="2"/>
            <a:endCxn id="4" idx="1"/>
          </p:cNvCxnSpPr>
          <p:nvPr/>
        </p:nvCxnSpPr>
        <p:spPr>
          <a:xfrm>
            <a:off x="4302125" y="2230439"/>
            <a:ext cx="1054100" cy="1462087"/>
          </a:xfrm>
          <a:prstGeom prst="line">
            <a:avLst/>
          </a:prstGeom>
          <a:ln w="9525">
            <a:solidFill>
              <a:srgbClr val="FFCC00"/>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stCxn id="41068" idx="2"/>
            <a:endCxn id="4" idx="1"/>
          </p:cNvCxnSpPr>
          <p:nvPr/>
        </p:nvCxnSpPr>
        <p:spPr>
          <a:xfrm>
            <a:off x="4618039" y="2239963"/>
            <a:ext cx="738187" cy="1452562"/>
          </a:xfrm>
          <a:prstGeom prst="line">
            <a:avLst/>
          </a:prstGeom>
          <a:ln w="444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a:endCxn id="4" idx="0"/>
          </p:cNvCxnSpPr>
          <p:nvPr/>
        </p:nvCxnSpPr>
        <p:spPr>
          <a:xfrm>
            <a:off x="5502276" y="2320925"/>
            <a:ext cx="106363" cy="126365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flipH="1">
            <a:off x="5705475" y="2301875"/>
            <a:ext cx="203200" cy="130175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flipH="1">
            <a:off x="5705476" y="2290763"/>
            <a:ext cx="436563" cy="1293812"/>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a:endCxn id="4" idx="6"/>
          </p:cNvCxnSpPr>
          <p:nvPr/>
        </p:nvCxnSpPr>
        <p:spPr>
          <a:xfrm flipH="1">
            <a:off x="5964239" y="2290764"/>
            <a:ext cx="1773237" cy="166687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a:stCxn id="41084" idx="2"/>
            <a:endCxn id="4" idx="6"/>
          </p:cNvCxnSpPr>
          <p:nvPr/>
        </p:nvCxnSpPr>
        <p:spPr>
          <a:xfrm flipH="1">
            <a:off x="5964239" y="2251076"/>
            <a:ext cx="2071687" cy="170656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a:endCxn id="4" idx="6"/>
          </p:cNvCxnSpPr>
          <p:nvPr/>
        </p:nvCxnSpPr>
        <p:spPr>
          <a:xfrm flipH="1">
            <a:off x="5964239" y="2290764"/>
            <a:ext cx="2325687" cy="166687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a:endCxn id="4" idx="6"/>
          </p:cNvCxnSpPr>
          <p:nvPr/>
        </p:nvCxnSpPr>
        <p:spPr>
          <a:xfrm flipH="1">
            <a:off x="5964238" y="2251076"/>
            <a:ext cx="2671762" cy="170656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a:endCxn id="4" idx="6"/>
          </p:cNvCxnSpPr>
          <p:nvPr/>
        </p:nvCxnSpPr>
        <p:spPr>
          <a:xfrm flipH="1">
            <a:off x="5964238" y="2270126"/>
            <a:ext cx="2976562" cy="168751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a:endCxn id="4" idx="6"/>
          </p:cNvCxnSpPr>
          <p:nvPr/>
        </p:nvCxnSpPr>
        <p:spPr>
          <a:xfrm flipH="1">
            <a:off x="5964238" y="2270126"/>
            <a:ext cx="3352800" cy="168751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a:endCxn id="4" idx="6"/>
          </p:cNvCxnSpPr>
          <p:nvPr/>
        </p:nvCxnSpPr>
        <p:spPr>
          <a:xfrm flipH="1">
            <a:off x="5964238" y="2251076"/>
            <a:ext cx="3636962" cy="170656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a:stCxn id="41090" idx="2"/>
          </p:cNvCxnSpPr>
          <p:nvPr/>
        </p:nvCxnSpPr>
        <p:spPr>
          <a:xfrm flipH="1">
            <a:off x="6010276" y="2244726"/>
            <a:ext cx="3870325" cy="171291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p:nvCxnSpPr>
        <p:spPr>
          <a:xfrm flipH="1">
            <a:off x="6075363" y="2316164"/>
            <a:ext cx="4449762" cy="164147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7712076" y="4414838"/>
            <a:ext cx="2265363" cy="0"/>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flipH="1">
            <a:off x="7737476" y="5156200"/>
            <a:ext cx="2143125" cy="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sp>
        <p:nvSpPr>
          <p:cNvPr id="41120" name="TextBox 310"/>
          <p:cNvSpPr txBox="1">
            <a:spLocks noChangeArrowheads="1"/>
          </p:cNvSpPr>
          <p:nvPr/>
        </p:nvSpPr>
        <p:spPr bwMode="auto">
          <a:xfrm>
            <a:off x="7737475" y="3967163"/>
            <a:ext cx="24066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a:t>strong +ve weight</a:t>
            </a:r>
          </a:p>
        </p:txBody>
      </p:sp>
      <p:sp>
        <p:nvSpPr>
          <p:cNvPr id="41121" name="TextBox 313"/>
          <p:cNvSpPr txBox="1">
            <a:spLocks noChangeArrowheads="1"/>
          </p:cNvSpPr>
          <p:nvPr/>
        </p:nvSpPr>
        <p:spPr bwMode="auto">
          <a:xfrm>
            <a:off x="7751764" y="4627563"/>
            <a:ext cx="21748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a:t>low/zero weight</a:t>
            </a:r>
          </a:p>
        </p:txBody>
      </p:sp>
      <p:cxnSp>
        <p:nvCxnSpPr>
          <p:cNvPr id="5" name="Straight Arrow Connector 4"/>
          <p:cNvCxnSpPr>
            <a:stCxn id="4" idx="4"/>
          </p:cNvCxnSpPr>
          <p:nvPr/>
        </p:nvCxnSpPr>
        <p:spPr>
          <a:xfrm>
            <a:off x="5608638" y="4330700"/>
            <a:ext cx="0" cy="38893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1709739" y="3692526"/>
            <a:ext cx="992187" cy="115887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41124" name="TextBox 5"/>
          <p:cNvSpPr txBox="1">
            <a:spLocks noChangeArrowheads="1"/>
          </p:cNvSpPr>
          <p:nvPr/>
        </p:nvSpPr>
        <p:spPr bwMode="auto">
          <a:xfrm>
            <a:off x="4794251" y="5260976"/>
            <a:ext cx="5400675" cy="830263"/>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a:t>Strong signal for a dark area in the top left</a:t>
            </a:r>
          </a:p>
          <a:p>
            <a:pPr eaLnBrk="1" hangingPunct="1">
              <a:spcBef>
                <a:spcPct val="0"/>
              </a:spcBef>
              <a:buFontTx/>
              <a:buNone/>
            </a:pPr>
            <a:r>
              <a:rPr lang="en-GB" altLang="en-US" sz="2400"/>
              <a:t>corner </a:t>
            </a:r>
          </a:p>
        </p:txBody>
      </p:sp>
      <p:cxnSp>
        <p:nvCxnSpPr>
          <p:cNvPr id="221" name="Straight Connector 220"/>
          <p:cNvCxnSpPr/>
          <p:nvPr/>
        </p:nvCxnSpPr>
        <p:spPr>
          <a:xfrm>
            <a:off x="4932363" y="2260601"/>
            <a:ext cx="569912" cy="1323975"/>
          </a:xfrm>
          <a:prstGeom prst="line">
            <a:avLst/>
          </a:prstGeom>
          <a:ln w="444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a:off x="5176839" y="2281239"/>
            <a:ext cx="325437" cy="1303337"/>
          </a:xfrm>
          <a:prstGeom prst="line">
            <a:avLst/>
          </a:prstGeom>
          <a:ln w="444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a:endCxn id="4" idx="7"/>
          </p:cNvCxnSpPr>
          <p:nvPr/>
        </p:nvCxnSpPr>
        <p:spPr>
          <a:xfrm flipH="1">
            <a:off x="5859463" y="2270125"/>
            <a:ext cx="901700" cy="1422400"/>
          </a:xfrm>
          <a:prstGeom prst="line">
            <a:avLst/>
          </a:prstGeom>
          <a:ln w="444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a:stCxn id="41082" idx="2"/>
            <a:endCxn id="4" idx="7"/>
          </p:cNvCxnSpPr>
          <p:nvPr/>
        </p:nvCxnSpPr>
        <p:spPr>
          <a:xfrm flipH="1">
            <a:off x="5859463" y="2239963"/>
            <a:ext cx="1243012" cy="1452562"/>
          </a:xfrm>
          <a:prstGeom prst="line">
            <a:avLst/>
          </a:prstGeom>
          <a:ln w="444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a:endCxn id="4" idx="7"/>
          </p:cNvCxnSpPr>
          <p:nvPr/>
        </p:nvCxnSpPr>
        <p:spPr>
          <a:xfrm flipH="1">
            <a:off x="5859464" y="2270125"/>
            <a:ext cx="1506537" cy="1422400"/>
          </a:xfrm>
          <a:prstGeom prst="line">
            <a:avLst/>
          </a:prstGeom>
          <a:ln w="444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a:endCxn id="4" idx="7"/>
          </p:cNvCxnSpPr>
          <p:nvPr/>
        </p:nvCxnSpPr>
        <p:spPr>
          <a:xfrm flipH="1">
            <a:off x="5859464" y="2290763"/>
            <a:ext cx="587375" cy="1401762"/>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2931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9213" y="166256"/>
            <a:ext cx="11964632" cy="966353"/>
          </a:xfrm>
        </p:spPr>
        <p:txBody>
          <a:bodyPr>
            <a:noAutofit/>
          </a:bodyPr>
          <a:lstStyle/>
          <a:p>
            <a:pPr algn="ctr"/>
            <a:r>
              <a:rPr lang="en-US" sz="6000" b="1" dirty="0"/>
              <a:t>Traditional ML Vs DL</a:t>
            </a:r>
          </a:p>
        </p:txBody>
      </p:sp>
      <p:sp>
        <p:nvSpPr>
          <p:cNvPr id="5" name="Text Placeholder 4"/>
          <p:cNvSpPr>
            <a:spLocks noGrp="1"/>
          </p:cNvSpPr>
          <p:nvPr>
            <p:ph type="body" sz="quarter" idx="10"/>
          </p:nvPr>
        </p:nvSpPr>
        <p:spPr>
          <a:xfrm>
            <a:off x="6320221" y="1967456"/>
            <a:ext cx="5378548" cy="4388894"/>
          </a:xfrm>
          <a:solidFill>
            <a:schemeClr val="bg1"/>
          </a:solidFill>
        </p:spPr>
        <p:txBody>
          <a:bodyPr/>
          <a:lstStyle/>
          <a:p>
            <a:pPr marL="0" indent="0" fontAlgn="base">
              <a:buNone/>
            </a:pPr>
            <a:r>
              <a:rPr lang="en-US" sz="3600" dirty="0"/>
              <a:t> Deep learning can automatically learn features in data​</a:t>
            </a:r>
          </a:p>
          <a:p>
            <a:pPr marL="0" indent="0" fontAlgn="base">
              <a:buNone/>
            </a:pPr>
            <a:endParaRPr lang="en-US" sz="3600" dirty="0"/>
          </a:p>
          <a:p>
            <a:pPr marL="0" indent="0" fontAlgn="base">
              <a:buNone/>
            </a:pPr>
            <a:r>
              <a:rPr lang="en-US" sz="3600" dirty="0"/>
              <a:t> Deep learning is largely a "black box" technique, updating learned weights at each layer</a:t>
            </a:r>
          </a:p>
        </p:txBody>
      </p:sp>
      <p:sp>
        <p:nvSpPr>
          <p:cNvPr id="2" name="Text Placeholder 1"/>
          <p:cNvSpPr>
            <a:spLocks noGrp="1"/>
          </p:cNvSpPr>
          <p:nvPr>
            <p:ph type="body" sz="quarter" idx="11"/>
          </p:nvPr>
        </p:nvSpPr>
        <p:spPr>
          <a:xfrm>
            <a:off x="446382" y="1967456"/>
            <a:ext cx="5378548" cy="3890296"/>
          </a:xfrm>
          <a:solidFill>
            <a:schemeClr val="bg1"/>
          </a:solidFill>
        </p:spPr>
        <p:txBody>
          <a:bodyPr/>
          <a:lstStyle/>
          <a:p>
            <a:pPr marL="0" indent="0">
              <a:buNone/>
            </a:pPr>
            <a:r>
              <a:rPr lang="en-US" sz="3600" dirty="0"/>
              <a:t>Traditional ML requires manual feature extraction/engineering</a:t>
            </a:r>
          </a:p>
          <a:p>
            <a:pPr marL="0" indent="0">
              <a:buNone/>
            </a:pPr>
            <a:endParaRPr lang="en-US" sz="3600" dirty="0"/>
          </a:p>
          <a:p>
            <a:pPr marL="0" indent="0">
              <a:buNone/>
            </a:pPr>
            <a:r>
              <a:rPr lang="en-US" sz="3600" dirty="0"/>
              <a:t>Feature extraction for unstructured data is very difficult</a:t>
            </a:r>
          </a:p>
        </p:txBody>
      </p:sp>
      <p:sp>
        <p:nvSpPr>
          <p:cNvPr id="3" name="Slide Number Placeholder 2"/>
          <p:cNvSpPr>
            <a:spLocks noGrp="1"/>
          </p:cNvSpPr>
          <p:nvPr>
            <p:ph type="sldNum" sz="quarter" idx="12"/>
          </p:nvPr>
        </p:nvSpPr>
        <p:spPr/>
        <p:txBody>
          <a:bodyPr/>
          <a:lstStyle/>
          <a:p>
            <a:fld id="{6974C60E-8F8C-41D8-9BFF-6DF338C2FC78}" type="slidenum">
              <a:rPr lang="en-US" smtClean="0"/>
              <a:t>4</a:t>
            </a:fld>
            <a:endParaRPr lang="en-US" dirty="0"/>
          </a:p>
        </p:txBody>
      </p:sp>
    </p:spTree>
    <p:extLst>
      <p:ext uri="{BB962C8B-B14F-4D97-AF65-F5344CB8AC3E}">
        <p14:creationId xmlns:p14="http://schemas.microsoft.com/office/powerpoint/2010/main" val="96242485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2098675" y="296863"/>
            <a:ext cx="7772400" cy="1143000"/>
          </a:xfrm>
        </p:spPr>
        <p:txBody>
          <a:bodyPr/>
          <a:lstStyle/>
          <a:p>
            <a:r>
              <a:rPr lang="en-GB" altLang="en-US">
                <a:solidFill>
                  <a:srgbClr val="FF3300"/>
                </a:solidFill>
              </a:rPr>
              <a:t> </a:t>
            </a:r>
            <a:endParaRPr lang="en-GB" altLang="en-US" i="1">
              <a:solidFill>
                <a:srgbClr val="FF3300"/>
              </a:solidFill>
            </a:endParaRPr>
          </a:p>
        </p:txBody>
      </p:sp>
      <p:sp>
        <p:nvSpPr>
          <p:cNvPr id="41987" name="TextBox 5"/>
          <p:cNvSpPr txBox="1">
            <a:spLocks noChangeArrowheads="1"/>
          </p:cNvSpPr>
          <p:nvPr/>
        </p:nvSpPr>
        <p:spPr bwMode="auto">
          <a:xfrm>
            <a:off x="2965450" y="4741863"/>
            <a:ext cx="5538788" cy="83185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a:t>What features might you expect a good NN</a:t>
            </a:r>
          </a:p>
          <a:p>
            <a:pPr eaLnBrk="1" hangingPunct="1">
              <a:spcBef>
                <a:spcPct val="0"/>
              </a:spcBef>
              <a:buFontTx/>
              <a:buNone/>
            </a:pPr>
            <a:r>
              <a:rPr lang="en-GB" altLang="en-US" sz="2400"/>
              <a:t>to learn, when trained with data like this?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2508" y="521948"/>
            <a:ext cx="6237877" cy="3871787"/>
          </a:xfrm>
          <a:prstGeom prst="rect">
            <a:avLst/>
          </a:prstGeom>
        </p:spPr>
      </p:pic>
    </p:spTree>
    <p:extLst>
      <p:ext uri="{BB962C8B-B14F-4D97-AF65-F5344CB8AC3E}">
        <p14:creationId xmlns:p14="http://schemas.microsoft.com/office/powerpoint/2010/main" val="34324011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2098675" y="296863"/>
            <a:ext cx="7772400" cy="1143000"/>
          </a:xfrm>
        </p:spPr>
        <p:txBody>
          <a:bodyPr/>
          <a:lstStyle/>
          <a:p>
            <a:r>
              <a:rPr lang="en-GB" altLang="en-US">
                <a:solidFill>
                  <a:srgbClr val="FF3300"/>
                </a:solidFill>
              </a:rPr>
              <a:t> </a:t>
            </a:r>
            <a:endParaRPr lang="en-GB" altLang="en-US" i="1">
              <a:solidFill>
                <a:srgbClr val="FF3300"/>
              </a:solidFill>
            </a:endParaRPr>
          </a:p>
        </p:txBody>
      </p:sp>
      <p:sp>
        <p:nvSpPr>
          <p:cNvPr id="43011" name="TextBox 262"/>
          <p:cNvSpPr txBox="1">
            <a:spLocks noChangeArrowheads="1"/>
          </p:cNvSpPr>
          <p:nvPr/>
        </p:nvSpPr>
        <p:spPr bwMode="auto">
          <a:xfrm>
            <a:off x="3771901" y="6421438"/>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b="1" dirty="0"/>
          </a:p>
        </p:txBody>
      </p:sp>
      <p:pic>
        <p:nvPicPr>
          <p:cNvPr id="43012" name="Picture 4" descr="https://onlinecourses.science.psu.edu/stat857/sites/onlinecourses.science.psu.edu.stat857/files/image_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1664" y="101600"/>
            <a:ext cx="8518525" cy="6181754"/>
          </a:xfrm>
          <a:prstGeom prst="rect">
            <a:avLst/>
          </a:prstGeom>
          <a:solidFill>
            <a:schemeClr val="bg1"/>
          </a:solidFill>
          <a:ln>
            <a:noFill/>
          </a:ln>
        </p:spPr>
      </p:pic>
      <p:sp>
        <p:nvSpPr>
          <p:cNvPr id="43014" name="TextBox 2"/>
          <p:cNvSpPr txBox="1">
            <a:spLocks noChangeArrowheads="1"/>
          </p:cNvSpPr>
          <p:nvPr/>
        </p:nvSpPr>
        <p:spPr bwMode="auto">
          <a:xfrm>
            <a:off x="6735764" y="1482726"/>
            <a:ext cx="2822575" cy="7080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4000"/>
              <a:t>vertical lines</a:t>
            </a:r>
          </a:p>
        </p:txBody>
      </p:sp>
      <p:cxnSp>
        <p:nvCxnSpPr>
          <p:cNvPr id="5" name="Straight Arrow Connector 4"/>
          <p:cNvCxnSpPr/>
          <p:nvPr/>
        </p:nvCxnSpPr>
        <p:spPr>
          <a:xfrm flipH="1" flipV="1">
            <a:off x="3332163" y="771526"/>
            <a:ext cx="3403600" cy="1065213"/>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flipH="1">
            <a:off x="5719763" y="2190750"/>
            <a:ext cx="1016000" cy="1746250"/>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a:off x="7843838" y="2112963"/>
            <a:ext cx="2032000" cy="1473200"/>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1937857" y="5142451"/>
            <a:ext cx="8347046" cy="12789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16203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2098675" y="296863"/>
            <a:ext cx="7772400" cy="1143000"/>
          </a:xfrm>
        </p:spPr>
        <p:txBody>
          <a:bodyPr/>
          <a:lstStyle/>
          <a:p>
            <a:r>
              <a:rPr lang="en-GB" altLang="en-US">
                <a:solidFill>
                  <a:srgbClr val="FF3300"/>
                </a:solidFill>
              </a:rPr>
              <a:t> </a:t>
            </a:r>
            <a:endParaRPr lang="en-GB" altLang="en-US" i="1">
              <a:solidFill>
                <a:srgbClr val="FF3300"/>
              </a:solidFill>
            </a:endParaRPr>
          </a:p>
        </p:txBody>
      </p:sp>
      <p:sp>
        <p:nvSpPr>
          <p:cNvPr id="44035" name="TextBox 262"/>
          <p:cNvSpPr txBox="1">
            <a:spLocks noChangeArrowheads="1"/>
          </p:cNvSpPr>
          <p:nvPr/>
        </p:nvSpPr>
        <p:spPr bwMode="auto">
          <a:xfrm>
            <a:off x="3771901" y="6421438"/>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a:t>63</a:t>
            </a:r>
          </a:p>
        </p:txBody>
      </p:sp>
      <p:pic>
        <p:nvPicPr>
          <p:cNvPr id="44036" name="Picture 4" descr="https://onlinecourses.science.psu.edu/stat857/sites/onlinecourses.science.psu.edu.stat857/files/image_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1664" y="101600"/>
            <a:ext cx="8518525" cy="675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7" name="TextBox 100"/>
          <p:cNvSpPr txBox="1">
            <a:spLocks noChangeArrowheads="1"/>
          </p:cNvSpPr>
          <p:nvPr/>
        </p:nvSpPr>
        <p:spPr bwMode="auto">
          <a:xfrm>
            <a:off x="1506537" y="3475038"/>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b="1" dirty="0"/>
          </a:p>
        </p:txBody>
      </p:sp>
      <p:sp>
        <p:nvSpPr>
          <p:cNvPr id="44038" name="TextBox 2"/>
          <p:cNvSpPr txBox="1">
            <a:spLocks noChangeArrowheads="1"/>
          </p:cNvSpPr>
          <p:nvPr/>
        </p:nvSpPr>
        <p:spPr bwMode="auto">
          <a:xfrm>
            <a:off x="6735763" y="1482726"/>
            <a:ext cx="3478212" cy="7080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4000"/>
              <a:t>Horizontal lines</a:t>
            </a:r>
          </a:p>
        </p:txBody>
      </p:sp>
      <p:cxnSp>
        <p:nvCxnSpPr>
          <p:cNvPr id="5" name="Straight Arrow Connector 4"/>
          <p:cNvCxnSpPr/>
          <p:nvPr/>
        </p:nvCxnSpPr>
        <p:spPr>
          <a:xfrm flipH="1" flipV="1">
            <a:off x="2428875" y="965200"/>
            <a:ext cx="4306888" cy="871538"/>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flipH="1">
            <a:off x="4017963" y="2190751"/>
            <a:ext cx="2717800" cy="1516063"/>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a:off x="7843838" y="2112964"/>
            <a:ext cx="152400" cy="2428875"/>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2004969" y="5654180"/>
            <a:ext cx="8209006" cy="10654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79581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2098675" y="296863"/>
            <a:ext cx="7772400" cy="1143000"/>
          </a:xfrm>
        </p:spPr>
        <p:txBody>
          <a:bodyPr/>
          <a:lstStyle/>
          <a:p>
            <a:r>
              <a:rPr lang="en-GB" altLang="en-US">
                <a:solidFill>
                  <a:srgbClr val="FF3300"/>
                </a:solidFill>
              </a:rPr>
              <a:t> </a:t>
            </a:r>
            <a:endParaRPr lang="en-GB" altLang="en-US" i="1">
              <a:solidFill>
                <a:srgbClr val="FF3300"/>
              </a:solidFill>
            </a:endParaRPr>
          </a:p>
        </p:txBody>
      </p:sp>
      <p:sp>
        <p:nvSpPr>
          <p:cNvPr id="45059" name="TextBox 262"/>
          <p:cNvSpPr txBox="1">
            <a:spLocks noChangeArrowheads="1"/>
          </p:cNvSpPr>
          <p:nvPr/>
        </p:nvSpPr>
        <p:spPr bwMode="auto">
          <a:xfrm>
            <a:off x="3771901" y="6421438"/>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a:t>63</a:t>
            </a:r>
          </a:p>
        </p:txBody>
      </p:sp>
      <p:pic>
        <p:nvPicPr>
          <p:cNvPr id="45060" name="Picture 4" descr="https://onlinecourses.science.psu.edu/stat857/sites/onlinecourses.science.psu.edu.stat857/files/image_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1664" y="101600"/>
            <a:ext cx="8518525" cy="675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TextBox 100"/>
          <p:cNvSpPr txBox="1">
            <a:spLocks noChangeArrowheads="1"/>
          </p:cNvSpPr>
          <p:nvPr/>
        </p:nvSpPr>
        <p:spPr bwMode="auto">
          <a:xfrm>
            <a:off x="1506537" y="3475038"/>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GB" altLang="en-US" sz="2400" b="1" dirty="0"/>
          </a:p>
        </p:txBody>
      </p:sp>
      <p:sp>
        <p:nvSpPr>
          <p:cNvPr id="45062" name="TextBox 2"/>
          <p:cNvSpPr txBox="1">
            <a:spLocks noChangeArrowheads="1"/>
          </p:cNvSpPr>
          <p:nvPr/>
        </p:nvSpPr>
        <p:spPr bwMode="auto">
          <a:xfrm>
            <a:off x="6735763" y="1482726"/>
            <a:ext cx="2851150" cy="7080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4000"/>
              <a:t>Small circles</a:t>
            </a:r>
          </a:p>
        </p:txBody>
      </p:sp>
      <p:cxnSp>
        <p:nvCxnSpPr>
          <p:cNvPr id="5" name="Straight Arrow Connector 4"/>
          <p:cNvCxnSpPr/>
          <p:nvPr/>
        </p:nvCxnSpPr>
        <p:spPr>
          <a:xfrm flipH="1" flipV="1">
            <a:off x="4017963" y="965200"/>
            <a:ext cx="2717800" cy="871538"/>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a:off x="7223125" y="2190750"/>
            <a:ext cx="101600" cy="2025650"/>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a:off x="7843839" y="2112964"/>
            <a:ext cx="1900237" cy="803275"/>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1979802" y="5478011"/>
            <a:ext cx="8410387" cy="1297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97596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2098675" y="296863"/>
            <a:ext cx="7772400" cy="1143000"/>
          </a:xfrm>
        </p:spPr>
        <p:txBody>
          <a:bodyPr/>
          <a:lstStyle/>
          <a:p>
            <a:r>
              <a:rPr lang="en-GB" altLang="en-US">
                <a:solidFill>
                  <a:srgbClr val="FF3300"/>
                </a:solidFill>
              </a:rPr>
              <a:t> </a:t>
            </a:r>
            <a:endParaRPr lang="en-GB" altLang="en-US" i="1">
              <a:solidFill>
                <a:srgbClr val="FF3300"/>
              </a:solidFill>
            </a:endParaRPr>
          </a:p>
        </p:txBody>
      </p:sp>
      <p:sp>
        <p:nvSpPr>
          <p:cNvPr id="46083" name="TextBox 262"/>
          <p:cNvSpPr txBox="1">
            <a:spLocks noChangeArrowheads="1"/>
          </p:cNvSpPr>
          <p:nvPr/>
        </p:nvSpPr>
        <p:spPr bwMode="auto">
          <a:xfrm>
            <a:off x="3771901" y="6421438"/>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a:t>63</a:t>
            </a:r>
          </a:p>
        </p:txBody>
      </p:sp>
      <p:pic>
        <p:nvPicPr>
          <p:cNvPr id="46084" name="Picture 4" descr="https://onlinecourses.science.psu.edu/stat857/sites/onlinecourses.science.psu.edu.stat857/files/image_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1664" y="101600"/>
            <a:ext cx="8518525" cy="675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TextBox 100"/>
          <p:cNvSpPr txBox="1">
            <a:spLocks noChangeArrowheads="1"/>
          </p:cNvSpPr>
          <p:nvPr/>
        </p:nvSpPr>
        <p:spPr bwMode="auto">
          <a:xfrm>
            <a:off x="1506537" y="3475038"/>
            <a:ext cx="3381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b="1"/>
              <a:t>1</a:t>
            </a:r>
          </a:p>
        </p:txBody>
      </p:sp>
      <p:sp>
        <p:nvSpPr>
          <p:cNvPr id="46086" name="TextBox 2"/>
          <p:cNvSpPr txBox="1">
            <a:spLocks noChangeArrowheads="1"/>
          </p:cNvSpPr>
          <p:nvPr/>
        </p:nvSpPr>
        <p:spPr bwMode="auto">
          <a:xfrm>
            <a:off x="6735763" y="1482726"/>
            <a:ext cx="2851150" cy="7080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4000"/>
              <a:t>Small circles</a:t>
            </a:r>
          </a:p>
        </p:txBody>
      </p:sp>
      <p:cxnSp>
        <p:nvCxnSpPr>
          <p:cNvPr id="5" name="Straight Arrow Connector 4"/>
          <p:cNvCxnSpPr/>
          <p:nvPr/>
        </p:nvCxnSpPr>
        <p:spPr>
          <a:xfrm flipH="1" flipV="1">
            <a:off x="4017963" y="965200"/>
            <a:ext cx="2717800" cy="871538"/>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a:off x="7223125" y="2190750"/>
            <a:ext cx="101600" cy="2025650"/>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a:off x="7843839" y="2112964"/>
            <a:ext cx="1900237" cy="803275"/>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6090" name="TextBox 9"/>
          <p:cNvSpPr txBox="1">
            <a:spLocks noChangeArrowheads="1"/>
          </p:cNvSpPr>
          <p:nvPr/>
        </p:nvSpPr>
        <p:spPr bwMode="auto">
          <a:xfrm>
            <a:off x="1763714" y="4776789"/>
            <a:ext cx="8435975" cy="193833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4000"/>
              <a:t>But what about position invariance  ???</a:t>
            </a:r>
          </a:p>
          <a:p>
            <a:pPr eaLnBrk="1" hangingPunct="1">
              <a:spcBef>
                <a:spcPct val="0"/>
              </a:spcBef>
              <a:buFontTx/>
              <a:buNone/>
            </a:pPr>
            <a:r>
              <a:rPr lang="en-GB" altLang="en-US" sz="4000"/>
              <a:t>our example unit detectors were tied to </a:t>
            </a:r>
          </a:p>
          <a:p>
            <a:pPr eaLnBrk="1" hangingPunct="1">
              <a:spcBef>
                <a:spcPct val="0"/>
              </a:spcBef>
              <a:buFontTx/>
              <a:buNone/>
            </a:pPr>
            <a:r>
              <a:rPr lang="en-GB" altLang="en-US" sz="4000"/>
              <a:t>specific parts of the image  </a:t>
            </a:r>
          </a:p>
        </p:txBody>
      </p:sp>
    </p:spTree>
    <p:extLst>
      <p:ext uri="{BB962C8B-B14F-4D97-AF65-F5344CB8AC3E}">
        <p14:creationId xmlns:p14="http://schemas.microsoft.com/office/powerpoint/2010/main" val="14708062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1812925" y="161926"/>
            <a:ext cx="7772400" cy="722313"/>
          </a:xfrm>
          <a:solidFill>
            <a:schemeClr val="bg1"/>
          </a:solidFill>
        </p:spPr>
        <p:txBody>
          <a:bodyPr/>
          <a:lstStyle/>
          <a:p>
            <a:r>
              <a:rPr lang="en-GB" altLang="en-US" sz="2800" dirty="0"/>
              <a:t>successive layers can learn higher-level features …</a:t>
            </a:r>
          </a:p>
        </p:txBody>
      </p:sp>
      <p:pic>
        <p:nvPicPr>
          <p:cNvPr id="47107" name="Picture 5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688" y="850901"/>
            <a:ext cx="8596312" cy="1109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Oval 1"/>
          <p:cNvSpPr/>
          <p:nvPr/>
        </p:nvSpPr>
        <p:spPr>
          <a:xfrm>
            <a:off x="3749675" y="2671763"/>
            <a:ext cx="1055688" cy="1077912"/>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600" dirty="0"/>
              <a:t> </a:t>
            </a:r>
          </a:p>
          <a:p>
            <a:pPr algn="ctr">
              <a:defRPr/>
            </a:pPr>
            <a:r>
              <a:rPr lang="en-GB" sz="1600" dirty="0"/>
              <a:t>  </a:t>
            </a:r>
          </a:p>
        </p:txBody>
      </p:sp>
      <p:pic>
        <p:nvPicPr>
          <p:cNvPr id="47109" name="Picture 6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5413" y="2759075"/>
            <a:ext cx="684212" cy="88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ounded Rectangle 2"/>
          <p:cNvSpPr/>
          <p:nvPr/>
        </p:nvSpPr>
        <p:spPr>
          <a:xfrm>
            <a:off x="3860801" y="2759076"/>
            <a:ext cx="842963" cy="1571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4" name="Oval 63"/>
          <p:cNvSpPr/>
          <p:nvPr/>
        </p:nvSpPr>
        <p:spPr>
          <a:xfrm>
            <a:off x="5283201" y="2682876"/>
            <a:ext cx="1057275" cy="10763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600" dirty="0"/>
              <a:t> </a:t>
            </a:r>
          </a:p>
          <a:p>
            <a:pPr algn="ctr">
              <a:defRPr/>
            </a:pPr>
            <a:r>
              <a:rPr lang="en-GB" sz="1600" dirty="0"/>
              <a:t>  </a:t>
            </a:r>
          </a:p>
        </p:txBody>
      </p:sp>
      <p:pic>
        <p:nvPicPr>
          <p:cNvPr id="47112" name="Picture 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8938" y="2770188"/>
            <a:ext cx="685800" cy="881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Rounded Rectangle 65"/>
          <p:cNvSpPr/>
          <p:nvPr/>
        </p:nvSpPr>
        <p:spPr>
          <a:xfrm>
            <a:off x="5394325" y="2871789"/>
            <a:ext cx="844550" cy="15557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7" name="Oval 66"/>
          <p:cNvSpPr/>
          <p:nvPr/>
        </p:nvSpPr>
        <p:spPr>
          <a:xfrm>
            <a:off x="6918326" y="2747964"/>
            <a:ext cx="1057275" cy="10763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600" dirty="0"/>
              <a:t> </a:t>
            </a:r>
          </a:p>
          <a:p>
            <a:pPr algn="ctr">
              <a:defRPr/>
            </a:pPr>
            <a:r>
              <a:rPr lang="en-GB" sz="1600" dirty="0"/>
              <a:t>  </a:t>
            </a:r>
          </a:p>
        </p:txBody>
      </p:sp>
      <p:pic>
        <p:nvPicPr>
          <p:cNvPr id="47115" name="Picture 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4063" y="2835276"/>
            <a:ext cx="685800" cy="881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 name="Rounded Rectangle 68"/>
          <p:cNvSpPr/>
          <p:nvPr/>
        </p:nvSpPr>
        <p:spPr>
          <a:xfrm>
            <a:off x="7026276" y="3078163"/>
            <a:ext cx="842963" cy="15716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47117" name="TextBox 3"/>
          <p:cNvSpPr txBox="1">
            <a:spLocks noChangeArrowheads="1"/>
          </p:cNvSpPr>
          <p:nvPr/>
        </p:nvSpPr>
        <p:spPr bwMode="auto">
          <a:xfrm>
            <a:off x="8575676" y="2916238"/>
            <a:ext cx="13255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r>
              <a:rPr lang="en-GB" altLang="en-US" sz="3600" b="1"/>
              <a:t>etc …</a:t>
            </a:r>
          </a:p>
        </p:txBody>
      </p:sp>
      <p:sp>
        <p:nvSpPr>
          <p:cNvPr id="60" name="Isosceles Triangle 59"/>
          <p:cNvSpPr/>
          <p:nvPr/>
        </p:nvSpPr>
        <p:spPr>
          <a:xfrm rot="10800000">
            <a:off x="2330450" y="1778000"/>
            <a:ext cx="7570788" cy="985838"/>
          </a:xfrm>
          <a:prstGeom prst="triangle">
            <a:avLst>
              <a:gd name="adj" fmla="val 75231"/>
            </a:avLst>
          </a:prstGeom>
          <a:solidFill>
            <a:srgbClr val="FFC0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2" name="Isosceles Triangle 71"/>
          <p:cNvSpPr/>
          <p:nvPr/>
        </p:nvSpPr>
        <p:spPr>
          <a:xfrm rot="10800000">
            <a:off x="2279650" y="1757364"/>
            <a:ext cx="7570788" cy="985837"/>
          </a:xfrm>
          <a:prstGeom prst="triangle">
            <a:avLst>
              <a:gd name="adj" fmla="val 52952"/>
            </a:avLst>
          </a:prstGeom>
          <a:solidFill>
            <a:srgbClr val="FFC0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3" name="Isosceles Triangle 72"/>
          <p:cNvSpPr/>
          <p:nvPr/>
        </p:nvSpPr>
        <p:spPr>
          <a:xfrm rot="10800000">
            <a:off x="2259014" y="1778000"/>
            <a:ext cx="7570787" cy="985838"/>
          </a:xfrm>
          <a:prstGeom prst="triangle">
            <a:avLst>
              <a:gd name="adj" fmla="val 31076"/>
            </a:avLst>
          </a:prstGeom>
          <a:solidFill>
            <a:srgbClr val="FFC0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4" name="Isosceles Triangle 73"/>
          <p:cNvSpPr/>
          <p:nvPr/>
        </p:nvSpPr>
        <p:spPr>
          <a:xfrm rot="10800000">
            <a:off x="2270125" y="1768475"/>
            <a:ext cx="7569200" cy="984250"/>
          </a:xfrm>
          <a:prstGeom prst="triangle">
            <a:avLst>
              <a:gd name="adj" fmla="val 7858"/>
            </a:avLst>
          </a:prstGeom>
          <a:solidFill>
            <a:srgbClr val="FFC0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47122" name="TextBox 60"/>
          <p:cNvSpPr txBox="1">
            <a:spLocks noChangeArrowheads="1"/>
          </p:cNvSpPr>
          <p:nvPr/>
        </p:nvSpPr>
        <p:spPr bwMode="auto">
          <a:xfrm>
            <a:off x="1858964" y="3027364"/>
            <a:ext cx="16541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r>
              <a:rPr lang="en-GB" altLang="en-US" sz="1600"/>
              <a:t>detect lines in</a:t>
            </a:r>
          </a:p>
          <a:p>
            <a:pPr eaLnBrk="1" hangingPunct="1"/>
            <a:r>
              <a:rPr lang="en-GB" altLang="en-US" sz="1600"/>
              <a:t>Specific positions</a:t>
            </a:r>
          </a:p>
        </p:txBody>
      </p:sp>
      <p:sp>
        <p:nvSpPr>
          <p:cNvPr id="76" name="Oval 75"/>
          <p:cNvSpPr/>
          <p:nvPr/>
        </p:nvSpPr>
        <p:spPr>
          <a:xfrm>
            <a:off x="4135439" y="4429126"/>
            <a:ext cx="1055687" cy="107791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600" dirty="0"/>
              <a:t> </a:t>
            </a:r>
          </a:p>
          <a:p>
            <a:pPr algn="ctr">
              <a:defRPr/>
            </a:pPr>
            <a:r>
              <a:rPr lang="en-GB" sz="1600" dirty="0"/>
              <a:t>  </a:t>
            </a:r>
          </a:p>
        </p:txBody>
      </p:sp>
      <p:pic>
        <p:nvPicPr>
          <p:cNvPr id="47124" name="Picture 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0700" y="4516438"/>
            <a:ext cx="685800" cy="88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8" name="Rounded Rectangle 77"/>
          <p:cNvSpPr/>
          <p:nvPr/>
        </p:nvSpPr>
        <p:spPr>
          <a:xfrm>
            <a:off x="4257676" y="4516438"/>
            <a:ext cx="842963" cy="15716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0" name="Rounded Rectangle 79"/>
          <p:cNvSpPr/>
          <p:nvPr/>
        </p:nvSpPr>
        <p:spPr>
          <a:xfrm>
            <a:off x="4267201" y="4659313"/>
            <a:ext cx="842963" cy="15716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1" name="Rounded Rectangle 80"/>
          <p:cNvSpPr/>
          <p:nvPr/>
        </p:nvSpPr>
        <p:spPr>
          <a:xfrm>
            <a:off x="4267201" y="4791076"/>
            <a:ext cx="842963" cy="1571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2" name="Rounded Rectangle 81"/>
          <p:cNvSpPr/>
          <p:nvPr/>
        </p:nvSpPr>
        <p:spPr>
          <a:xfrm>
            <a:off x="4267201" y="4913313"/>
            <a:ext cx="842963" cy="15716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v</a:t>
            </a:r>
          </a:p>
        </p:txBody>
      </p:sp>
      <p:sp>
        <p:nvSpPr>
          <p:cNvPr id="83" name="Rounded Rectangle 82"/>
          <p:cNvSpPr/>
          <p:nvPr/>
        </p:nvSpPr>
        <p:spPr>
          <a:xfrm>
            <a:off x="4287838" y="5014913"/>
            <a:ext cx="842962" cy="15716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4" name="Rounded Rectangle 83"/>
          <p:cNvSpPr/>
          <p:nvPr/>
        </p:nvSpPr>
        <p:spPr>
          <a:xfrm>
            <a:off x="4257676" y="4668838"/>
            <a:ext cx="842963" cy="15716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7" name="Rounded Rectangle 86"/>
          <p:cNvSpPr/>
          <p:nvPr/>
        </p:nvSpPr>
        <p:spPr>
          <a:xfrm>
            <a:off x="4246563" y="5208589"/>
            <a:ext cx="842962" cy="15557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63" name="Straight Arrow Connector 62"/>
          <p:cNvCxnSpPr>
            <a:stCxn id="2" idx="4"/>
            <a:endCxn id="76" idx="0"/>
          </p:cNvCxnSpPr>
          <p:nvPr/>
        </p:nvCxnSpPr>
        <p:spPr>
          <a:xfrm>
            <a:off x="4276725" y="3749675"/>
            <a:ext cx="387350" cy="679450"/>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64" idx="4"/>
          </p:cNvCxnSpPr>
          <p:nvPr/>
        </p:nvCxnSpPr>
        <p:spPr>
          <a:xfrm flipH="1">
            <a:off x="4816476" y="3759201"/>
            <a:ext cx="995363" cy="669925"/>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H="1">
            <a:off x="5016501" y="3824289"/>
            <a:ext cx="2257425" cy="604837"/>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endCxn id="78" idx="3"/>
          </p:cNvCxnSpPr>
          <p:nvPr/>
        </p:nvCxnSpPr>
        <p:spPr>
          <a:xfrm flipH="1">
            <a:off x="5100638" y="3613151"/>
            <a:ext cx="4572000" cy="982663"/>
          </a:xfrm>
          <a:prstGeom prst="straightConnector1">
            <a:avLst/>
          </a:prstGeom>
          <a:ln w="381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01" name="Oval 100"/>
          <p:cNvSpPr/>
          <p:nvPr/>
        </p:nvSpPr>
        <p:spPr>
          <a:xfrm>
            <a:off x="6083300" y="4413251"/>
            <a:ext cx="1055688" cy="10763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600" dirty="0"/>
              <a:t> </a:t>
            </a:r>
          </a:p>
          <a:p>
            <a:pPr algn="ctr">
              <a:defRPr/>
            </a:pPr>
            <a:r>
              <a:rPr lang="en-GB" sz="1600" dirty="0"/>
              <a:t>  </a:t>
            </a:r>
          </a:p>
        </p:txBody>
      </p:sp>
      <p:pic>
        <p:nvPicPr>
          <p:cNvPr id="47137" name="Picture 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8563" y="4500563"/>
            <a:ext cx="685800" cy="881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 name="Rounded Rectangle 111"/>
          <p:cNvSpPr/>
          <p:nvPr/>
        </p:nvSpPr>
        <p:spPr>
          <a:xfrm>
            <a:off x="6543675" y="4554539"/>
            <a:ext cx="120650" cy="80327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3" name="Rounded Rectangle 112"/>
          <p:cNvSpPr/>
          <p:nvPr/>
        </p:nvSpPr>
        <p:spPr>
          <a:xfrm>
            <a:off x="6707188" y="4584701"/>
            <a:ext cx="119062" cy="8048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19" name="Oval 118"/>
          <p:cNvSpPr/>
          <p:nvPr/>
        </p:nvSpPr>
        <p:spPr>
          <a:xfrm>
            <a:off x="7835900" y="4395789"/>
            <a:ext cx="1055688" cy="10763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600" dirty="0"/>
              <a:t> </a:t>
            </a:r>
          </a:p>
          <a:p>
            <a:pPr algn="ctr">
              <a:defRPr/>
            </a:pPr>
            <a:r>
              <a:rPr lang="en-GB" sz="1600" dirty="0"/>
              <a:t>  </a:t>
            </a:r>
          </a:p>
        </p:txBody>
      </p:sp>
      <p:pic>
        <p:nvPicPr>
          <p:cNvPr id="47141" name="Picture 6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21638" y="4483101"/>
            <a:ext cx="684212" cy="881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114" name="Oval 47113"/>
          <p:cNvSpPr/>
          <p:nvPr/>
        </p:nvSpPr>
        <p:spPr>
          <a:xfrm>
            <a:off x="8021638" y="4500563"/>
            <a:ext cx="430212" cy="4302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23" name="Oval 122"/>
          <p:cNvSpPr/>
          <p:nvPr/>
        </p:nvSpPr>
        <p:spPr>
          <a:xfrm>
            <a:off x="8299450" y="4457700"/>
            <a:ext cx="431800" cy="431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26" name="Oval 125"/>
          <p:cNvSpPr/>
          <p:nvPr/>
        </p:nvSpPr>
        <p:spPr>
          <a:xfrm>
            <a:off x="8235950" y="4576763"/>
            <a:ext cx="431800" cy="4302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47145" name="TextBox 126"/>
          <p:cNvSpPr txBox="1">
            <a:spLocks noChangeArrowheads="1"/>
          </p:cNvSpPr>
          <p:nvPr/>
        </p:nvSpPr>
        <p:spPr bwMode="auto">
          <a:xfrm>
            <a:off x="1647825" y="4410076"/>
            <a:ext cx="191135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r>
              <a:rPr lang="en-GB" altLang="en-US" sz="1600"/>
              <a:t>Higher level detetors</a:t>
            </a:r>
          </a:p>
          <a:p>
            <a:pPr eaLnBrk="1" hangingPunct="1"/>
            <a:r>
              <a:rPr lang="en-GB" altLang="en-US" sz="1600"/>
              <a:t>( horizontal line, </a:t>
            </a:r>
          </a:p>
          <a:p>
            <a:pPr eaLnBrk="1" hangingPunct="1"/>
            <a:r>
              <a:rPr lang="en-GB" altLang="en-US" sz="1600"/>
              <a:t>“RHS vertical lune”</a:t>
            </a:r>
          </a:p>
          <a:p>
            <a:pPr eaLnBrk="1" hangingPunct="1"/>
            <a:r>
              <a:rPr lang="en-GB" altLang="en-US" sz="1600"/>
              <a:t>“upper loop”, etc…</a:t>
            </a:r>
          </a:p>
        </p:txBody>
      </p:sp>
      <p:sp>
        <p:nvSpPr>
          <p:cNvPr id="47146" name="TextBox 127"/>
          <p:cNvSpPr txBox="1">
            <a:spLocks noChangeArrowheads="1"/>
          </p:cNvSpPr>
          <p:nvPr/>
        </p:nvSpPr>
        <p:spPr bwMode="auto">
          <a:xfrm>
            <a:off x="9237663" y="4664076"/>
            <a:ext cx="13271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r>
              <a:rPr lang="en-GB" altLang="en-US" sz="3600" b="1"/>
              <a:t>etc …</a:t>
            </a:r>
          </a:p>
        </p:txBody>
      </p:sp>
    </p:spTree>
    <p:extLst>
      <p:ext uri="{BB962C8B-B14F-4D97-AF65-F5344CB8AC3E}">
        <p14:creationId xmlns:p14="http://schemas.microsoft.com/office/powerpoint/2010/main" val="8827999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a:xfrm>
            <a:off x="1812925" y="161925"/>
            <a:ext cx="7772400" cy="1143000"/>
          </a:xfrm>
          <a:solidFill>
            <a:schemeClr val="bg1"/>
          </a:solidFill>
        </p:spPr>
        <p:txBody>
          <a:bodyPr/>
          <a:lstStyle/>
          <a:p>
            <a:r>
              <a:rPr lang="en-GB" altLang="en-US" dirty="0"/>
              <a:t>So: </a:t>
            </a:r>
            <a:r>
              <a:rPr lang="en-GB" altLang="en-US" i="1" dirty="0"/>
              <a:t>multiple layers make sense</a:t>
            </a:r>
            <a:r>
              <a:rPr lang="en-GB" altLang="en-US" dirty="0"/>
              <a:t> </a:t>
            </a:r>
          </a:p>
        </p:txBody>
      </p:sp>
      <p:sp>
        <p:nvSpPr>
          <p:cNvPr id="5" name="Oval 4"/>
          <p:cNvSpPr/>
          <p:nvPr/>
        </p:nvSpPr>
        <p:spPr>
          <a:xfrm>
            <a:off x="3514725" y="3382963"/>
            <a:ext cx="387350" cy="38735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 name="Oval 5"/>
          <p:cNvSpPr/>
          <p:nvPr/>
        </p:nvSpPr>
        <p:spPr>
          <a:xfrm>
            <a:off x="3514725" y="3932238"/>
            <a:ext cx="387350" cy="38576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 name="Oval 6"/>
          <p:cNvSpPr/>
          <p:nvPr/>
        </p:nvSpPr>
        <p:spPr>
          <a:xfrm>
            <a:off x="3525838" y="4491038"/>
            <a:ext cx="385762" cy="38576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 name="Oval 7"/>
          <p:cNvSpPr/>
          <p:nvPr/>
        </p:nvSpPr>
        <p:spPr>
          <a:xfrm>
            <a:off x="4592638" y="3403601"/>
            <a:ext cx="385762" cy="385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 name="Oval 8"/>
          <p:cNvSpPr/>
          <p:nvPr/>
        </p:nvSpPr>
        <p:spPr>
          <a:xfrm>
            <a:off x="4592638" y="3952876"/>
            <a:ext cx="385762" cy="385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 name="Oval 9"/>
          <p:cNvSpPr/>
          <p:nvPr/>
        </p:nvSpPr>
        <p:spPr>
          <a:xfrm>
            <a:off x="4602163" y="4511676"/>
            <a:ext cx="385762" cy="385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11" name="Straight Arrow Connector 10"/>
          <p:cNvCxnSpPr>
            <a:stCxn id="5" idx="6"/>
            <a:endCxn id="8" idx="2"/>
          </p:cNvCxnSpPr>
          <p:nvPr/>
        </p:nvCxnSpPr>
        <p:spPr>
          <a:xfrm>
            <a:off x="3902076" y="3576639"/>
            <a:ext cx="690563" cy="206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6"/>
            <a:endCxn id="9" idx="2"/>
          </p:cNvCxnSpPr>
          <p:nvPr/>
        </p:nvCxnSpPr>
        <p:spPr>
          <a:xfrm>
            <a:off x="3902076" y="3576639"/>
            <a:ext cx="690563" cy="5683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6"/>
            <a:endCxn id="10" idx="2"/>
          </p:cNvCxnSpPr>
          <p:nvPr/>
        </p:nvCxnSpPr>
        <p:spPr>
          <a:xfrm>
            <a:off x="3902075" y="3576639"/>
            <a:ext cx="700088" cy="11271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6"/>
            <a:endCxn id="8" idx="2"/>
          </p:cNvCxnSpPr>
          <p:nvPr/>
        </p:nvCxnSpPr>
        <p:spPr>
          <a:xfrm flipV="1">
            <a:off x="3902076" y="3597275"/>
            <a:ext cx="690563" cy="5286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6"/>
            <a:endCxn id="9" idx="2"/>
          </p:cNvCxnSpPr>
          <p:nvPr/>
        </p:nvCxnSpPr>
        <p:spPr>
          <a:xfrm>
            <a:off x="3902076" y="4125913"/>
            <a:ext cx="690563" cy="19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6"/>
            <a:endCxn id="10" idx="2"/>
          </p:cNvCxnSpPr>
          <p:nvPr/>
        </p:nvCxnSpPr>
        <p:spPr>
          <a:xfrm>
            <a:off x="3902075" y="4125913"/>
            <a:ext cx="700088" cy="5778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7" idx="6"/>
            <a:endCxn id="8" idx="2"/>
          </p:cNvCxnSpPr>
          <p:nvPr/>
        </p:nvCxnSpPr>
        <p:spPr>
          <a:xfrm flipV="1">
            <a:off x="3911600" y="3597275"/>
            <a:ext cx="681038" cy="1087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6"/>
            <a:endCxn id="9" idx="2"/>
          </p:cNvCxnSpPr>
          <p:nvPr/>
        </p:nvCxnSpPr>
        <p:spPr>
          <a:xfrm flipV="1">
            <a:off x="3911600" y="4144963"/>
            <a:ext cx="681038" cy="539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7" idx="6"/>
            <a:endCxn id="10" idx="2"/>
          </p:cNvCxnSpPr>
          <p:nvPr/>
        </p:nvCxnSpPr>
        <p:spPr>
          <a:xfrm>
            <a:off x="3911601" y="4684713"/>
            <a:ext cx="690563" cy="19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8848725" y="3992563"/>
            <a:ext cx="387350" cy="38735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21" name="Straight Arrow Connector 20"/>
          <p:cNvCxnSpPr>
            <a:endCxn id="20" idx="1"/>
          </p:cNvCxnSpPr>
          <p:nvPr/>
        </p:nvCxnSpPr>
        <p:spPr>
          <a:xfrm>
            <a:off x="8321675" y="3627439"/>
            <a:ext cx="584200" cy="4222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20" idx="2"/>
          </p:cNvCxnSpPr>
          <p:nvPr/>
        </p:nvCxnSpPr>
        <p:spPr>
          <a:xfrm>
            <a:off x="8321675" y="4176714"/>
            <a:ext cx="52705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20" idx="3"/>
          </p:cNvCxnSpPr>
          <p:nvPr/>
        </p:nvCxnSpPr>
        <p:spPr>
          <a:xfrm flipV="1">
            <a:off x="8274051" y="4322764"/>
            <a:ext cx="631825" cy="5492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5689601" y="3444876"/>
            <a:ext cx="385763" cy="385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5" name="Oval 24"/>
          <p:cNvSpPr/>
          <p:nvPr/>
        </p:nvSpPr>
        <p:spPr>
          <a:xfrm>
            <a:off x="5689601" y="3992563"/>
            <a:ext cx="385763" cy="387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6" name="Oval 25"/>
          <p:cNvSpPr/>
          <p:nvPr/>
        </p:nvSpPr>
        <p:spPr>
          <a:xfrm>
            <a:off x="5699125" y="4551363"/>
            <a:ext cx="387350" cy="387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27" name="Straight Arrow Connector 26"/>
          <p:cNvCxnSpPr>
            <a:endCxn id="24" idx="2"/>
          </p:cNvCxnSpPr>
          <p:nvPr/>
        </p:nvCxnSpPr>
        <p:spPr>
          <a:xfrm>
            <a:off x="4999038" y="3617913"/>
            <a:ext cx="690562" cy="19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25" idx="2"/>
          </p:cNvCxnSpPr>
          <p:nvPr/>
        </p:nvCxnSpPr>
        <p:spPr>
          <a:xfrm>
            <a:off x="4999038" y="3617914"/>
            <a:ext cx="690562" cy="5683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26" idx="2"/>
          </p:cNvCxnSpPr>
          <p:nvPr/>
        </p:nvCxnSpPr>
        <p:spPr>
          <a:xfrm>
            <a:off x="4999039" y="3617914"/>
            <a:ext cx="700087" cy="11271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24" idx="2"/>
          </p:cNvCxnSpPr>
          <p:nvPr/>
        </p:nvCxnSpPr>
        <p:spPr>
          <a:xfrm flipV="1">
            <a:off x="4999038" y="3636964"/>
            <a:ext cx="690562" cy="5286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endCxn id="25" idx="2"/>
          </p:cNvCxnSpPr>
          <p:nvPr/>
        </p:nvCxnSpPr>
        <p:spPr>
          <a:xfrm>
            <a:off x="4999038" y="4165600"/>
            <a:ext cx="690562" cy="206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26" idx="2"/>
          </p:cNvCxnSpPr>
          <p:nvPr/>
        </p:nvCxnSpPr>
        <p:spPr>
          <a:xfrm>
            <a:off x="4999039" y="4165600"/>
            <a:ext cx="700087" cy="579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24" idx="2"/>
          </p:cNvCxnSpPr>
          <p:nvPr/>
        </p:nvCxnSpPr>
        <p:spPr>
          <a:xfrm flipV="1">
            <a:off x="5008564" y="3636964"/>
            <a:ext cx="681037" cy="10874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endCxn id="25" idx="2"/>
          </p:cNvCxnSpPr>
          <p:nvPr/>
        </p:nvCxnSpPr>
        <p:spPr>
          <a:xfrm flipV="1">
            <a:off x="5008564" y="4186238"/>
            <a:ext cx="681037" cy="538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endCxn id="26" idx="2"/>
          </p:cNvCxnSpPr>
          <p:nvPr/>
        </p:nvCxnSpPr>
        <p:spPr>
          <a:xfrm>
            <a:off x="5008563" y="4724400"/>
            <a:ext cx="690562" cy="206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6797676" y="3454401"/>
            <a:ext cx="385763" cy="385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7" name="Oval 36"/>
          <p:cNvSpPr/>
          <p:nvPr/>
        </p:nvSpPr>
        <p:spPr>
          <a:xfrm>
            <a:off x="6797676" y="4003676"/>
            <a:ext cx="385763" cy="385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8" name="Oval 37"/>
          <p:cNvSpPr/>
          <p:nvPr/>
        </p:nvSpPr>
        <p:spPr>
          <a:xfrm>
            <a:off x="6807201" y="4562476"/>
            <a:ext cx="385763" cy="385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39" name="Straight Arrow Connector 38"/>
          <p:cNvCxnSpPr>
            <a:endCxn id="36" idx="2"/>
          </p:cNvCxnSpPr>
          <p:nvPr/>
        </p:nvCxnSpPr>
        <p:spPr>
          <a:xfrm>
            <a:off x="6105525" y="3627439"/>
            <a:ext cx="692150" cy="206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endCxn id="37" idx="2"/>
          </p:cNvCxnSpPr>
          <p:nvPr/>
        </p:nvCxnSpPr>
        <p:spPr>
          <a:xfrm>
            <a:off x="6105525" y="3627439"/>
            <a:ext cx="692150" cy="5683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endCxn id="38" idx="2"/>
          </p:cNvCxnSpPr>
          <p:nvPr/>
        </p:nvCxnSpPr>
        <p:spPr>
          <a:xfrm>
            <a:off x="6105526" y="3627439"/>
            <a:ext cx="701675" cy="11271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endCxn id="36" idx="2"/>
          </p:cNvCxnSpPr>
          <p:nvPr/>
        </p:nvCxnSpPr>
        <p:spPr>
          <a:xfrm flipV="1">
            <a:off x="6105525" y="3648075"/>
            <a:ext cx="692150" cy="5286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37" idx="2"/>
          </p:cNvCxnSpPr>
          <p:nvPr/>
        </p:nvCxnSpPr>
        <p:spPr>
          <a:xfrm>
            <a:off x="6105525" y="4176713"/>
            <a:ext cx="692150" cy="19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endCxn id="38" idx="2"/>
          </p:cNvCxnSpPr>
          <p:nvPr/>
        </p:nvCxnSpPr>
        <p:spPr>
          <a:xfrm>
            <a:off x="6105526" y="4176713"/>
            <a:ext cx="701675" cy="5778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6" idx="2"/>
          </p:cNvCxnSpPr>
          <p:nvPr/>
        </p:nvCxnSpPr>
        <p:spPr>
          <a:xfrm flipV="1">
            <a:off x="6116639" y="3648075"/>
            <a:ext cx="681037" cy="1087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endCxn id="37" idx="2"/>
          </p:cNvCxnSpPr>
          <p:nvPr/>
        </p:nvCxnSpPr>
        <p:spPr>
          <a:xfrm flipV="1">
            <a:off x="6116639" y="4195763"/>
            <a:ext cx="681037" cy="539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endCxn id="38" idx="2"/>
          </p:cNvCxnSpPr>
          <p:nvPr/>
        </p:nvCxnSpPr>
        <p:spPr>
          <a:xfrm>
            <a:off x="6116638" y="4735513"/>
            <a:ext cx="690562" cy="19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7904163" y="3475038"/>
            <a:ext cx="385762" cy="385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49" name="Oval 48"/>
          <p:cNvSpPr/>
          <p:nvPr/>
        </p:nvSpPr>
        <p:spPr>
          <a:xfrm>
            <a:off x="7904163" y="4024313"/>
            <a:ext cx="385762" cy="385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50" name="Oval 49"/>
          <p:cNvSpPr/>
          <p:nvPr/>
        </p:nvSpPr>
        <p:spPr>
          <a:xfrm>
            <a:off x="7915276" y="4583113"/>
            <a:ext cx="385763" cy="385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51" name="Straight Arrow Connector 50"/>
          <p:cNvCxnSpPr>
            <a:endCxn id="48" idx="2"/>
          </p:cNvCxnSpPr>
          <p:nvPr/>
        </p:nvCxnSpPr>
        <p:spPr>
          <a:xfrm>
            <a:off x="7213601" y="3648075"/>
            <a:ext cx="690563" cy="206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endCxn id="49" idx="2"/>
          </p:cNvCxnSpPr>
          <p:nvPr/>
        </p:nvCxnSpPr>
        <p:spPr>
          <a:xfrm>
            <a:off x="7213601" y="3648076"/>
            <a:ext cx="690563" cy="5683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endCxn id="50" idx="2"/>
          </p:cNvCxnSpPr>
          <p:nvPr/>
        </p:nvCxnSpPr>
        <p:spPr>
          <a:xfrm>
            <a:off x="7213601" y="3648076"/>
            <a:ext cx="701675" cy="11271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endCxn id="48" idx="2"/>
          </p:cNvCxnSpPr>
          <p:nvPr/>
        </p:nvCxnSpPr>
        <p:spPr>
          <a:xfrm flipV="1">
            <a:off x="7213601" y="3668713"/>
            <a:ext cx="690563" cy="527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endCxn id="49" idx="2"/>
          </p:cNvCxnSpPr>
          <p:nvPr/>
        </p:nvCxnSpPr>
        <p:spPr>
          <a:xfrm>
            <a:off x="7213601" y="4195764"/>
            <a:ext cx="690563" cy="206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endCxn id="50" idx="2"/>
          </p:cNvCxnSpPr>
          <p:nvPr/>
        </p:nvCxnSpPr>
        <p:spPr>
          <a:xfrm>
            <a:off x="7213601" y="4195764"/>
            <a:ext cx="701675" cy="5794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endCxn id="48" idx="2"/>
          </p:cNvCxnSpPr>
          <p:nvPr/>
        </p:nvCxnSpPr>
        <p:spPr>
          <a:xfrm flipV="1">
            <a:off x="7223125" y="3668713"/>
            <a:ext cx="681038" cy="10858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endCxn id="49" idx="2"/>
          </p:cNvCxnSpPr>
          <p:nvPr/>
        </p:nvCxnSpPr>
        <p:spPr>
          <a:xfrm flipV="1">
            <a:off x="7223125" y="4216401"/>
            <a:ext cx="681038" cy="5381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endCxn id="50" idx="2"/>
          </p:cNvCxnSpPr>
          <p:nvPr/>
        </p:nvCxnSpPr>
        <p:spPr>
          <a:xfrm>
            <a:off x="7223125" y="4754564"/>
            <a:ext cx="692150" cy="206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97253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1812925" y="161925"/>
            <a:ext cx="7772400" cy="1143000"/>
          </a:xfrm>
          <a:solidFill>
            <a:schemeClr val="bg1"/>
          </a:solidFill>
        </p:spPr>
        <p:txBody>
          <a:bodyPr/>
          <a:lstStyle/>
          <a:p>
            <a:r>
              <a:rPr lang="en-GB" altLang="en-US" dirty="0"/>
              <a:t>So: </a:t>
            </a:r>
            <a:r>
              <a:rPr lang="en-GB" altLang="en-US" i="1" dirty="0"/>
              <a:t>multiple layers make sense</a:t>
            </a:r>
            <a:r>
              <a:rPr lang="en-GB" altLang="en-US" dirty="0"/>
              <a:t> </a:t>
            </a:r>
          </a:p>
        </p:txBody>
      </p:sp>
      <p:sp>
        <p:nvSpPr>
          <p:cNvPr id="60" name="Title 1"/>
          <p:cNvSpPr txBox="1">
            <a:spLocks/>
          </p:cNvSpPr>
          <p:nvPr/>
        </p:nvSpPr>
        <p:spPr bwMode="auto">
          <a:xfrm>
            <a:off x="2230439" y="1646239"/>
            <a:ext cx="4352925" cy="681037"/>
          </a:xfrm>
          <a:prstGeom prst="rect">
            <a:avLst/>
          </a:prstGeom>
          <a:solidFill>
            <a:schemeClr val="bg1"/>
          </a:solidFill>
          <a:ln>
            <a:noFill/>
          </a:ln>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lgn="l">
              <a:defRPr/>
            </a:pPr>
            <a:r>
              <a:rPr lang="en-GB" altLang="en-US" sz="2800" kern="0" dirty="0"/>
              <a:t>Our brain works that way</a:t>
            </a:r>
          </a:p>
        </p:txBody>
      </p:sp>
      <p:pic>
        <p:nvPicPr>
          <p:cNvPr id="50180" name="Picture 2" descr="http://upload.wikimedia.org/wikipedia/commons/f/f8/Lateral_geniculate_nucleu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150" y="2598739"/>
            <a:ext cx="28575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8563" y="2717801"/>
            <a:ext cx="2436812" cy="2227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78880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1812925" y="161925"/>
            <a:ext cx="7772400" cy="1143000"/>
          </a:xfrm>
          <a:solidFill>
            <a:schemeClr val="bg1"/>
          </a:solidFill>
        </p:spPr>
        <p:txBody>
          <a:bodyPr/>
          <a:lstStyle/>
          <a:p>
            <a:r>
              <a:rPr lang="en-GB" altLang="en-US"/>
              <a:t>So: </a:t>
            </a:r>
            <a:r>
              <a:rPr lang="en-GB" altLang="en-US" i="1"/>
              <a:t>multiple layers make sense</a:t>
            </a:r>
            <a:r>
              <a:rPr lang="en-GB" altLang="en-US"/>
              <a:t> </a:t>
            </a:r>
          </a:p>
        </p:txBody>
      </p:sp>
      <p:sp>
        <p:nvSpPr>
          <p:cNvPr id="60" name="Title 1"/>
          <p:cNvSpPr txBox="1">
            <a:spLocks/>
          </p:cNvSpPr>
          <p:nvPr/>
        </p:nvSpPr>
        <p:spPr bwMode="auto">
          <a:xfrm>
            <a:off x="1812925" y="1239839"/>
            <a:ext cx="7832725" cy="1157287"/>
          </a:xfrm>
          <a:prstGeom prst="rect">
            <a:avLst/>
          </a:prstGeom>
          <a:solidFill>
            <a:schemeClr val="bg1"/>
          </a:solidFill>
          <a:ln w="9525">
            <a:solidFill>
              <a:srgbClr val="000000"/>
            </a:solidFill>
            <a:miter lim="800000"/>
            <a:headEnd/>
            <a:tailEnd/>
          </a:ln>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lgn="l">
              <a:defRPr/>
            </a:pPr>
            <a:r>
              <a:rPr lang="en-GB" altLang="en-US" sz="1800" b="1" kern="0" dirty="0"/>
              <a:t>Many-layer neural network architectures should be capable of learning the true underlying features and ‘feature logic’, and  therefore generalise very well …</a:t>
            </a:r>
          </a:p>
        </p:txBody>
      </p:sp>
      <p:pic>
        <p:nvPicPr>
          <p:cNvPr id="5120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3051" y="2928939"/>
            <a:ext cx="6805613" cy="1906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46992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1812925" y="161925"/>
            <a:ext cx="8021638" cy="1544638"/>
          </a:xfrm>
          <a:solidFill>
            <a:schemeClr val="bg1"/>
          </a:solidFill>
        </p:spPr>
        <p:txBody>
          <a:bodyPr/>
          <a:lstStyle/>
          <a:p>
            <a:pPr algn="l"/>
            <a:r>
              <a:rPr lang="en-GB" altLang="en-US" sz="3200" dirty="0"/>
              <a:t>But, until very recently, our  weight-learning algorithms simply did not work on multi-layer architectures</a:t>
            </a:r>
          </a:p>
        </p:txBody>
      </p:sp>
      <p:pic>
        <p:nvPicPr>
          <p:cNvPr id="5222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354" y="1685133"/>
            <a:ext cx="4183367" cy="1906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22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610" y="1634774"/>
            <a:ext cx="4005263" cy="293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reeform 1"/>
          <p:cNvSpPr/>
          <p:nvPr/>
        </p:nvSpPr>
        <p:spPr>
          <a:xfrm>
            <a:off x="6508797" y="1947511"/>
            <a:ext cx="5059362" cy="2214562"/>
          </a:xfrm>
          <a:custGeom>
            <a:avLst/>
            <a:gdLst>
              <a:gd name="connsiteX0" fmla="*/ 0 w 5059680"/>
              <a:gd name="connsiteY0" fmla="*/ 548806 h 2215046"/>
              <a:gd name="connsiteX1" fmla="*/ 243840 w 5059680"/>
              <a:gd name="connsiteY1" fmla="*/ 528486 h 2215046"/>
              <a:gd name="connsiteX2" fmla="*/ 1330960 w 5059680"/>
              <a:gd name="connsiteY2" fmla="*/ 548806 h 2215046"/>
              <a:gd name="connsiteX3" fmla="*/ 1290320 w 5059680"/>
              <a:gd name="connsiteY3" fmla="*/ 558966 h 2215046"/>
              <a:gd name="connsiteX4" fmla="*/ 1280160 w 5059680"/>
              <a:gd name="connsiteY4" fmla="*/ 589446 h 2215046"/>
              <a:gd name="connsiteX5" fmla="*/ 1239520 w 5059680"/>
              <a:gd name="connsiteY5" fmla="*/ 609766 h 2215046"/>
              <a:gd name="connsiteX6" fmla="*/ 1209040 w 5059680"/>
              <a:gd name="connsiteY6" fmla="*/ 619926 h 2215046"/>
              <a:gd name="connsiteX7" fmla="*/ 1026160 w 5059680"/>
              <a:gd name="connsiteY7" fmla="*/ 660566 h 2215046"/>
              <a:gd name="connsiteX8" fmla="*/ 812800 w 5059680"/>
              <a:gd name="connsiteY8" fmla="*/ 772326 h 2215046"/>
              <a:gd name="connsiteX9" fmla="*/ 833120 w 5059680"/>
              <a:gd name="connsiteY9" fmla="*/ 884086 h 2215046"/>
              <a:gd name="connsiteX10" fmla="*/ 670560 w 5059680"/>
              <a:gd name="connsiteY10" fmla="*/ 965366 h 2215046"/>
              <a:gd name="connsiteX11" fmla="*/ 528320 w 5059680"/>
              <a:gd name="connsiteY11" fmla="*/ 975526 h 2215046"/>
              <a:gd name="connsiteX12" fmla="*/ 254000 w 5059680"/>
              <a:gd name="connsiteY12" fmla="*/ 1006006 h 2215046"/>
              <a:gd name="connsiteX13" fmla="*/ 121920 w 5059680"/>
              <a:gd name="connsiteY13" fmla="*/ 1016166 h 2215046"/>
              <a:gd name="connsiteX14" fmla="*/ 101600 w 5059680"/>
              <a:gd name="connsiteY14" fmla="*/ 1087286 h 2215046"/>
              <a:gd name="connsiteX15" fmla="*/ 111760 w 5059680"/>
              <a:gd name="connsiteY15" fmla="*/ 1127926 h 2215046"/>
              <a:gd name="connsiteX16" fmla="*/ 152400 w 5059680"/>
              <a:gd name="connsiteY16" fmla="*/ 1199046 h 2215046"/>
              <a:gd name="connsiteX17" fmla="*/ 132080 w 5059680"/>
              <a:gd name="connsiteY17" fmla="*/ 1229526 h 2215046"/>
              <a:gd name="connsiteX18" fmla="*/ 213360 w 5059680"/>
              <a:gd name="connsiteY18" fmla="*/ 1239686 h 2215046"/>
              <a:gd name="connsiteX19" fmla="*/ 325120 w 5059680"/>
              <a:gd name="connsiteY19" fmla="*/ 1249846 h 2215046"/>
              <a:gd name="connsiteX20" fmla="*/ 396240 w 5059680"/>
              <a:gd name="connsiteY20" fmla="*/ 1300646 h 2215046"/>
              <a:gd name="connsiteX21" fmla="*/ 426720 w 5059680"/>
              <a:gd name="connsiteY21" fmla="*/ 1331126 h 2215046"/>
              <a:gd name="connsiteX22" fmla="*/ 508000 w 5059680"/>
              <a:gd name="connsiteY22" fmla="*/ 1381926 h 2215046"/>
              <a:gd name="connsiteX23" fmla="*/ 568960 w 5059680"/>
              <a:gd name="connsiteY23" fmla="*/ 1442886 h 2215046"/>
              <a:gd name="connsiteX24" fmla="*/ 640080 w 5059680"/>
              <a:gd name="connsiteY24" fmla="*/ 1503846 h 2215046"/>
              <a:gd name="connsiteX25" fmla="*/ 701040 w 5059680"/>
              <a:gd name="connsiteY25" fmla="*/ 1544486 h 2215046"/>
              <a:gd name="connsiteX26" fmla="*/ 680720 w 5059680"/>
              <a:gd name="connsiteY26" fmla="*/ 1595286 h 2215046"/>
              <a:gd name="connsiteX27" fmla="*/ 741680 w 5059680"/>
              <a:gd name="connsiteY27" fmla="*/ 1605446 h 2215046"/>
              <a:gd name="connsiteX28" fmla="*/ 833120 w 5059680"/>
              <a:gd name="connsiteY28" fmla="*/ 1615606 h 2215046"/>
              <a:gd name="connsiteX29" fmla="*/ 904240 w 5059680"/>
              <a:gd name="connsiteY29" fmla="*/ 1625766 h 2215046"/>
              <a:gd name="connsiteX30" fmla="*/ 1046480 w 5059680"/>
              <a:gd name="connsiteY30" fmla="*/ 1635926 h 2215046"/>
              <a:gd name="connsiteX31" fmla="*/ 1209040 w 5059680"/>
              <a:gd name="connsiteY31" fmla="*/ 1666406 h 2215046"/>
              <a:gd name="connsiteX32" fmla="*/ 1239520 w 5059680"/>
              <a:gd name="connsiteY32" fmla="*/ 1676566 h 2215046"/>
              <a:gd name="connsiteX33" fmla="*/ 1300480 w 5059680"/>
              <a:gd name="connsiteY33" fmla="*/ 1686726 h 2215046"/>
              <a:gd name="connsiteX34" fmla="*/ 1330960 w 5059680"/>
              <a:gd name="connsiteY34" fmla="*/ 1696886 h 2215046"/>
              <a:gd name="connsiteX35" fmla="*/ 1402080 w 5059680"/>
              <a:gd name="connsiteY35" fmla="*/ 1717206 h 2215046"/>
              <a:gd name="connsiteX36" fmla="*/ 1432560 w 5059680"/>
              <a:gd name="connsiteY36" fmla="*/ 1768006 h 2215046"/>
              <a:gd name="connsiteX37" fmla="*/ 1452880 w 5059680"/>
              <a:gd name="connsiteY37" fmla="*/ 1808646 h 2215046"/>
              <a:gd name="connsiteX38" fmla="*/ 1473200 w 5059680"/>
              <a:gd name="connsiteY38" fmla="*/ 1839126 h 2215046"/>
              <a:gd name="connsiteX39" fmla="*/ 1544320 w 5059680"/>
              <a:gd name="connsiteY39" fmla="*/ 1849286 h 2215046"/>
              <a:gd name="connsiteX40" fmla="*/ 1574800 w 5059680"/>
              <a:gd name="connsiteY40" fmla="*/ 1859446 h 2215046"/>
              <a:gd name="connsiteX41" fmla="*/ 1656080 w 5059680"/>
              <a:gd name="connsiteY41" fmla="*/ 1879766 h 2215046"/>
              <a:gd name="connsiteX42" fmla="*/ 1696720 w 5059680"/>
              <a:gd name="connsiteY42" fmla="*/ 1889926 h 2215046"/>
              <a:gd name="connsiteX43" fmla="*/ 1727200 w 5059680"/>
              <a:gd name="connsiteY43" fmla="*/ 1900086 h 2215046"/>
              <a:gd name="connsiteX44" fmla="*/ 1930400 w 5059680"/>
              <a:gd name="connsiteY44" fmla="*/ 1849286 h 2215046"/>
              <a:gd name="connsiteX45" fmla="*/ 1940560 w 5059680"/>
              <a:gd name="connsiteY45" fmla="*/ 1818806 h 2215046"/>
              <a:gd name="connsiteX46" fmla="*/ 1930400 w 5059680"/>
              <a:gd name="connsiteY46" fmla="*/ 1646086 h 2215046"/>
              <a:gd name="connsiteX47" fmla="*/ 1910080 w 5059680"/>
              <a:gd name="connsiteY47" fmla="*/ 1605446 h 2215046"/>
              <a:gd name="connsiteX48" fmla="*/ 1828800 w 5059680"/>
              <a:gd name="connsiteY48" fmla="*/ 1493686 h 2215046"/>
              <a:gd name="connsiteX49" fmla="*/ 1818640 w 5059680"/>
              <a:gd name="connsiteY49" fmla="*/ 1453046 h 2215046"/>
              <a:gd name="connsiteX50" fmla="*/ 1788160 w 5059680"/>
              <a:gd name="connsiteY50" fmla="*/ 1412406 h 2215046"/>
              <a:gd name="connsiteX51" fmla="*/ 1747520 w 5059680"/>
              <a:gd name="connsiteY51" fmla="*/ 1351446 h 2215046"/>
              <a:gd name="connsiteX52" fmla="*/ 1706880 w 5059680"/>
              <a:gd name="connsiteY52" fmla="*/ 1300646 h 2215046"/>
              <a:gd name="connsiteX53" fmla="*/ 1676400 w 5059680"/>
              <a:gd name="connsiteY53" fmla="*/ 1249846 h 2215046"/>
              <a:gd name="connsiteX54" fmla="*/ 1645920 w 5059680"/>
              <a:gd name="connsiteY54" fmla="*/ 1209206 h 2215046"/>
              <a:gd name="connsiteX55" fmla="*/ 1635760 w 5059680"/>
              <a:gd name="connsiteY55" fmla="*/ 1178726 h 2215046"/>
              <a:gd name="connsiteX56" fmla="*/ 1645920 w 5059680"/>
              <a:gd name="connsiteY56" fmla="*/ 1148246 h 2215046"/>
              <a:gd name="connsiteX57" fmla="*/ 1686560 w 5059680"/>
              <a:gd name="connsiteY57" fmla="*/ 1066966 h 2215046"/>
              <a:gd name="connsiteX58" fmla="*/ 1696720 w 5059680"/>
              <a:gd name="connsiteY58" fmla="*/ 1036486 h 2215046"/>
              <a:gd name="connsiteX59" fmla="*/ 1727200 w 5059680"/>
              <a:gd name="connsiteY59" fmla="*/ 1026326 h 2215046"/>
              <a:gd name="connsiteX60" fmla="*/ 1818640 w 5059680"/>
              <a:gd name="connsiteY60" fmla="*/ 1097446 h 2215046"/>
              <a:gd name="connsiteX61" fmla="*/ 1849120 w 5059680"/>
              <a:gd name="connsiteY61" fmla="*/ 1117766 h 2215046"/>
              <a:gd name="connsiteX62" fmla="*/ 1940560 w 5059680"/>
              <a:gd name="connsiteY62" fmla="*/ 1209206 h 2215046"/>
              <a:gd name="connsiteX63" fmla="*/ 1991360 w 5059680"/>
              <a:gd name="connsiteY63" fmla="*/ 1239686 h 2215046"/>
              <a:gd name="connsiteX64" fmla="*/ 2052320 w 5059680"/>
              <a:gd name="connsiteY64" fmla="*/ 1310806 h 2215046"/>
              <a:gd name="connsiteX65" fmla="*/ 2062480 w 5059680"/>
              <a:gd name="connsiteY65" fmla="*/ 1341286 h 2215046"/>
              <a:gd name="connsiteX66" fmla="*/ 2092960 w 5059680"/>
              <a:gd name="connsiteY66" fmla="*/ 1371766 h 2215046"/>
              <a:gd name="connsiteX67" fmla="*/ 2113280 w 5059680"/>
              <a:gd name="connsiteY67" fmla="*/ 1402246 h 2215046"/>
              <a:gd name="connsiteX68" fmla="*/ 2113280 w 5059680"/>
              <a:gd name="connsiteY68" fmla="*/ 1635926 h 2215046"/>
              <a:gd name="connsiteX69" fmla="*/ 2103120 w 5059680"/>
              <a:gd name="connsiteY69" fmla="*/ 1666406 h 2215046"/>
              <a:gd name="connsiteX70" fmla="*/ 2092960 w 5059680"/>
              <a:gd name="connsiteY70" fmla="*/ 1717206 h 2215046"/>
              <a:gd name="connsiteX71" fmla="*/ 2123440 w 5059680"/>
              <a:gd name="connsiteY71" fmla="*/ 1981366 h 2215046"/>
              <a:gd name="connsiteX72" fmla="*/ 2153920 w 5059680"/>
              <a:gd name="connsiteY72" fmla="*/ 2011846 h 2215046"/>
              <a:gd name="connsiteX73" fmla="*/ 2214880 w 5059680"/>
              <a:gd name="connsiteY73" fmla="*/ 2082966 h 2215046"/>
              <a:gd name="connsiteX74" fmla="*/ 2265680 w 5059680"/>
              <a:gd name="connsiteY74" fmla="*/ 2103286 h 2215046"/>
              <a:gd name="connsiteX75" fmla="*/ 2296160 w 5059680"/>
              <a:gd name="connsiteY75" fmla="*/ 2123606 h 2215046"/>
              <a:gd name="connsiteX76" fmla="*/ 2418080 w 5059680"/>
              <a:gd name="connsiteY76" fmla="*/ 2133766 h 2215046"/>
              <a:gd name="connsiteX77" fmla="*/ 2468880 w 5059680"/>
              <a:gd name="connsiteY77" fmla="*/ 2154086 h 2215046"/>
              <a:gd name="connsiteX78" fmla="*/ 2540000 w 5059680"/>
              <a:gd name="connsiteY78" fmla="*/ 2174406 h 2215046"/>
              <a:gd name="connsiteX79" fmla="*/ 2570480 w 5059680"/>
              <a:gd name="connsiteY79" fmla="*/ 2194726 h 2215046"/>
              <a:gd name="connsiteX80" fmla="*/ 2631440 w 5059680"/>
              <a:gd name="connsiteY80" fmla="*/ 2204886 h 2215046"/>
              <a:gd name="connsiteX81" fmla="*/ 2672080 w 5059680"/>
              <a:gd name="connsiteY81" fmla="*/ 2215046 h 2215046"/>
              <a:gd name="connsiteX82" fmla="*/ 2794000 w 5059680"/>
              <a:gd name="connsiteY82" fmla="*/ 2204886 h 2215046"/>
              <a:gd name="connsiteX83" fmla="*/ 2834640 w 5059680"/>
              <a:gd name="connsiteY83" fmla="*/ 2174406 h 2215046"/>
              <a:gd name="connsiteX84" fmla="*/ 2905760 w 5059680"/>
              <a:gd name="connsiteY84" fmla="*/ 2103286 h 2215046"/>
              <a:gd name="connsiteX85" fmla="*/ 2936240 w 5059680"/>
              <a:gd name="connsiteY85" fmla="*/ 2062646 h 2215046"/>
              <a:gd name="connsiteX86" fmla="*/ 2997200 w 5059680"/>
              <a:gd name="connsiteY86" fmla="*/ 1971206 h 2215046"/>
              <a:gd name="connsiteX87" fmla="*/ 3048000 w 5059680"/>
              <a:gd name="connsiteY87" fmla="*/ 1920406 h 2215046"/>
              <a:gd name="connsiteX88" fmla="*/ 3068320 w 5059680"/>
              <a:gd name="connsiteY88" fmla="*/ 1889926 h 2215046"/>
              <a:gd name="connsiteX89" fmla="*/ 3078480 w 5059680"/>
              <a:gd name="connsiteY89" fmla="*/ 1859446 h 2215046"/>
              <a:gd name="connsiteX90" fmla="*/ 3108960 w 5059680"/>
              <a:gd name="connsiteY90" fmla="*/ 1839126 h 2215046"/>
              <a:gd name="connsiteX91" fmla="*/ 3088640 w 5059680"/>
              <a:gd name="connsiteY91" fmla="*/ 1686726 h 2215046"/>
              <a:gd name="connsiteX92" fmla="*/ 3048000 w 5059680"/>
              <a:gd name="connsiteY92" fmla="*/ 1595286 h 2215046"/>
              <a:gd name="connsiteX93" fmla="*/ 3007360 w 5059680"/>
              <a:gd name="connsiteY93" fmla="*/ 1524166 h 2215046"/>
              <a:gd name="connsiteX94" fmla="*/ 2987040 w 5059680"/>
              <a:gd name="connsiteY94" fmla="*/ 1493686 h 2215046"/>
              <a:gd name="connsiteX95" fmla="*/ 2844800 w 5059680"/>
              <a:gd name="connsiteY95" fmla="*/ 1331126 h 2215046"/>
              <a:gd name="connsiteX96" fmla="*/ 2814320 w 5059680"/>
              <a:gd name="connsiteY96" fmla="*/ 1310806 h 2215046"/>
              <a:gd name="connsiteX97" fmla="*/ 2753360 w 5059680"/>
              <a:gd name="connsiteY97" fmla="*/ 1260006 h 2215046"/>
              <a:gd name="connsiteX98" fmla="*/ 2682240 w 5059680"/>
              <a:gd name="connsiteY98" fmla="*/ 1168566 h 2215046"/>
              <a:gd name="connsiteX99" fmla="*/ 2651760 w 5059680"/>
              <a:gd name="connsiteY99" fmla="*/ 1127926 h 2215046"/>
              <a:gd name="connsiteX100" fmla="*/ 2611120 w 5059680"/>
              <a:gd name="connsiteY100" fmla="*/ 1087286 h 2215046"/>
              <a:gd name="connsiteX101" fmla="*/ 2550160 w 5059680"/>
              <a:gd name="connsiteY101" fmla="*/ 1006006 h 2215046"/>
              <a:gd name="connsiteX102" fmla="*/ 2529840 w 5059680"/>
              <a:gd name="connsiteY102" fmla="*/ 965366 h 2215046"/>
              <a:gd name="connsiteX103" fmla="*/ 2509520 w 5059680"/>
              <a:gd name="connsiteY103" fmla="*/ 934886 h 2215046"/>
              <a:gd name="connsiteX104" fmla="*/ 2489200 w 5059680"/>
              <a:gd name="connsiteY104" fmla="*/ 894246 h 2215046"/>
              <a:gd name="connsiteX105" fmla="*/ 2468880 w 5059680"/>
              <a:gd name="connsiteY105" fmla="*/ 863766 h 2215046"/>
              <a:gd name="connsiteX106" fmla="*/ 2458720 w 5059680"/>
              <a:gd name="connsiteY106" fmla="*/ 833286 h 2215046"/>
              <a:gd name="connsiteX107" fmla="*/ 2418080 w 5059680"/>
              <a:gd name="connsiteY107" fmla="*/ 772326 h 2215046"/>
              <a:gd name="connsiteX108" fmla="*/ 2397760 w 5059680"/>
              <a:gd name="connsiteY108" fmla="*/ 741846 h 2215046"/>
              <a:gd name="connsiteX109" fmla="*/ 2367280 w 5059680"/>
              <a:gd name="connsiteY109" fmla="*/ 711366 h 2215046"/>
              <a:gd name="connsiteX110" fmla="*/ 2357120 w 5059680"/>
              <a:gd name="connsiteY110" fmla="*/ 599606 h 2215046"/>
              <a:gd name="connsiteX111" fmla="*/ 2529840 w 5059680"/>
              <a:gd name="connsiteY111" fmla="*/ 609766 h 2215046"/>
              <a:gd name="connsiteX112" fmla="*/ 2570480 w 5059680"/>
              <a:gd name="connsiteY112" fmla="*/ 630086 h 2215046"/>
              <a:gd name="connsiteX113" fmla="*/ 2641600 w 5059680"/>
              <a:gd name="connsiteY113" fmla="*/ 650406 h 2215046"/>
              <a:gd name="connsiteX114" fmla="*/ 2733040 w 5059680"/>
              <a:gd name="connsiteY114" fmla="*/ 691046 h 2215046"/>
              <a:gd name="connsiteX115" fmla="*/ 2824480 w 5059680"/>
              <a:gd name="connsiteY115" fmla="*/ 721526 h 2215046"/>
              <a:gd name="connsiteX116" fmla="*/ 2915920 w 5059680"/>
              <a:gd name="connsiteY116" fmla="*/ 772326 h 2215046"/>
              <a:gd name="connsiteX117" fmla="*/ 2966720 w 5059680"/>
              <a:gd name="connsiteY117" fmla="*/ 812966 h 2215046"/>
              <a:gd name="connsiteX118" fmla="*/ 3017520 w 5059680"/>
              <a:gd name="connsiteY118" fmla="*/ 843446 h 2215046"/>
              <a:gd name="connsiteX119" fmla="*/ 3078480 w 5059680"/>
              <a:gd name="connsiteY119" fmla="*/ 934886 h 2215046"/>
              <a:gd name="connsiteX120" fmla="*/ 3119120 w 5059680"/>
              <a:gd name="connsiteY120" fmla="*/ 965366 h 2215046"/>
              <a:gd name="connsiteX121" fmla="*/ 3169920 w 5059680"/>
              <a:gd name="connsiteY121" fmla="*/ 1026326 h 2215046"/>
              <a:gd name="connsiteX122" fmla="*/ 3190240 w 5059680"/>
              <a:gd name="connsiteY122" fmla="*/ 1066966 h 2215046"/>
              <a:gd name="connsiteX123" fmla="*/ 3230880 w 5059680"/>
              <a:gd name="connsiteY123" fmla="*/ 1107606 h 2215046"/>
              <a:gd name="connsiteX124" fmla="*/ 3291840 w 5059680"/>
              <a:gd name="connsiteY124" fmla="*/ 1168566 h 2215046"/>
              <a:gd name="connsiteX125" fmla="*/ 3393440 w 5059680"/>
              <a:gd name="connsiteY125" fmla="*/ 1158406 h 2215046"/>
              <a:gd name="connsiteX126" fmla="*/ 3423920 w 5059680"/>
              <a:gd name="connsiteY126" fmla="*/ 1138086 h 2215046"/>
              <a:gd name="connsiteX127" fmla="*/ 3464560 w 5059680"/>
              <a:gd name="connsiteY127" fmla="*/ 1077126 h 2215046"/>
              <a:gd name="connsiteX128" fmla="*/ 3505200 w 5059680"/>
              <a:gd name="connsiteY128" fmla="*/ 965366 h 2215046"/>
              <a:gd name="connsiteX129" fmla="*/ 3515360 w 5059680"/>
              <a:gd name="connsiteY129" fmla="*/ 873926 h 2215046"/>
              <a:gd name="connsiteX130" fmla="*/ 3505200 w 5059680"/>
              <a:gd name="connsiteY130" fmla="*/ 701206 h 2215046"/>
              <a:gd name="connsiteX131" fmla="*/ 3495040 w 5059680"/>
              <a:gd name="connsiteY131" fmla="*/ 670726 h 2215046"/>
              <a:gd name="connsiteX132" fmla="*/ 3444240 w 5059680"/>
              <a:gd name="connsiteY132" fmla="*/ 569126 h 2215046"/>
              <a:gd name="connsiteX133" fmla="*/ 3413760 w 5059680"/>
              <a:gd name="connsiteY133" fmla="*/ 548806 h 2215046"/>
              <a:gd name="connsiteX134" fmla="*/ 3342640 w 5059680"/>
              <a:gd name="connsiteY134" fmla="*/ 528486 h 2215046"/>
              <a:gd name="connsiteX135" fmla="*/ 3230880 w 5059680"/>
              <a:gd name="connsiteY135" fmla="*/ 498006 h 2215046"/>
              <a:gd name="connsiteX136" fmla="*/ 3068320 w 5059680"/>
              <a:gd name="connsiteY136" fmla="*/ 467526 h 2215046"/>
              <a:gd name="connsiteX137" fmla="*/ 3027680 w 5059680"/>
              <a:gd name="connsiteY137" fmla="*/ 447206 h 2215046"/>
              <a:gd name="connsiteX138" fmla="*/ 2966720 w 5059680"/>
              <a:gd name="connsiteY138" fmla="*/ 437046 h 2215046"/>
              <a:gd name="connsiteX139" fmla="*/ 2915920 w 5059680"/>
              <a:gd name="connsiteY139" fmla="*/ 426886 h 2215046"/>
              <a:gd name="connsiteX140" fmla="*/ 2814320 w 5059680"/>
              <a:gd name="connsiteY140" fmla="*/ 396406 h 2215046"/>
              <a:gd name="connsiteX141" fmla="*/ 2763520 w 5059680"/>
              <a:gd name="connsiteY141" fmla="*/ 376086 h 2215046"/>
              <a:gd name="connsiteX142" fmla="*/ 2560320 w 5059680"/>
              <a:gd name="connsiteY142" fmla="*/ 345606 h 2215046"/>
              <a:gd name="connsiteX143" fmla="*/ 2458720 w 5059680"/>
              <a:gd name="connsiteY143" fmla="*/ 304966 h 2215046"/>
              <a:gd name="connsiteX144" fmla="*/ 2428240 w 5059680"/>
              <a:gd name="connsiteY144" fmla="*/ 294806 h 2215046"/>
              <a:gd name="connsiteX145" fmla="*/ 2326640 w 5059680"/>
              <a:gd name="connsiteY145" fmla="*/ 274486 h 2215046"/>
              <a:gd name="connsiteX146" fmla="*/ 2275840 w 5059680"/>
              <a:gd name="connsiteY146" fmla="*/ 254166 h 2215046"/>
              <a:gd name="connsiteX147" fmla="*/ 2184400 w 5059680"/>
              <a:gd name="connsiteY147" fmla="*/ 213526 h 2215046"/>
              <a:gd name="connsiteX148" fmla="*/ 2042160 w 5059680"/>
              <a:gd name="connsiteY148" fmla="*/ 162726 h 2215046"/>
              <a:gd name="connsiteX149" fmla="*/ 1960880 w 5059680"/>
              <a:gd name="connsiteY149" fmla="*/ 132246 h 2215046"/>
              <a:gd name="connsiteX150" fmla="*/ 1991360 w 5059680"/>
              <a:gd name="connsiteY150" fmla="*/ 50966 h 2215046"/>
              <a:gd name="connsiteX151" fmla="*/ 2072640 w 5059680"/>
              <a:gd name="connsiteY151" fmla="*/ 30646 h 2215046"/>
              <a:gd name="connsiteX152" fmla="*/ 2357120 w 5059680"/>
              <a:gd name="connsiteY152" fmla="*/ 10326 h 2215046"/>
              <a:gd name="connsiteX153" fmla="*/ 2407920 w 5059680"/>
              <a:gd name="connsiteY153" fmla="*/ 166 h 2215046"/>
              <a:gd name="connsiteX154" fmla="*/ 2519680 w 5059680"/>
              <a:gd name="connsiteY154" fmla="*/ 40806 h 2215046"/>
              <a:gd name="connsiteX155" fmla="*/ 2540000 w 5059680"/>
              <a:gd name="connsiteY155" fmla="*/ 71286 h 2215046"/>
              <a:gd name="connsiteX156" fmla="*/ 2428240 w 5059680"/>
              <a:gd name="connsiteY156" fmla="*/ 61126 h 2215046"/>
              <a:gd name="connsiteX157" fmla="*/ 2489200 w 5059680"/>
              <a:gd name="connsiteY157" fmla="*/ 20486 h 2215046"/>
              <a:gd name="connsiteX158" fmla="*/ 3017520 w 5059680"/>
              <a:gd name="connsiteY158" fmla="*/ 30646 h 2215046"/>
              <a:gd name="connsiteX159" fmla="*/ 3129280 w 5059680"/>
              <a:gd name="connsiteY159" fmla="*/ 61126 h 2215046"/>
              <a:gd name="connsiteX160" fmla="*/ 3241040 w 5059680"/>
              <a:gd name="connsiteY160" fmla="*/ 71286 h 2215046"/>
              <a:gd name="connsiteX161" fmla="*/ 3403600 w 5059680"/>
              <a:gd name="connsiteY161" fmla="*/ 101766 h 2215046"/>
              <a:gd name="connsiteX162" fmla="*/ 3515360 w 5059680"/>
              <a:gd name="connsiteY162" fmla="*/ 152566 h 2215046"/>
              <a:gd name="connsiteX163" fmla="*/ 3627120 w 5059680"/>
              <a:gd name="connsiteY163" fmla="*/ 172886 h 2215046"/>
              <a:gd name="connsiteX164" fmla="*/ 3728720 w 5059680"/>
              <a:gd name="connsiteY164" fmla="*/ 203366 h 2215046"/>
              <a:gd name="connsiteX165" fmla="*/ 3840480 w 5059680"/>
              <a:gd name="connsiteY165" fmla="*/ 244006 h 2215046"/>
              <a:gd name="connsiteX166" fmla="*/ 3972560 w 5059680"/>
              <a:gd name="connsiteY166" fmla="*/ 284646 h 2215046"/>
              <a:gd name="connsiteX167" fmla="*/ 4267200 w 5059680"/>
              <a:gd name="connsiteY167" fmla="*/ 426886 h 2215046"/>
              <a:gd name="connsiteX168" fmla="*/ 4358640 w 5059680"/>
              <a:gd name="connsiteY168" fmla="*/ 467526 h 2215046"/>
              <a:gd name="connsiteX169" fmla="*/ 4378960 w 5059680"/>
              <a:gd name="connsiteY169" fmla="*/ 508166 h 2215046"/>
              <a:gd name="connsiteX170" fmla="*/ 4409440 w 5059680"/>
              <a:gd name="connsiteY170" fmla="*/ 528486 h 2215046"/>
              <a:gd name="connsiteX171" fmla="*/ 4450080 w 5059680"/>
              <a:gd name="connsiteY171" fmla="*/ 579286 h 2215046"/>
              <a:gd name="connsiteX172" fmla="*/ 4460240 w 5059680"/>
              <a:gd name="connsiteY172" fmla="*/ 609766 h 2215046"/>
              <a:gd name="connsiteX173" fmla="*/ 4511040 w 5059680"/>
              <a:gd name="connsiteY173" fmla="*/ 680886 h 2215046"/>
              <a:gd name="connsiteX174" fmla="*/ 4521200 w 5059680"/>
              <a:gd name="connsiteY174" fmla="*/ 721526 h 2215046"/>
              <a:gd name="connsiteX175" fmla="*/ 4541520 w 5059680"/>
              <a:gd name="connsiteY175" fmla="*/ 782486 h 2215046"/>
              <a:gd name="connsiteX176" fmla="*/ 4561840 w 5059680"/>
              <a:gd name="connsiteY176" fmla="*/ 1006006 h 2215046"/>
              <a:gd name="connsiteX177" fmla="*/ 4582160 w 5059680"/>
              <a:gd name="connsiteY177" fmla="*/ 1056806 h 2215046"/>
              <a:gd name="connsiteX178" fmla="*/ 4643120 w 5059680"/>
              <a:gd name="connsiteY178" fmla="*/ 1117766 h 2215046"/>
              <a:gd name="connsiteX179" fmla="*/ 4714240 w 5059680"/>
              <a:gd name="connsiteY179" fmla="*/ 1138086 h 2215046"/>
              <a:gd name="connsiteX180" fmla="*/ 5049520 w 5059680"/>
              <a:gd name="connsiteY180" fmla="*/ 1087286 h 2215046"/>
              <a:gd name="connsiteX181" fmla="*/ 5059680 w 5059680"/>
              <a:gd name="connsiteY181" fmla="*/ 1066966 h 221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059680" h="2215046">
                <a:moveTo>
                  <a:pt x="0" y="548806"/>
                </a:moveTo>
                <a:lnTo>
                  <a:pt x="243840" y="528486"/>
                </a:lnTo>
                <a:cubicBezTo>
                  <a:pt x="606264" y="531506"/>
                  <a:pt x="968587" y="542033"/>
                  <a:pt x="1330960" y="548806"/>
                </a:cubicBezTo>
                <a:cubicBezTo>
                  <a:pt x="1317413" y="552193"/>
                  <a:pt x="1301224" y="550243"/>
                  <a:pt x="1290320" y="558966"/>
                </a:cubicBezTo>
                <a:cubicBezTo>
                  <a:pt x="1281957" y="565656"/>
                  <a:pt x="1287733" y="581873"/>
                  <a:pt x="1280160" y="589446"/>
                </a:cubicBezTo>
                <a:cubicBezTo>
                  <a:pt x="1269450" y="600156"/>
                  <a:pt x="1253441" y="603800"/>
                  <a:pt x="1239520" y="609766"/>
                </a:cubicBezTo>
                <a:cubicBezTo>
                  <a:pt x="1229676" y="613985"/>
                  <a:pt x="1219338" y="616984"/>
                  <a:pt x="1209040" y="619926"/>
                </a:cubicBezTo>
                <a:cubicBezTo>
                  <a:pt x="1086437" y="654955"/>
                  <a:pt x="1127902" y="646031"/>
                  <a:pt x="1026160" y="660566"/>
                </a:cubicBezTo>
                <a:cubicBezTo>
                  <a:pt x="955040" y="697819"/>
                  <a:pt x="865277" y="711564"/>
                  <a:pt x="812800" y="772326"/>
                </a:cubicBezTo>
                <a:cubicBezTo>
                  <a:pt x="788051" y="800982"/>
                  <a:pt x="855581" y="853603"/>
                  <a:pt x="833120" y="884086"/>
                </a:cubicBezTo>
                <a:cubicBezTo>
                  <a:pt x="797182" y="932858"/>
                  <a:pt x="730989" y="961050"/>
                  <a:pt x="670560" y="965366"/>
                </a:cubicBezTo>
                <a:lnTo>
                  <a:pt x="528320" y="975526"/>
                </a:lnTo>
                <a:cubicBezTo>
                  <a:pt x="399934" y="986225"/>
                  <a:pt x="407898" y="990616"/>
                  <a:pt x="254000" y="1006006"/>
                </a:cubicBezTo>
                <a:cubicBezTo>
                  <a:pt x="210062" y="1010400"/>
                  <a:pt x="165947" y="1012779"/>
                  <a:pt x="121920" y="1016166"/>
                </a:cubicBezTo>
                <a:cubicBezTo>
                  <a:pt x="117129" y="1030539"/>
                  <a:pt x="101600" y="1074529"/>
                  <a:pt x="101600" y="1087286"/>
                </a:cubicBezTo>
                <a:cubicBezTo>
                  <a:pt x="101600" y="1101250"/>
                  <a:pt x="106857" y="1114851"/>
                  <a:pt x="111760" y="1127926"/>
                </a:cubicBezTo>
                <a:cubicBezTo>
                  <a:pt x="122809" y="1157390"/>
                  <a:pt x="135556" y="1173780"/>
                  <a:pt x="152400" y="1199046"/>
                </a:cubicBezTo>
                <a:cubicBezTo>
                  <a:pt x="145627" y="1209206"/>
                  <a:pt x="121920" y="1222753"/>
                  <a:pt x="132080" y="1229526"/>
                </a:cubicBezTo>
                <a:cubicBezTo>
                  <a:pt x="154798" y="1244672"/>
                  <a:pt x="186206" y="1236828"/>
                  <a:pt x="213360" y="1239686"/>
                </a:cubicBezTo>
                <a:cubicBezTo>
                  <a:pt x="250561" y="1243602"/>
                  <a:pt x="287867" y="1246459"/>
                  <a:pt x="325120" y="1249846"/>
                </a:cubicBezTo>
                <a:cubicBezTo>
                  <a:pt x="404369" y="1329095"/>
                  <a:pt x="302630" y="1233782"/>
                  <a:pt x="396240" y="1300646"/>
                </a:cubicBezTo>
                <a:cubicBezTo>
                  <a:pt x="407932" y="1308997"/>
                  <a:pt x="415811" y="1321775"/>
                  <a:pt x="426720" y="1331126"/>
                </a:cubicBezTo>
                <a:cubicBezTo>
                  <a:pt x="463650" y="1362780"/>
                  <a:pt x="466370" y="1361111"/>
                  <a:pt x="508000" y="1381926"/>
                </a:cubicBezTo>
                <a:cubicBezTo>
                  <a:pt x="555888" y="1453758"/>
                  <a:pt x="493347" y="1367273"/>
                  <a:pt x="568960" y="1442886"/>
                </a:cubicBezTo>
                <a:cubicBezTo>
                  <a:pt x="657093" y="1531019"/>
                  <a:pt x="540856" y="1444312"/>
                  <a:pt x="640080" y="1503846"/>
                </a:cubicBezTo>
                <a:cubicBezTo>
                  <a:pt x="661021" y="1516411"/>
                  <a:pt x="701040" y="1544486"/>
                  <a:pt x="701040" y="1544486"/>
                </a:cubicBezTo>
                <a:cubicBezTo>
                  <a:pt x="688001" y="1548832"/>
                  <a:pt x="627951" y="1557594"/>
                  <a:pt x="680720" y="1595286"/>
                </a:cubicBezTo>
                <a:cubicBezTo>
                  <a:pt x="697483" y="1607260"/>
                  <a:pt x="721260" y="1602723"/>
                  <a:pt x="741680" y="1605446"/>
                </a:cubicBezTo>
                <a:cubicBezTo>
                  <a:pt x="772079" y="1609499"/>
                  <a:pt x="802689" y="1611802"/>
                  <a:pt x="833120" y="1615606"/>
                </a:cubicBezTo>
                <a:cubicBezTo>
                  <a:pt x="856882" y="1618576"/>
                  <a:pt x="880401" y="1623496"/>
                  <a:pt x="904240" y="1625766"/>
                </a:cubicBezTo>
                <a:cubicBezTo>
                  <a:pt x="951560" y="1630273"/>
                  <a:pt x="999067" y="1632539"/>
                  <a:pt x="1046480" y="1635926"/>
                </a:cubicBezTo>
                <a:cubicBezTo>
                  <a:pt x="1162934" y="1674744"/>
                  <a:pt x="1049253" y="1641823"/>
                  <a:pt x="1209040" y="1666406"/>
                </a:cubicBezTo>
                <a:cubicBezTo>
                  <a:pt x="1219625" y="1668034"/>
                  <a:pt x="1229065" y="1674243"/>
                  <a:pt x="1239520" y="1676566"/>
                </a:cubicBezTo>
                <a:cubicBezTo>
                  <a:pt x="1259630" y="1681035"/>
                  <a:pt x="1280370" y="1682257"/>
                  <a:pt x="1300480" y="1686726"/>
                </a:cubicBezTo>
                <a:cubicBezTo>
                  <a:pt x="1310935" y="1689049"/>
                  <a:pt x="1320662" y="1693944"/>
                  <a:pt x="1330960" y="1696886"/>
                </a:cubicBezTo>
                <a:cubicBezTo>
                  <a:pt x="1420262" y="1722401"/>
                  <a:pt x="1328999" y="1692846"/>
                  <a:pt x="1402080" y="1717206"/>
                </a:cubicBezTo>
                <a:cubicBezTo>
                  <a:pt x="1412240" y="1734139"/>
                  <a:pt x="1422970" y="1750744"/>
                  <a:pt x="1432560" y="1768006"/>
                </a:cubicBezTo>
                <a:cubicBezTo>
                  <a:pt x="1439915" y="1781246"/>
                  <a:pt x="1445366" y="1795496"/>
                  <a:pt x="1452880" y="1808646"/>
                </a:cubicBezTo>
                <a:cubicBezTo>
                  <a:pt x="1458938" y="1819248"/>
                  <a:pt x="1462042" y="1834167"/>
                  <a:pt x="1473200" y="1839126"/>
                </a:cubicBezTo>
                <a:cubicBezTo>
                  <a:pt x="1495083" y="1848852"/>
                  <a:pt x="1520613" y="1845899"/>
                  <a:pt x="1544320" y="1849286"/>
                </a:cubicBezTo>
                <a:cubicBezTo>
                  <a:pt x="1554480" y="1852673"/>
                  <a:pt x="1564468" y="1856628"/>
                  <a:pt x="1574800" y="1859446"/>
                </a:cubicBezTo>
                <a:cubicBezTo>
                  <a:pt x="1601743" y="1866794"/>
                  <a:pt x="1628987" y="1872993"/>
                  <a:pt x="1656080" y="1879766"/>
                </a:cubicBezTo>
                <a:cubicBezTo>
                  <a:pt x="1669627" y="1883153"/>
                  <a:pt x="1683473" y="1885510"/>
                  <a:pt x="1696720" y="1889926"/>
                </a:cubicBezTo>
                <a:lnTo>
                  <a:pt x="1727200" y="1900086"/>
                </a:lnTo>
                <a:cubicBezTo>
                  <a:pt x="1841899" y="1892917"/>
                  <a:pt x="1875005" y="1926839"/>
                  <a:pt x="1930400" y="1849286"/>
                </a:cubicBezTo>
                <a:cubicBezTo>
                  <a:pt x="1936625" y="1840571"/>
                  <a:pt x="1937173" y="1828966"/>
                  <a:pt x="1940560" y="1818806"/>
                </a:cubicBezTo>
                <a:cubicBezTo>
                  <a:pt x="1937173" y="1761233"/>
                  <a:pt x="1938556" y="1703179"/>
                  <a:pt x="1930400" y="1646086"/>
                </a:cubicBezTo>
                <a:cubicBezTo>
                  <a:pt x="1928258" y="1631093"/>
                  <a:pt x="1917333" y="1618742"/>
                  <a:pt x="1910080" y="1605446"/>
                </a:cubicBezTo>
                <a:cubicBezTo>
                  <a:pt x="1864950" y="1522707"/>
                  <a:pt x="1885229" y="1550115"/>
                  <a:pt x="1828800" y="1493686"/>
                </a:cubicBezTo>
                <a:cubicBezTo>
                  <a:pt x="1825413" y="1480139"/>
                  <a:pt x="1824885" y="1465535"/>
                  <a:pt x="1818640" y="1453046"/>
                </a:cubicBezTo>
                <a:cubicBezTo>
                  <a:pt x="1811067" y="1437900"/>
                  <a:pt x="1797871" y="1426278"/>
                  <a:pt x="1788160" y="1412406"/>
                </a:cubicBezTo>
                <a:cubicBezTo>
                  <a:pt x="1774155" y="1392399"/>
                  <a:pt x="1762776" y="1370516"/>
                  <a:pt x="1747520" y="1351446"/>
                </a:cubicBezTo>
                <a:cubicBezTo>
                  <a:pt x="1733973" y="1334513"/>
                  <a:pt x="1719316" y="1318411"/>
                  <a:pt x="1706880" y="1300646"/>
                </a:cubicBezTo>
                <a:cubicBezTo>
                  <a:pt x="1695556" y="1284468"/>
                  <a:pt x="1687354" y="1266277"/>
                  <a:pt x="1676400" y="1249846"/>
                </a:cubicBezTo>
                <a:cubicBezTo>
                  <a:pt x="1667007" y="1235757"/>
                  <a:pt x="1656080" y="1222753"/>
                  <a:pt x="1645920" y="1209206"/>
                </a:cubicBezTo>
                <a:cubicBezTo>
                  <a:pt x="1642533" y="1199046"/>
                  <a:pt x="1635760" y="1189436"/>
                  <a:pt x="1635760" y="1178726"/>
                </a:cubicBezTo>
                <a:cubicBezTo>
                  <a:pt x="1635760" y="1168016"/>
                  <a:pt x="1641488" y="1157996"/>
                  <a:pt x="1645920" y="1148246"/>
                </a:cubicBezTo>
                <a:cubicBezTo>
                  <a:pt x="1658455" y="1120670"/>
                  <a:pt x="1676981" y="1095703"/>
                  <a:pt x="1686560" y="1066966"/>
                </a:cubicBezTo>
                <a:cubicBezTo>
                  <a:pt x="1689947" y="1056806"/>
                  <a:pt x="1689147" y="1044059"/>
                  <a:pt x="1696720" y="1036486"/>
                </a:cubicBezTo>
                <a:cubicBezTo>
                  <a:pt x="1704293" y="1028913"/>
                  <a:pt x="1717040" y="1029713"/>
                  <a:pt x="1727200" y="1026326"/>
                </a:cubicBezTo>
                <a:cubicBezTo>
                  <a:pt x="1802227" y="1063839"/>
                  <a:pt x="1736627" y="1025685"/>
                  <a:pt x="1818640" y="1097446"/>
                </a:cubicBezTo>
                <a:cubicBezTo>
                  <a:pt x="1827830" y="1105487"/>
                  <a:pt x="1840119" y="1109515"/>
                  <a:pt x="1849120" y="1117766"/>
                </a:cubicBezTo>
                <a:cubicBezTo>
                  <a:pt x="1880895" y="1146893"/>
                  <a:pt x="1903598" y="1187029"/>
                  <a:pt x="1940560" y="1209206"/>
                </a:cubicBezTo>
                <a:cubicBezTo>
                  <a:pt x="1957493" y="1219366"/>
                  <a:pt x="1975772" y="1227562"/>
                  <a:pt x="1991360" y="1239686"/>
                </a:cubicBezTo>
                <a:cubicBezTo>
                  <a:pt x="2011813" y="1255594"/>
                  <a:pt x="2039743" y="1285653"/>
                  <a:pt x="2052320" y="1310806"/>
                </a:cubicBezTo>
                <a:cubicBezTo>
                  <a:pt x="2057109" y="1320385"/>
                  <a:pt x="2056539" y="1332375"/>
                  <a:pt x="2062480" y="1341286"/>
                </a:cubicBezTo>
                <a:cubicBezTo>
                  <a:pt x="2070450" y="1353241"/>
                  <a:pt x="2083762" y="1360728"/>
                  <a:pt x="2092960" y="1371766"/>
                </a:cubicBezTo>
                <a:cubicBezTo>
                  <a:pt x="2100777" y="1381147"/>
                  <a:pt x="2106507" y="1392086"/>
                  <a:pt x="2113280" y="1402246"/>
                </a:cubicBezTo>
                <a:cubicBezTo>
                  <a:pt x="2137809" y="1500362"/>
                  <a:pt x="2129984" y="1452182"/>
                  <a:pt x="2113280" y="1635926"/>
                </a:cubicBezTo>
                <a:cubicBezTo>
                  <a:pt x="2112310" y="1646592"/>
                  <a:pt x="2105717" y="1656016"/>
                  <a:pt x="2103120" y="1666406"/>
                </a:cubicBezTo>
                <a:cubicBezTo>
                  <a:pt x="2098932" y="1683159"/>
                  <a:pt x="2096347" y="1700273"/>
                  <a:pt x="2092960" y="1717206"/>
                </a:cubicBezTo>
                <a:cubicBezTo>
                  <a:pt x="2095648" y="1768279"/>
                  <a:pt x="2088773" y="1912032"/>
                  <a:pt x="2123440" y="1981366"/>
                </a:cubicBezTo>
                <a:cubicBezTo>
                  <a:pt x="2129866" y="1994217"/>
                  <a:pt x="2144722" y="2000808"/>
                  <a:pt x="2153920" y="2011846"/>
                </a:cubicBezTo>
                <a:cubicBezTo>
                  <a:pt x="2182646" y="2046317"/>
                  <a:pt x="2169091" y="2052440"/>
                  <a:pt x="2214880" y="2082966"/>
                </a:cubicBezTo>
                <a:cubicBezTo>
                  <a:pt x="2230055" y="2093082"/>
                  <a:pt x="2249368" y="2095130"/>
                  <a:pt x="2265680" y="2103286"/>
                </a:cubicBezTo>
                <a:cubicBezTo>
                  <a:pt x="2276602" y="2108747"/>
                  <a:pt x="2284186" y="2121211"/>
                  <a:pt x="2296160" y="2123606"/>
                </a:cubicBezTo>
                <a:cubicBezTo>
                  <a:pt x="2336149" y="2131604"/>
                  <a:pt x="2377440" y="2130379"/>
                  <a:pt x="2418080" y="2133766"/>
                </a:cubicBezTo>
                <a:cubicBezTo>
                  <a:pt x="2435013" y="2140539"/>
                  <a:pt x="2451578" y="2148319"/>
                  <a:pt x="2468880" y="2154086"/>
                </a:cubicBezTo>
                <a:cubicBezTo>
                  <a:pt x="2492270" y="2161883"/>
                  <a:pt x="2517108" y="2165249"/>
                  <a:pt x="2540000" y="2174406"/>
                </a:cubicBezTo>
                <a:cubicBezTo>
                  <a:pt x="2551337" y="2178941"/>
                  <a:pt x="2558896" y="2190865"/>
                  <a:pt x="2570480" y="2194726"/>
                </a:cubicBezTo>
                <a:cubicBezTo>
                  <a:pt x="2590023" y="2201240"/>
                  <a:pt x="2611240" y="2200846"/>
                  <a:pt x="2631440" y="2204886"/>
                </a:cubicBezTo>
                <a:cubicBezTo>
                  <a:pt x="2645132" y="2207624"/>
                  <a:pt x="2658533" y="2211659"/>
                  <a:pt x="2672080" y="2215046"/>
                </a:cubicBezTo>
                <a:cubicBezTo>
                  <a:pt x="2712720" y="2211659"/>
                  <a:pt x="2754437" y="2214777"/>
                  <a:pt x="2794000" y="2204886"/>
                </a:cubicBezTo>
                <a:cubicBezTo>
                  <a:pt x="2810428" y="2200779"/>
                  <a:pt x="2822110" y="2185797"/>
                  <a:pt x="2834640" y="2174406"/>
                </a:cubicBezTo>
                <a:cubicBezTo>
                  <a:pt x="2859447" y="2151854"/>
                  <a:pt x="2885644" y="2130107"/>
                  <a:pt x="2905760" y="2103286"/>
                </a:cubicBezTo>
                <a:cubicBezTo>
                  <a:pt x="2915920" y="2089739"/>
                  <a:pt x="2926847" y="2076735"/>
                  <a:pt x="2936240" y="2062646"/>
                </a:cubicBezTo>
                <a:cubicBezTo>
                  <a:pt x="2965427" y="2018866"/>
                  <a:pt x="2963451" y="2009174"/>
                  <a:pt x="2997200" y="1971206"/>
                </a:cubicBezTo>
                <a:cubicBezTo>
                  <a:pt x="3013110" y="1953308"/>
                  <a:pt x="3032231" y="1938428"/>
                  <a:pt x="3048000" y="1920406"/>
                </a:cubicBezTo>
                <a:cubicBezTo>
                  <a:pt x="3056041" y="1911216"/>
                  <a:pt x="3062859" y="1900848"/>
                  <a:pt x="3068320" y="1889926"/>
                </a:cubicBezTo>
                <a:cubicBezTo>
                  <a:pt x="3073109" y="1880347"/>
                  <a:pt x="3071790" y="1867809"/>
                  <a:pt x="3078480" y="1859446"/>
                </a:cubicBezTo>
                <a:cubicBezTo>
                  <a:pt x="3086108" y="1849911"/>
                  <a:pt x="3098800" y="1845899"/>
                  <a:pt x="3108960" y="1839126"/>
                </a:cubicBezTo>
                <a:cubicBezTo>
                  <a:pt x="3102187" y="1788326"/>
                  <a:pt x="3097065" y="1737278"/>
                  <a:pt x="3088640" y="1686726"/>
                </a:cubicBezTo>
                <a:cubicBezTo>
                  <a:pt x="3084063" y="1659262"/>
                  <a:pt x="3056187" y="1613706"/>
                  <a:pt x="3048000" y="1595286"/>
                </a:cubicBezTo>
                <a:cubicBezTo>
                  <a:pt x="3016965" y="1525457"/>
                  <a:pt x="3068805" y="1610189"/>
                  <a:pt x="3007360" y="1524166"/>
                </a:cubicBezTo>
                <a:cubicBezTo>
                  <a:pt x="3000263" y="1514230"/>
                  <a:pt x="2994584" y="1503288"/>
                  <a:pt x="2987040" y="1493686"/>
                </a:cubicBezTo>
                <a:cubicBezTo>
                  <a:pt x="2947564" y="1443444"/>
                  <a:pt x="2896238" y="1376134"/>
                  <a:pt x="2844800" y="1331126"/>
                </a:cubicBezTo>
                <a:cubicBezTo>
                  <a:pt x="2835610" y="1323085"/>
                  <a:pt x="2823701" y="1318623"/>
                  <a:pt x="2814320" y="1310806"/>
                </a:cubicBezTo>
                <a:cubicBezTo>
                  <a:pt x="2736091" y="1245615"/>
                  <a:pt x="2829036" y="1310457"/>
                  <a:pt x="2753360" y="1260006"/>
                </a:cubicBezTo>
                <a:cubicBezTo>
                  <a:pt x="2664171" y="1126223"/>
                  <a:pt x="2753863" y="1252126"/>
                  <a:pt x="2682240" y="1168566"/>
                </a:cubicBezTo>
                <a:cubicBezTo>
                  <a:pt x="2671220" y="1155709"/>
                  <a:pt x="2662911" y="1140670"/>
                  <a:pt x="2651760" y="1127926"/>
                </a:cubicBezTo>
                <a:cubicBezTo>
                  <a:pt x="2639144" y="1113508"/>
                  <a:pt x="2623848" y="1101605"/>
                  <a:pt x="2611120" y="1087286"/>
                </a:cubicBezTo>
                <a:cubicBezTo>
                  <a:pt x="2595485" y="1069697"/>
                  <a:pt x="2564133" y="1030459"/>
                  <a:pt x="2550160" y="1006006"/>
                </a:cubicBezTo>
                <a:cubicBezTo>
                  <a:pt x="2542646" y="992856"/>
                  <a:pt x="2537354" y="978516"/>
                  <a:pt x="2529840" y="965366"/>
                </a:cubicBezTo>
                <a:cubicBezTo>
                  <a:pt x="2523782" y="954764"/>
                  <a:pt x="2515578" y="945488"/>
                  <a:pt x="2509520" y="934886"/>
                </a:cubicBezTo>
                <a:cubicBezTo>
                  <a:pt x="2502006" y="921736"/>
                  <a:pt x="2496714" y="907396"/>
                  <a:pt x="2489200" y="894246"/>
                </a:cubicBezTo>
                <a:cubicBezTo>
                  <a:pt x="2483142" y="883644"/>
                  <a:pt x="2474341" y="874688"/>
                  <a:pt x="2468880" y="863766"/>
                </a:cubicBezTo>
                <a:cubicBezTo>
                  <a:pt x="2464091" y="854187"/>
                  <a:pt x="2463921" y="842648"/>
                  <a:pt x="2458720" y="833286"/>
                </a:cubicBezTo>
                <a:cubicBezTo>
                  <a:pt x="2446860" y="811938"/>
                  <a:pt x="2431627" y="792646"/>
                  <a:pt x="2418080" y="772326"/>
                </a:cubicBezTo>
                <a:cubicBezTo>
                  <a:pt x="2411307" y="762166"/>
                  <a:pt x="2406394" y="750480"/>
                  <a:pt x="2397760" y="741846"/>
                </a:cubicBezTo>
                <a:lnTo>
                  <a:pt x="2367280" y="711366"/>
                </a:lnTo>
                <a:cubicBezTo>
                  <a:pt x="2341499" y="634023"/>
                  <a:pt x="2342759" y="671409"/>
                  <a:pt x="2357120" y="599606"/>
                </a:cubicBezTo>
                <a:cubicBezTo>
                  <a:pt x="2414693" y="602993"/>
                  <a:pt x="2472747" y="601610"/>
                  <a:pt x="2529840" y="609766"/>
                </a:cubicBezTo>
                <a:cubicBezTo>
                  <a:pt x="2544833" y="611908"/>
                  <a:pt x="2556246" y="624910"/>
                  <a:pt x="2570480" y="630086"/>
                </a:cubicBezTo>
                <a:cubicBezTo>
                  <a:pt x="2593651" y="638512"/>
                  <a:pt x="2618210" y="642609"/>
                  <a:pt x="2641600" y="650406"/>
                </a:cubicBezTo>
                <a:cubicBezTo>
                  <a:pt x="2701835" y="670484"/>
                  <a:pt x="2679931" y="667442"/>
                  <a:pt x="2733040" y="691046"/>
                </a:cubicBezTo>
                <a:cubicBezTo>
                  <a:pt x="2893135" y="762199"/>
                  <a:pt x="2692392" y="671993"/>
                  <a:pt x="2824480" y="721526"/>
                </a:cubicBezTo>
                <a:cubicBezTo>
                  <a:pt x="2845305" y="729336"/>
                  <a:pt x="2900997" y="761880"/>
                  <a:pt x="2915920" y="772326"/>
                </a:cubicBezTo>
                <a:cubicBezTo>
                  <a:pt x="2933685" y="784762"/>
                  <a:pt x="2948955" y="800530"/>
                  <a:pt x="2966720" y="812966"/>
                </a:cubicBezTo>
                <a:cubicBezTo>
                  <a:pt x="2982898" y="824290"/>
                  <a:pt x="3001722" y="831598"/>
                  <a:pt x="3017520" y="843446"/>
                </a:cubicBezTo>
                <a:cubicBezTo>
                  <a:pt x="3073465" y="885405"/>
                  <a:pt x="3026710" y="868325"/>
                  <a:pt x="3078480" y="934886"/>
                </a:cubicBezTo>
                <a:cubicBezTo>
                  <a:pt x="3088876" y="948252"/>
                  <a:pt x="3105573" y="955206"/>
                  <a:pt x="3119120" y="965366"/>
                </a:cubicBezTo>
                <a:cubicBezTo>
                  <a:pt x="3180525" y="1088176"/>
                  <a:pt x="3098117" y="940162"/>
                  <a:pt x="3169920" y="1026326"/>
                </a:cubicBezTo>
                <a:cubicBezTo>
                  <a:pt x="3179616" y="1037961"/>
                  <a:pt x="3181153" y="1054849"/>
                  <a:pt x="3190240" y="1066966"/>
                </a:cubicBezTo>
                <a:cubicBezTo>
                  <a:pt x="3201735" y="1082292"/>
                  <a:pt x="3218264" y="1093188"/>
                  <a:pt x="3230880" y="1107606"/>
                </a:cubicBezTo>
                <a:cubicBezTo>
                  <a:pt x="3283809" y="1168096"/>
                  <a:pt x="3236366" y="1131583"/>
                  <a:pt x="3291840" y="1168566"/>
                </a:cubicBezTo>
                <a:cubicBezTo>
                  <a:pt x="3325707" y="1165179"/>
                  <a:pt x="3360276" y="1166059"/>
                  <a:pt x="3393440" y="1158406"/>
                </a:cubicBezTo>
                <a:cubicBezTo>
                  <a:pt x="3405338" y="1155660"/>
                  <a:pt x="3415879" y="1147276"/>
                  <a:pt x="3423920" y="1138086"/>
                </a:cubicBezTo>
                <a:cubicBezTo>
                  <a:pt x="3440002" y="1119707"/>
                  <a:pt x="3456837" y="1100294"/>
                  <a:pt x="3464560" y="1077126"/>
                </a:cubicBezTo>
                <a:cubicBezTo>
                  <a:pt x="3490647" y="998864"/>
                  <a:pt x="3476925" y="1036053"/>
                  <a:pt x="3505200" y="965366"/>
                </a:cubicBezTo>
                <a:cubicBezTo>
                  <a:pt x="3508587" y="934886"/>
                  <a:pt x="3515360" y="904594"/>
                  <a:pt x="3515360" y="873926"/>
                </a:cubicBezTo>
                <a:cubicBezTo>
                  <a:pt x="3515360" y="816253"/>
                  <a:pt x="3510939" y="758593"/>
                  <a:pt x="3505200" y="701206"/>
                </a:cubicBezTo>
                <a:cubicBezTo>
                  <a:pt x="3504134" y="690550"/>
                  <a:pt x="3497982" y="681024"/>
                  <a:pt x="3495040" y="670726"/>
                </a:cubicBezTo>
                <a:cubicBezTo>
                  <a:pt x="3484256" y="632981"/>
                  <a:pt x="3483358" y="595205"/>
                  <a:pt x="3444240" y="569126"/>
                </a:cubicBezTo>
                <a:cubicBezTo>
                  <a:pt x="3434080" y="562353"/>
                  <a:pt x="3424682" y="554267"/>
                  <a:pt x="3413760" y="548806"/>
                </a:cubicBezTo>
                <a:cubicBezTo>
                  <a:pt x="3398186" y="541019"/>
                  <a:pt x="3356963" y="532392"/>
                  <a:pt x="3342640" y="528486"/>
                </a:cubicBezTo>
                <a:cubicBezTo>
                  <a:pt x="3209781" y="492252"/>
                  <a:pt x="3322801" y="520986"/>
                  <a:pt x="3230880" y="498006"/>
                </a:cubicBezTo>
                <a:cubicBezTo>
                  <a:pt x="3155558" y="447792"/>
                  <a:pt x="3241870" y="498152"/>
                  <a:pt x="3068320" y="467526"/>
                </a:cubicBezTo>
                <a:cubicBezTo>
                  <a:pt x="3053405" y="464894"/>
                  <a:pt x="3042187" y="451558"/>
                  <a:pt x="3027680" y="447206"/>
                </a:cubicBezTo>
                <a:cubicBezTo>
                  <a:pt x="3007949" y="441287"/>
                  <a:pt x="2986988" y="440731"/>
                  <a:pt x="2966720" y="437046"/>
                </a:cubicBezTo>
                <a:cubicBezTo>
                  <a:pt x="2949730" y="433957"/>
                  <a:pt x="2932853" y="430273"/>
                  <a:pt x="2915920" y="426886"/>
                </a:cubicBezTo>
                <a:cubicBezTo>
                  <a:pt x="2830813" y="384333"/>
                  <a:pt x="2925639" y="426766"/>
                  <a:pt x="2814320" y="396406"/>
                </a:cubicBezTo>
                <a:cubicBezTo>
                  <a:pt x="2796725" y="391607"/>
                  <a:pt x="2781404" y="379663"/>
                  <a:pt x="2763520" y="376086"/>
                </a:cubicBezTo>
                <a:cubicBezTo>
                  <a:pt x="2696359" y="362654"/>
                  <a:pt x="2560320" y="345606"/>
                  <a:pt x="2560320" y="345606"/>
                </a:cubicBezTo>
                <a:cubicBezTo>
                  <a:pt x="2526453" y="332059"/>
                  <a:pt x="2493324" y="316501"/>
                  <a:pt x="2458720" y="304966"/>
                </a:cubicBezTo>
                <a:cubicBezTo>
                  <a:pt x="2448560" y="301579"/>
                  <a:pt x="2438695" y="297129"/>
                  <a:pt x="2428240" y="294806"/>
                </a:cubicBezTo>
                <a:cubicBezTo>
                  <a:pt x="2383219" y="284801"/>
                  <a:pt x="2367125" y="287981"/>
                  <a:pt x="2326640" y="274486"/>
                </a:cubicBezTo>
                <a:cubicBezTo>
                  <a:pt x="2309338" y="268719"/>
                  <a:pt x="2292506" y="261573"/>
                  <a:pt x="2275840" y="254166"/>
                </a:cubicBezTo>
                <a:cubicBezTo>
                  <a:pt x="2222731" y="230562"/>
                  <a:pt x="2244635" y="233604"/>
                  <a:pt x="2184400" y="213526"/>
                </a:cubicBezTo>
                <a:cubicBezTo>
                  <a:pt x="2124453" y="193544"/>
                  <a:pt x="2114722" y="211101"/>
                  <a:pt x="2042160" y="162726"/>
                </a:cubicBezTo>
                <a:cubicBezTo>
                  <a:pt x="1997312" y="132827"/>
                  <a:pt x="2023654" y="144801"/>
                  <a:pt x="1960880" y="132246"/>
                </a:cubicBezTo>
                <a:cubicBezTo>
                  <a:pt x="1966387" y="104709"/>
                  <a:pt x="1966444" y="70899"/>
                  <a:pt x="1991360" y="50966"/>
                </a:cubicBezTo>
                <a:cubicBezTo>
                  <a:pt x="2001533" y="42828"/>
                  <a:pt x="2070499" y="30841"/>
                  <a:pt x="2072640" y="30646"/>
                </a:cubicBezTo>
                <a:cubicBezTo>
                  <a:pt x="2167318" y="22039"/>
                  <a:pt x="2262293" y="17099"/>
                  <a:pt x="2357120" y="10326"/>
                </a:cubicBezTo>
                <a:cubicBezTo>
                  <a:pt x="2374053" y="6939"/>
                  <a:pt x="2390711" y="-1268"/>
                  <a:pt x="2407920" y="166"/>
                </a:cubicBezTo>
                <a:cubicBezTo>
                  <a:pt x="2451985" y="3838"/>
                  <a:pt x="2482553" y="22242"/>
                  <a:pt x="2519680" y="40806"/>
                </a:cubicBezTo>
                <a:cubicBezTo>
                  <a:pt x="2526453" y="50966"/>
                  <a:pt x="2546282" y="60815"/>
                  <a:pt x="2540000" y="71286"/>
                </a:cubicBezTo>
                <a:cubicBezTo>
                  <a:pt x="2510137" y="121058"/>
                  <a:pt x="2453156" y="73584"/>
                  <a:pt x="2428240" y="61126"/>
                </a:cubicBezTo>
                <a:cubicBezTo>
                  <a:pt x="2441326" y="21867"/>
                  <a:pt x="2431985" y="20486"/>
                  <a:pt x="2489200" y="20486"/>
                </a:cubicBezTo>
                <a:cubicBezTo>
                  <a:pt x="2665339" y="20486"/>
                  <a:pt x="2841413" y="27259"/>
                  <a:pt x="3017520" y="30646"/>
                </a:cubicBezTo>
                <a:cubicBezTo>
                  <a:pt x="3054773" y="40806"/>
                  <a:pt x="3091289" y="54219"/>
                  <a:pt x="3129280" y="61126"/>
                </a:cubicBezTo>
                <a:cubicBezTo>
                  <a:pt x="3166084" y="67818"/>
                  <a:pt x="3204037" y="65804"/>
                  <a:pt x="3241040" y="71286"/>
                </a:cubicBezTo>
                <a:cubicBezTo>
                  <a:pt x="3295576" y="79365"/>
                  <a:pt x="3349413" y="91606"/>
                  <a:pt x="3403600" y="101766"/>
                </a:cubicBezTo>
                <a:cubicBezTo>
                  <a:pt x="3440853" y="118699"/>
                  <a:pt x="3476365" y="140159"/>
                  <a:pt x="3515360" y="152566"/>
                </a:cubicBezTo>
                <a:cubicBezTo>
                  <a:pt x="3551442" y="164047"/>
                  <a:pt x="3590286" y="164116"/>
                  <a:pt x="3627120" y="172886"/>
                </a:cubicBezTo>
                <a:cubicBezTo>
                  <a:pt x="3661516" y="181076"/>
                  <a:pt x="3695177" y="192185"/>
                  <a:pt x="3728720" y="203366"/>
                </a:cubicBezTo>
                <a:cubicBezTo>
                  <a:pt x="3766326" y="215901"/>
                  <a:pt x="3802874" y="231471"/>
                  <a:pt x="3840480" y="244006"/>
                </a:cubicBezTo>
                <a:cubicBezTo>
                  <a:pt x="3884180" y="258573"/>
                  <a:pt x="3929702" y="267763"/>
                  <a:pt x="3972560" y="284646"/>
                </a:cubicBezTo>
                <a:cubicBezTo>
                  <a:pt x="4433530" y="466240"/>
                  <a:pt x="4004751" y="304410"/>
                  <a:pt x="4267200" y="426886"/>
                </a:cubicBezTo>
                <a:cubicBezTo>
                  <a:pt x="4388107" y="483309"/>
                  <a:pt x="4282767" y="416944"/>
                  <a:pt x="4358640" y="467526"/>
                </a:cubicBezTo>
                <a:cubicBezTo>
                  <a:pt x="4365413" y="481073"/>
                  <a:pt x="4369264" y="496531"/>
                  <a:pt x="4378960" y="508166"/>
                </a:cubicBezTo>
                <a:cubicBezTo>
                  <a:pt x="4386777" y="517547"/>
                  <a:pt x="4401812" y="518951"/>
                  <a:pt x="4409440" y="528486"/>
                </a:cubicBezTo>
                <a:cubicBezTo>
                  <a:pt x="4465526" y="598593"/>
                  <a:pt x="4362729" y="521052"/>
                  <a:pt x="4450080" y="579286"/>
                </a:cubicBezTo>
                <a:cubicBezTo>
                  <a:pt x="4453467" y="589446"/>
                  <a:pt x="4454299" y="600855"/>
                  <a:pt x="4460240" y="609766"/>
                </a:cubicBezTo>
                <a:cubicBezTo>
                  <a:pt x="4504583" y="676281"/>
                  <a:pt x="4480970" y="600699"/>
                  <a:pt x="4511040" y="680886"/>
                </a:cubicBezTo>
                <a:cubicBezTo>
                  <a:pt x="4515943" y="693961"/>
                  <a:pt x="4517188" y="708151"/>
                  <a:pt x="4521200" y="721526"/>
                </a:cubicBezTo>
                <a:cubicBezTo>
                  <a:pt x="4527355" y="742042"/>
                  <a:pt x="4541520" y="782486"/>
                  <a:pt x="4541520" y="782486"/>
                </a:cubicBezTo>
                <a:cubicBezTo>
                  <a:pt x="4543449" y="813345"/>
                  <a:pt x="4546365" y="949265"/>
                  <a:pt x="4561840" y="1006006"/>
                </a:cubicBezTo>
                <a:cubicBezTo>
                  <a:pt x="4566639" y="1023601"/>
                  <a:pt x="4571433" y="1042056"/>
                  <a:pt x="4582160" y="1056806"/>
                </a:cubicBezTo>
                <a:cubicBezTo>
                  <a:pt x="4599062" y="1080047"/>
                  <a:pt x="4615241" y="1110796"/>
                  <a:pt x="4643120" y="1117766"/>
                </a:cubicBezTo>
                <a:cubicBezTo>
                  <a:pt x="4694150" y="1130523"/>
                  <a:pt x="4670513" y="1123510"/>
                  <a:pt x="4714240" y="1138086"/>
                </a:cubicBezTo>
                <a:cubicBezTo>
                  <a:pt x="4970870" y="1121529"/>
                  <a:pt x="4979027" y="1204774"/>
                  <a:pt x="5049520" y="1087286"/>
                </a:cubicBezTo>
                <a:cubicBezTo>
                  <a:pt x="5053416" y="1080792"/>
                  <a:pt x="5056293" y="1073739"/>
                  <a:pt x="5059680" y="106696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pic>
        <p:nvPicPr>
          <p:cNvPr id="52230" name="Picture 4" descr="http://barfblog.com/wp-content/uploads/2014/05/b5bfa0c4b2e8670d09222c17856abef4.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4340" y="2096127"/>
            <a:ext cx="1390650" cy="136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812924" y="5234730"/>
            <a:ext cx="9327655" cy="707886"/>
          </a:xfrm>
          <a:prstGeom prst="rect">
            <a:avLst/>
          </a:prstGeom>
          <a:noFill/>
        </p:spPr>
        <p:txBody>
          <a:bodyPr wrap="square" rtlCol="0">
            <a:spAutoFit/>
          </a:bodyPr>
          <a:lstStyle/>
          <a:p>
            <a:pPr algn="ctr"/>
            <a:r>
              <a:rPr lang="en-US" sz="4000" dirty="0"/>
              <a:t>Along Came Deep Learning…….</a:t>
            </a:r>
          </a:p>
        </p:txBody>
      </p:sp>
    </p:spTree>
    <p:extLst>
      <p:ext uri="{BB962C8B-B14F-4D97-AF65-F5344CB8AC3E}">
        <p14:creationId xmlns:p14="http://schemas.microsoft.com/office/powerpoint/2010/main" val="4089113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88362"/>
            <a:ext cx="10186554" cy="737755"/>
          </a:xfrm>
        </p:spPr>
        <p:txBody>
          <a:bodyPr>
            <a:noAutofit/>
          </a:bodyPr>
          <a:lstStyle/>
          <a:p>
            <a:pPr algn="ctr"/>
            <a:r>
              <a:rPr lang="en-US" sz="6000" b="1" dirty="0"/>
              <a:t>Why is DL popular?</a:t>
            </a:r>
          </a:p>
        </p:txBody>
      </p:sp>
      <p:sp>
        <p:nvSpPr>
          <p:cNvPr id="3" name="Content Placeholder 2"/>
          <p:cNvSpPr>
            <a:spLocks noGrp="1"/>
          </p:cNvSpPr>
          <p:nvPr>
            <p:ph idx="1"/>
          </p:nvPr>
        </p:nvSpPr>
        <p:spPr>
          <a:xfrm>
            <a:off x="838200" y="1681596"/>
            <a:ext cx="10515600" cy="4116531"/>
          </a:xfrm>
          <a:solidFill>
            <a:schemeClr val="bg1"/>
          </a:solidFill>
        </p:spPr>
        <p:txBody>
          <a:bodyPr>
            <a:noAutofit/>
          </a:bodyPr>
          <a:lstStyle/>
          <a:p>
            <a:pPr>
              <a:buFont typeface="Wingdings" panose="05000000000000000000" pitchFamily="2" charset="2"/>
              <a:buChar char="q"/>
            </a:pPr>
            <a:r>
              <a:rPr lang="en-US" sz="3600" dirty="0"/>
              <a:t> DL models has been here for a long time </a:t>
            </a:r>
          </a:p>
          <a:p>
            <a:pPr lvl="2">
              <a:buFont typeface="Wingdings" panose="05000000000000000000" pitchFamily="2" charset="2"/>
              <a:buChar char="§"/>
            </a:pPr>
            <a:r>
              <a:rPr lang="en-US" sz="3600" dirty="0"/>
              <a:t> Fukushima (1980) – Neo-</a:t>
            </a:r>
            <a:r>
              <a:rPr lang="en-US" sz="3600" dirty="0" err="1"/>
              <a:t>Cognitron</a:t>
            </a:r>
            <a:endParaRPr lang="en-US" sz="3600" dirty="0"/>
          </a:p>
          <a:p>
            <a:pPr lvl="2">
              <a:buFont typeface="Wingdings" panose="05000000000000000000" pitchFamily="2" charset="2"/>
              <a:buChar char="§"/>
            </a:pPr>
            <a:r>
              <a:rPr lang="en-US" sz="3600" dirty="0"/>
              <a:t> </a:t>
            </a:r>
            <a:r>
              <a:rPr lang="en-US" sz="3600" dirty="0" err="1"/>
              <a:t>LeCun</a:t>
            </a:r>
            <a:r>
              <a:rPr lang="en-US" sz="3600" dirty="0"/>
              <a:t> (1989) – Convolutional Neural Network</a:t>
            </a:r>
          </a:p>
          <a:p>
            <a:pPr marL="914400" lvl="2" indent="0">
              <a:buNone/>
            </a:pPr>
            <a:endParaRPr lang="en-US" sz="3600" dirty="0"/>
          </a:p>
          <a:p>
            <a:pPr>
              <a:buFont typeface="Wingdings" panose="05000000000000000000" pitchFamily="2" charset="2"/>
              <a:buChar char="q"/>
            </a:pPr>
            <a:r>
              <a:rPr lang="en-US" sz="3600" dirty="0"/>
              <a:t> DL popularity grew recently</a:t>
            </a:r>
          </a:p>
          <a:p>
            <a:pPr lvl="2">
              <a:buFont typeface="Wingdings" panose="05000000000000000000" pitchFamily="2" charset="2"/>
              <a:buChar char="§"/>
            </a:pPr>
            <a:r>
              <a:rPr lang="en-US" sz="3600" dirty="0"/>
              <a:t> With growth of Big Data</a:t>
            </a:r>
          </a:p>
          <a:p>
            <a:pPr lvl="2">
              <a:buFont typeface="Wingdings" panose="05000000000000000000" pitchFamily="2" charset="2"/>
              <a:buChar char="§"/>
            </a:pPr>
            <a:r>
              <a:rPr lang="en-US" sz="3600" dirty="0"/>
              <a:t> With the advent of powerful GPUs</a:t>
            </a:r>
          </a:p>
          <a:p>
            <a:pPr>
              <a:buFont typeface="Wingdings" panose="05000000000000000000" pitchFamily="2" charset="2"/>
              <a:buChar char="q"/>
            </a:pPr>
            <a:endParaRPr lang="en-US" sz="3600" dirty="0"/>
          </a:p>
        </p:txBody>
      </p:sp>
      <p:sp>
        <p:nvSpPr>
          <p:cNvPr id="5" name="Slide Number Placeholder 4"/>
          <p:cNvSpPr>
            <a:spLocks noGrp="1"/>
          </p:cNvSpPr>
          <p:nvPr>
            <p:ph type="sldNum" sz="quarter" idx="12"/>
          </p:nvPr>
        </p:nvSpPr>
        <p:spPr/>
        <p:txBody>
          <a:bodyPr/>
          <a:lstStyle/>
          <a:p>
            <a:fld id="{6BA20098-320B-459E-801E-54E5791438C8}" type="slidenum">
              <a:rPr lang="en-US" smtClean="0"/>
              <a:t>5</a:t>
            </a:fld>
            <a:endParaRPr lang="en-US"/>
          </a:p>
        </p:txBody>
      </p:sp>
    </p:spTree>
    <p:extLst>
      <p:ext uri="{BB962C8B-B14F-4D97-AF65-F5344CB8AC3E}">
        <p14:creationId xmlns:p14="http://schemas.microsoft.com/office/powerpoint/2010/main" val="33193247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1722438" y="304801"/>
            <a:ext cx="8864600" cy="1300163"/>
          </a:xfrm>
        </p:spPr>
        <p:txBody>
          <a:bodyPr/>
          <a:lstStyle/>
          <a:p>
            <a:r>
              <a:rPr lang="en-GB" altLang="en-US" sz="4000"/>
              <a:t>The new way to train multi-layer NNs…</a:t>
            </a:r>
          </a:p>
        </p:txBody>
      </p:sp>
      <p:pic>
        <p:nvPicPr>
          <p:cNvPr id="5427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5289" y="1790701"/>
            <a:ext cx="6804025" cy="190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335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1722438" y="304801"/>
            <a:ext cx="8864600" cy="1300163"/>
          </a:xfrm>
        </p:spPr>
        <p:txBody>
          <a:bodyPr/>
          <a:lstStyle/>
          <a:p>
            <a:r>
              <a:rPr lang="en-GB" altLang="en-US" sz="4000"/>
              <a:t>The new way to train multi-layer NNs…</a:t>
            </a:r>
          </a:p>
        </p:txBody>
      </p:sp>
      <p:pic>
        <p:nvPicPr>
          <p:cNvPr id="5529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5289" y="1790701"/>
            <a:ext cx="6804025" cy="190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bwMode="auto">
          <a:xfrm>
            <a:off x="2228851" y="4033839"/>
            <a:ext cx="3317875" cy="7207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00" kern="0" dirty="0"/>
              <a:t>Train </a:t>
            </a:r>
            <a:r>
              <a:rPr lang="en-GB" altLang="en-US" sz="2800" b="1" kern="0" dirty="0"/>
              <a:t>this</a:t>
            </a:r>
            <a:r>
              <a:rPr lang="en-GB" altLang="en-US" sz="2800" kern="0" dirty="0"/>
              <a:t> layer first</a:t>
            </a:r>
          </a:p>
        </p:txBody>
      </p:sp>
      <p:sp>
        <p:nvSpPr>
          <p:cNvPr id="6" name="Rounded Rectangle 5"/>
          <p:cNvSpPr/>
          <p:nvPr/>
        </p:nvSpPr>
        <p:spPr>
          <a:xfrm>
            <a:off x="3251200" y="1574800"/>
            <a:ext cx="1320800" cy="2306638"/>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extLst>
      <p:ext uri="{BB962C8B-B14F-4D97-AF65-F5344CB8AC3E}">
        <p14:creationId xmlns:p14="http://schemas.microsoft.com/office/powerpoint/2010/main" val="2917876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a:xfrm>
            <a:off x="1722438" y="304801"/>
            <a:ext cx="8864600" cy="1300163"/>
          </a:xfrm>
        </p:spPr>
        <p:txBody>
          <a:bodyPr/>
          <a:lstStyle/>
          <a:p>
            <a:r>
              <a:rPr lang="en-GB" altLang="en-US" sz="4000"/>
              <a:t>The new way to train multi-layer NNs…</a:t>
            </a:r>
          </a:p>
        </p:txBody>
      </p:sp>
      <p:pic>
        <p:nvPicPr>
          <p:cNvPr id="563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5289" y="1790701"/>
            <a:ext cx="6804025" cy="190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bwMode="auto">
          <a:xfrm>
            <a:off x="2228851" y="4033839"/>
            <a:ext cx="3317875" cy="7207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00" kern="0" dirty="0"/>
              <a:t>Train </a:t>
            </a:r>
            <a:r>
              <a:rPr lang="en-GB" altLang="en-US" sz="2800" b="1" kern="0" dirty="0"/>
              <a:t>this</a:t>
            </a:r>
            <a:r>
              <a:rPr lang="en-GB" altLang="en-US" sz="2800" kern="0" dirty="0"/>
              <a:t> layer first</a:t>
            </a:r>
          </a:p>
        </p:txBody>
      </p:sp>
      <p:sp>
        <p:nvSpPr>
          <p:cNvPr id="6" name="Rounded Rectangle 5"/>
          <p:cNvSpPr/>
          <p:nvPr/>
        </p:nvSpPr>
        <p:spPr>
          <a:xfrm>
            <a:off x="4440238" y="1574800"/>
            <a:ext cx="1320800" cy="2306638"/>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 name="Title 1"/>
          <p:cNvSpPr txBox="1">
            <a:spLocks/>
          </p:cNvSpPr>
          <p:nvPr/>
        </p:nvSpPr>
        <p:spPr bwMode="auto">
          <a:xfrm>
            <a:off x="3276601" y="4632326"/>
            <a:ext cx="3317875" cy="7223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00" kern="0" dirty="0"/>
              <a:t>then </a:t>
            </a:r>
            <a:r>
              <a:rPr lang="en-GB" altLang="en-US" sz="2800" b="1" kern="0" dirty="0"/>
              <a:t>this</a:t>
            </a:r>
            <a:r>
              <a:rPr lang="en-GB" altLang="en-US" sz="2800" kern="0" dirty="0"/>
              <a:t> layer</a:t>
            </a:r>
          </a:p>
        </p:txBody>
      </p:sp>
    </p:spTree>
    <p:extLst>
      <p:ext uri="{BB962C8B-B14F-4D97-AF65-F5344CB8AC3E}">
        <p14:creationId xmlns:p14="http://schemas.microsoft.com/office/powerpoint/2010/main" val="25840087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1722438" y="304801"/>
            <a:ext cx="8864600" cy="1300163"/>
          </a:xfrm>
        </p:spPr>
        <p:txBody>
          <a:bodyPr/>
          <a:lstStyle/>
          <a:p>
            <a:r>
              <a:rPr lang="en-GB" altLang="en-US" sz="4000"/>
              <a:t>The new way to train multi-layer NNs…</a:t>
            </a:r>
          </a:p>
        </p:txBody>
      </p:sp>
      <p:pic>
        <p:nvPicPr>
          <p:cNvPr id="5734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5289" y="1790701"/>
            <a:ext cx="6804025" cy="190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bwMode="auto">
          <a:xfrm>
            <a:off x="2228851" y="4033839"/>
            <a:ext cx="3317875" cy="7207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00" kern="0" dirty="0"/>
              <a:t>Train </a:t>
            </a:r>
            <a:r>
              <a:rPr lang="en-GB" altLang="en-US" sz="2800" b="1" kern="0" dirty="0"/>
              <a:t>this</a:t>
            </a:r>
            <a:r>
              <a:rPr lang="en-GB" altLang="en-US" sz="2800" kern="0" dirty="0"/>
              <a:t> layer first</a:t>
            </a:r>
          </a:p>
        </p:txBody>
      </p:sp>
      <p:sp>
        <p:nvSpPr>
          <p:cNvPr id="7" name="Title 1"/>
          <p:cNvSpPr txBox="1">
            <a:spLocks/>
          </p:cNvSpPr>
          <p:nvPr/>
        </p:nvSpPr>
        <p:spPr bwMode="auto">
          <a:xfrm>
            <a:off x="3276601" y="4632326"/>
            <a:ext cx="3317875" cy="7223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00" kern="0" dirty="0"/>
              <a:t>then </a:t>
            </a:r>
            <a:r>
              <a:rPr lang="en-GB" altLang="en-US" sz="2800" b="1" kern="0" dirty="0"/>
              <a:t>this</a:t>
            </a:r>
            <a:r>
              <a:rPr lang="en-GB" altLang="en-US" sz="2800" kern="0" dirty="0"/>
              <a:t> layer</a:t>
            </a:r>
          </a:p>
        </p:txBody>
      </p:sp>
      <p:sp>
        <p:nvSpPr>
          <p:cNvPr id="8" name="Title 1"/>
          <p:cNvSpPr txBox="1">
            <a:spLocks/>
          </p:cNvSpPr>
          <p:nvPr/>
        </p:nvSpPr>
        <p:spPr bwMode="auto">
          <a:xfrm>
            <a:off x="4708526" y="5273676"/>
            <a:ext cx="3317875" cy="7207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00" kern="0" dirty="0"/>
              <a:t>then </a:t>
            </a:r>
            <a:r>
              <a:rPr lang="en-GB" altLang="en-US" sz="2800" b="1" kern="0" dirty="0"/>
              <a:t>this</a:t>
            </a:r>
            <a:r>
              <a:rPr lang="en-GB" altLang="en-US" sz="2800" kern="0" dirty="0"/>
              <a:t> layer</a:t>
            </a:r>
          </a:p>
        </p:txBody>
      </p:sp>
      <p:sp>
        <p:nvSpPr>
          <p:cNvPr id="9" name="Rounded Rectangle 8"/>
          <p:cNvSpPr/>
          <p:nvPr/>
        </p:nvSpPr>
        <p:spPr>
          <a:xfrm>
            <a:off x="5791200" y="1727200"/>
            <a:ext cx="1320800" cy="2306638"/>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extLst>
      <p:ext uri="{BB962C8B-B14F-4D97-AF65-F5344CB8AC3E}">
        <p14:creationId xmlns:p14="http://schemas.microsoft.com/office/powerpoint/2010/main" val="34015171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1722438" y="304801"/>
            <a:ext cx="8864600" cy="1300163"/>
          </a:xfrm>
        </p:spPr>
        <p:txBody>
          <a:bodyPr/>
          <a:lstStyle/>
          <a:p>
            <a:r>
              <a:rPr lang="en-GB" altLang="en-US" sz="4000"/>
              <a:t>The new way to train multi-layer NNs…</a:t>
            </a:r>
          </a:p>
        </p:txBody>
      </p:sp>
      <p:pic>
        <p:nvPicPr>
          <p:cNvPr id="5837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5289" y="1790701"/>
            <a:ext cx="6804025" cy="190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bwMode="auto">
          <a:xfrm>
            <a:off x="2228851" y="4033839"/>
            <a:ext cx="3317875" cy="7207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00" kern="0" dirty="0"/>
              <a:t>Train </a:t>
            </a:r>
            <a:r>
              <a:rPr lang="en-GB" altLang="en-US" sz="2800" b="1" kern="0" dirty="0"/>
              <a:t>this</a:t>
            </a:r>
            <a:r>
              <a:rPr lang="en-GB" altLang="en-US" sz="2800" kern="0" dirty="0"/>
              <a:t> layer first</a:t>
            </a:r>
          </a:p>
        </p:txBody>
      </p:sp>
      <p:sp>
        <p:nvSpPr>
          <p:cNvPr id="7" name="Title 1"/>
          <p:cNvSpPr txBox="1">
            <a:spLocks/>
          </p:cNvSpPr>
          <p:nvPr/>
        </p:nvSpPr>
        <p:spPr bwMode="auto">
          <a:xfrm>
            <a:off x="3276601" y="4632326"/>
            <a:ext cx="3317875" cy="7223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00" kern="0" dirty="0"/>
              <a:t>then </a:t>
            </a:r>
            <a:r>
              <a:rPr lang="en-GB" altLang="en-US" sz="2800" b="1" kern="0" dirty="0"/>
              <a:t>this</a:t>
            </a:r>
            <a:r>
              <a:rPr lang="en-GB" altLang="en-US" sz="2800" kern="0" dirty="0"/>
              <a:t> layer</a:t>
            </a:r>
          </a:p>
        </p:txBody>
      </p:sp>
      <p:sp>
        <p:nvSpPr>
          <p:cNvPr id="8" name="Title 1"/>
          <p:cNvSpPr txBox="1">
            <a:spLocks/>
          </p:cNvSpPr>
          <p:nvPr/>
        </p:nvSpPr>
        <p:spPr bwMode="auto">
          <a:xfrm>
            <a:off x="4708526" y="5273676"/>
            <a:ext cx="3317875" cy="7207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00" kern="0" dirty="0"/>
              <a:t>then </a:t>
            </a:r>
            <a:r>
              <a:rPr lang="en-GB" altLang="en-US" sz="2800" b="1" kern="0" dirty="0"/>
              <a:t>this</a:t>
            </a:r>
            <a:r>
              <a:rPr lang="en-GB" altLang="en-US" sz="2800" kern="0" dirty="0"/>
              <a:t> layer</a:t>
            </a:r>
          </a:p>
        </p:txBody>
      </p:sp>
      <p:sp>
        <p:nvSpPr>
          <p:cNvPr id="9" name="Rounded Rectangle 8"/>
          <p:cNvSpPr/>
          <p:nvPr/>
        </p:nvSpPr>
        <p:spPr>
          <a:xfrm>
            <a:off x="7112000" y="1717675"/>
            <a:ext cx="1320800" cy="2305050"/>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 name="Title 1"/>
          <p:cNvSpPr txBox="1">
            <a:spLocks/>
          </p:cNvSpPr>
          <p:nvPr/>
        </p:nvSpPr>
        <p:spPr bwMode="auto">
          <a:xfrm>
            <a:off x="5338764" y="5770563"/>
            <a:ext cx="3317875" cy="72231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00" kern="0" dirty="0"/>
              <a:t>then </a:t>
            </a:r>
            <a:r>
              <a:rPr lang="en-GB" altLang="en-US" sz="2800" b="1" kern="0" dirty="0"/>
              <a:t>this</a:t>
            </a:r>
            <a:r>
              <a:rPr lang="en-GB" altLang="en-US" sz="2800" kern="0" dirty="0"/>
              <a:t> layer</a:t>
            </a:r>
          </a:p>
        </p:txBody>
      </p:sp>
    </p:spTree>
    <p:extLst>
      <p:ext uri="{BB962C8B-B14F-4D97-AF65-F5344CB8AC3E}">
        <p14:creationId xmlns:p14="http://schemas.microsoft.com/office/powerpoint/2010/main" val="21739098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a:xfrm>
            <a:off x="1722438" y="304801"/>
            <a:ext cx="8864600" cy="1300163"/>
          </a:xfrm>
        </p:spPr>
        <p:txBody>
          <a:bodyPr/>
          <a:lstStyle/>
          <a:p>
            <a:r>
              <a:rPr lang="en-GB" altLang="en-US" sz="4000"/>
              <a:t>The new way to train multi-layer NNs…</a:t>
            </a:r>
          </a:p>
        </p:txBody>
      </p:sp>
      <p:pic>
        <p:nvPicPr>
          <p:cNvPr id="5939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5289" y="1790701"/>
            <a:ext cx="6804025" cy="190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bwMode="auto">
          <a:xfrm>
            <a:off x="2228851" y="4033839"/>
            <a:ext cx="3317875" cy="7207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00" kern="0" dirty="0"/>
              <a:t>Train </a:t>
            </a:r>
            <a:r>
              <a:rPr lang="en-GB" altLang="en-US" sz="2800" b="1" kern="0" dirty="0"/>
              <a:t>this</a:t>
            </a:r>
            <a:r>
              <a:rPr lang="en-GB" altLang="en-US" sz="2800" kern="0" dirty="0"/>
              <a:t> layer first</a:t>
            </a:r>
          </a:p>
        </p:txBody>
      </p:sp>
      <p:sp>
        <p:nvSpPr>
          <p:cNvPr id="7" name="Title 1"/>
          <p:cNvSpPr txBox="1">
            <a:spLocks/>
          </p:cNvSpPr>
          <p:nvPr/>
        </p:nvSpPr>
        <p:spPr bwMode="auto">
          <a:xfrm>
            <a:off x="3276601" y="4632326"/>
            <a:ext cx="3317875" cy="7223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00" kern="0" dirty="0"/>
              <a:t>then </a:t>
            </a:r>
            <a:r>
              <a:rPr lang="en-GB" altLang="en-US" sz="2800" b="1" kern="0" dirty="0"/>
              <a:t>this</a:t>
            </a:r>
            <a:r>
              <a:rPr lang="en-GB" altLang="en-US" sz="2800" kern="0" dirty="0"/>
              <a:t> layer</a:t>
            </a:r>
          </a:p>
        </p:txBody>
      </p:sp>
      <p:sp>
        <p:nvSpPr>
          <p:cNvPr id="8" name="Title 1"/>
          <p:cNvSpPr txBox="1">
            <a:spLocks/>
          </p:cNvSpPr>
          <p:nvPr/>
        </p:nvSpPr>
        <p:spPr bwMode="auto">
          <a:xfrm>
            <a:off x="4708526" y="5273676"/>
            <a:ext cx="3317875" cy="7207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00" kern="0" dirty="0"/>
              <a:t>then </a:t>
            </a:r>
            <a:r>
              <a:rPr lang="en-GB" altLang="en-US" sz="2800" b="1" kern="0" dirty="0"/>
              <a:t>this</a:t>
            </a:r>
            <a:r>
              <a:rPr lang="en-GB" altLang="en-US" sz="2800" kern="0" dirty="0"/>
              <a:t> layer</a:t>
            </a:r>
          </a:p>
        </p:txBody>
      </p:sp>
      <p:sp>
        <p:nvSpPr>
          <p:cNvPr id="9" name="Rounded Rectangle 8"/>
          <p:cNvSpPr/>
          <p:nvPr/>
        </p:nvSpPr>
        <p:spPr>
          <a:xfrm>
            <a:off x="8331200" y="1706564"/>
            <a:ext cx="1320800" cy="2306637"/>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 name="Title 1"/>
          <p:cNvSpPr txBox="1">
            <a:spLocks/>
          </p:cNvSpPr>
          <p:nvPr/>
        </p:nvSpPr>
        <p:spPr bwMode="auto">
          <a:xfrm>
            <a:off x="5338764" y="5770563"/>
            <a:ext cx="3317875" cy="72231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00" kern="0" dirty="0"/>
              <a:t>then </a:t>
            </a:r>
            <a:r>
              <a:rPr lang="en-GB" altLang="en-US" sz="2800" b="1" kern="0" dirty="0"/>
              <a:t>this</a:t>
            </a:r>
            <a:r>
              <a:rPr lang="en-GB" altLang="en-US" sz="2800" kern="0" dirty="0"/>
              <a:t> layer</a:t>
            </a:r>
          </a:p>
        </p:txBody>
      </p:sp>
      <p:sp>
        <p:nvSpPr>
          <p:cNvPr id="11" name="Title 1"/>
          <p:cNvSpPr txBox="1">
            <a:spLocks/>
          </p:cNvSpPr>
          <p:nvPr/>
        </p:nvSpPr>
        <p:spPr bwMode="auto">
          <a:xfrm>
            <a:off x="6997701" y="6257925"/>
            <a:ext cx="3317875" cy="4572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00" kern="0" dirty="0"/>
              <a:t>finally </a:t>
            </a:r>
            <a:r>
              <a:rPr lang="en-GB" altLang="en-US" sz="2800" b="1" kern="0" dirty="0"/>
              <a:t>this</a:t>
            </a:r>
            <a:r>
              <a:rPr lang="en-GB" altLang="en-US" sz="2800" kern="0" dirty="0"/>
              <a:t> layer</a:t>
            </a:r>
          </a:p>
        </p:txBody>
      </p:sp>
    </p:spTree>
    <p:extLst>
      <p:ext uri="{BB962C8B-B14F-4D97-AF65-F5344CB8AC3E}">
        <p14:creationId xmlns:p14="http://schemas.microsoft.com/office/powerpoint/2010/main" val="39397510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a:xfrm>
            <a:off x="1722438" y="304801"/>
            <a:ext cx="8864600" cy="1300163"/>
          </a:xfrm>
        </p:spPr>
        <p:txBody>
          <a:bodyPr/>
          <a:lstStyle/>
          <a:p>
            <a:r>
              <a:rPr lang="en-GB" altLang="en-US" sz="4000"/>
              <a:t>The new way to train multi-layer NNs…</a:t>
            </a:r>
          </a:p>
        </p:txBody>
      </p:sp>
      <p:pic>
        <p:nvPicPr>
          <p:cNvPr id="6041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5289" y="1790701"/>
            <a:ext cx="6804025" cy="190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bwMode="auto">
          <a:xfrm>
            <a:off x="1757364" y="3789363"/>
            <a:ext cx="6224587" cy="19812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altLang="en-US" sz="2800" i="1" kern="0" dirty="0"/>
              <a:t>EACH of the (non-output) layers is trained to be an </a:t>
            </a:r>
            <a:r>
              <a:rPr lang="en-GB" altLang="en-US" b="1" i="1" kern="0" dirty="0"/>
              <a:t>auto-encoder</a:t>
            </a:r>
          </a:p>
        </p:txBody>
      </p:sp>
      <p:sp>
        <p:nvSpPr>
          <p:cNvPr id="6" name="Rounded Rectangle 5"/>
          <p:cNvSpPr/>
          <p:nvPr/>
        </p:nvSpPr>
        <p:spPr>
          <a:xfrm>
            <a:off x="3251200" y="1574800"/>
            <a:ext cx="1320800" cy="2306638"/>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 name="Title 1"/>
          <p:cNvSpPr txBox="1">
            <a:spLocks/>
          </p:cNvSpPr>
          <p:nvPr/>
        </p:nvSpPr>
        <p:spPr bwMode="auto">
          <a:xfrm>
            <a:off x="3719513" y="5476875"/>
            <a:ext cx="6223000" cy="12192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lgn="l">
              <a:defRPr/>
            </a:pPr>
            <a:r>
              <a:rPr lang="en-GB" altLang="en-US" sz="2800" i="1" kern="0" dirty="0"/>
              <a:t>Basically, it is forced to learn good features that describe what comes from the previous layer</a:t>
            </a:r>
            <a:endParaRPr lang="en-GB" altLang="en-US" b="1" i="1" kern="0" dirty="0"/>
          </a:p>
        </p:txBody>
      </p:sp>
    </p:spTree>
    <p:extLst>
      <p:ext uri="{BB962C8B-B14F-4D97-AF65-F5344CB8AC3E}">
        <p14:creationId xmlns:p14="http://schemas.microsoft.com/office/powerpoint/2010/main" val="42024745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8825" y="427038"/>
            <a:ext cx="7772400" cy="965200"/>
          </a:xfrm>
          <a:solidFill>
            <a:schemeClr val="accent1">
              <a:lumMod val="40000"/>
              <a:lumOff val="60000"/>
            </a:schemeClr>
          </a:solidFill>
          <a:ln>
            <a:solidFill>
              <a:srgbClr val="FF0000"/>
            </a:solidFill>
          </a:ln>
        </p:spPr>
        <p:txBody>
          <a:bodyPr>
            <a:normAutofit fontScale="90000"/>
          </a:bodyPr>
          <a:lstStyle/>
          <a:p>
            <a:pPr>
              <a:defRPr/>
            </a:pPr>
            <a:r>
              <a:rPr lang="en-GB" sz="2400" b="1" dirty="0">
                <a:solidFill>
                  <a:schemeClr val="accent2">
                    <a:lumMod val="50000"/>
                  </a:schemeClr>
                </a:solidFill>
              </a:rPr>
              <a:t>an auto-encoder is trained, with an absolutely standard weight-adjustment algorithm  to </a:t>
            </a:r>
            <a:r>
              <a:rPr lang="en-GB" sz="2400" b="1" u="sng" dirty="0">
                <a:solidFill>
                  <a:schemeClr val="accent2">
                    <a:lumMod val="50000"/>
                  </a:schemeClr>
                </a:solidFill>
              </a:rPr>
              <a:t>reproduce the input</a:t>
            </a:r>
            <a:br>
              <a:rPr lang="en-GB" sz="2400" b="1" u="sng" dirty="0">
                <a:solidFill>
                  <a:schemeClr val="accent2">
                    <a:lumMod val="50000"/>
                  </a:schemeClr>
                </a:solidFill>
              </a:rPr>
            </a:br>
            <a:endParaRPr lang="en-GB" sz="2400" b="1" u="sng" dirty="0">
              <a:solidFill>
                <a:schemeClr val="accent2">
                  <a:lumMod val="50000"/>
                </a:schemeClr>
              </a:solidFill>
            </a:endParaRPr>
          </a:p>
        </p:txBody>
      </p:sp>
      <p:pic>
        <p:nvPicPr>
          <p:cNvPr id="6144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0725" y="1722438"/>
            <a:ext cx="6121400" cy="3313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ounded Rectangle 5"/>
          <p:cNvSpPr/>
          <p:nvPr/>
        </p:nvSpPr>
        <p:spPr>
          <a:xfrm>
            <a:off x="3789363" y="3378201"/>
            <a:ext cx="2846329" cy="1143465"/>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extLst>
      <p:ext uri="{BB962C8B-B14F-4D97-AF65-F5344CB8AC3E}">
        <p14:creationId xmlns:p14="http://schemas.microsoft.com/office/powerpoint/2010/main" val="1743278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8825" y="427038"/>
            <a:ext cx="7772400" cy="965200"/>
          </a:xfrm>
          <a:solidFill>
            <a:schemeClr val="accent1">
              <a:lumMod val="40000"/>
              <a:lumOff val="60000"/>
            </a:schemeClr>
          </a:solidFill>
          <a:ln>
            <a:solidFill>
              <a:srgbClr val="FF0000"/>
            </a:solidFill>
          </a:ln>
        </p:spPr>
        <p:txBody>
          <a:bodyPr>
            <a:normAutofit fontScale="90000"/>
          </a:bodyPr>
          <a:lstStyle/>
          <a:p>
            <a:pPr>
              <a:defRPr/>
            </a:pPr>
            <a:r>
              <a:rPr lang="en-GB" sz="2400" b="1" dirty="0">
                <a:solidFill>
                  <a:schemeClr val="accent2">
                    <a:lumMod val="50000"/>
                  </a:schemeClr>
                </a:solidFill>
              </a:rPr>
              <a:t>an auto-encoder is trained, with an absolutely standard weight-adjustment algorithm  to </a:t>
            </a:r>
            <a:r>
              <a:rPr lang="en-GB" sz="2400" b="1" u="sng" dirty="0">
                <a:solidFill>
                  <a:schemeClr val="accent2">
                    <a:lumMod val="50000"/>
                  </a:schemeClr>
                </a:solidFill>
              </a:rPr>
              <a:t>reproduce the input</a:t>
            </a:r>
            <a:br>
              <a:rPr lang="en-GB" sz="2400" b="1" u="sng" dirty="0">
                <a:solidFill>
                  <a:schemeClr val="accent2">
                    <a:lumMod val="50000"/>
                  </a:schemeClr>
                </a:solidFill>
              </a:rPr>
            </a:br>
            <a:endParaRPr lang="en-GB" sz="2400" b="1" u="sng" dirty="0">
              <a:solidFill>
                <a:schemeClr val="accent2">
                  <a:lumMod val="50000"/>
                </a:schemeClr>
              </a:solidFill>
            </a:endParaRPr>
          </a:p>
        </p:txBody>
      </p:sp>
      <p:pic>
        <p:nvPicPr>
          <p:cNvPr id="6246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0725" y="1722438"/>
            <a:ext cx="6121400" cy="3313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ounded Rectangle 5"/>
          <p:cNvSpPr/>
          <p:nvPr/>
        </p:nvSpPr>
        <p:spPr>
          <a:xfrm>
            <a:off x="3789363" y="3378201"/>
            <a:ext cx="2879885" cy="1143465"/>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 name="Title 1"/>
          <p:cNvSpPr txBox="1">
            <a:spLocks/>
          </p:cNvSpPr>
          <p:nvPr/>
        </p:nvSpPr>
        <p:spPr bwMode="auto">
          <a:xfrm>
            <a:off x="2435225" y="5130800"/>
            <a:ext cx="7772400" cy="965200"/>
          </a:xfrm>
          <a:prstGeom prst="rect">
            <a:avLst/>
          </a:prstGeom>
          <a:solidFill>
            <a:schemeClr val="accent1">
              <a:lumMod val="40000"/>
              <a:lumOff val="60000"/>
            </a:schemeClr>
          </a:solidFill>
          <a:ln>
            <a:solidFill>
              <a:srgbClr val="FF0000"/>
            </a:solidFill>
          </a:ln>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6" charset="0"/>
                <a:cs typeface="Arial" charset="0"/>
              </a:defRPr>
            </a:lvl2pPr>
            <a:lvl3pPr algn="ctr" rtl="0" eaLnBrk="0" fontAlgn="base" hangingPunct="0">
              <a:spcBef>
                <a:spcPct val="0"/>
              </a:spcBef>
              <a:spcAft>
                <a:spcPct val="0"/>
              </a:spcAft>
              <a:defRPr sz="4400">
                <a:solidFill>
                  <a:schemeClr val="tx2"/>
                </a:solidFill>
                <a:latin typeface="Times New Roman" pitchFamily="16" charset="0"/>
                <a:cs typeface="Arial" charset="0"/>
              </a:defRPr>
            </a:lvl3pPr>
            <a:lvl4pPr algn="ctr" rtl="0" eaLnBrk="0" fontAlgn="base" hangingPunct="0">
              <a:spcBef>
                <a:spcPct val="0"/>
              </a:spcBef>
              <a:spcAft>
                <a:spcPct val="0"/>
              </a:spcAft>
              <a:defRPr sz="4400">
                <a:solidFill>
                  <a:schemeClr val="tx2"/>
                </a:solidFill>
                <a:latin typeface="Times New Roman" pitchFamily="16" charset="0"/>
                <a:cs typeface="Arial" charset="0"/>
              </a:defRPr>
            </a:lvl4pPr>
            <a:lvl5pPr algn="ctr" rtl="0" eaLnBrk="0" fontAlgn="base" hangingPunct="0">
              <a:spcBef>
                <a:spcPct val="0"/>
              </a:spcBef>
              <a:spcAft>
                <a:spcPct val="0"/>
              </a:spcAft>
              <a:defRPr sz="4400">
                <a:solidFill>
                  <a:schemeClr val="tx2"/>
                </a:solidFill>
                <a:latin typeface="Times New Roman" pitchFamily="16" charset="0"/>
                <a:cs typeface="Arial" charset="0"/>
              </a:defRPr>
            </a:lvl5pPr>
            <a:lvl6pPr marL="457200" algn="ctr" rtl="0" fontAlgn="base">
              <a:spcBef>
                <a:spcPct val="0"/>
              </a:spcBef>
              <a:spcAft>
                <a:spcPct val="0"/>
              </a:spcAft>
              <a:defRPr sz="4400">
                <a:solidFill>
                  <a:schemeClr val="tx2"/>
                </a:solidFill>
                <a:latin typeface="Times New Roman" pitchFamily="16" charset="0"/>
                <a:cs typeface="Arial" charset="0"/>
              </a:defRPr>
            </a:lvl6pPr>
            <a:lvl7pPr marL="914400" algn="ctr" rtl="0" fontAlgn="base">
              <a:spcBef>
                <a:spcPct val="0"/>
              </a:spcBef>
              <a:spcAft>
                <a:spcPct val="0"/>
              </a:spcAft>
              <a:defRPr sz="4400">
                <a:solidFill>
                  <a:schemeClr val="tx2"/>
                </a:solidFill>
                <a:latin typeface="Times New Roman" pitchFamily="16" charset="0"/>
                <a:cs typeface="Arial" charset="0"/>
              </a:defRPr>
            </a:lvl7pPr>
            <a:lvl8pPr marL="1371600" algn="ctr" rtl="0" fontAlgn="base">
              <a:spcBef>
                <a:spcPct val="0"/>
              </a:spcBef>
              <a:spcAft>
                <a:spcPct val="0"/>
              </a:spcAft>
              <a:defRPr sz="4400">
                <a:solidFill>
                  <a:schemeClr val="tx2"/>
                </a:solidFill>
                <a:latin typeface="Times New Roman" pitchFamily="16" charset="0"/>
                <a:cs typeface="Arial" charset="0"/>
              </a:defRPr>
            </a:lvl8pPr>
            <a:lvl9pPr marL="1828800" algn="ctr" rtl="0" fontAlgn="base">
              <a:spcBef>
                <a:spcPct val="0"/>
              </a:spcBef>
              <a:spcAft>
                <a:spcPct val="0"/>
              </a:spcAft>
              <a:defRPr sz="4400">
                <a:solidFill>
                  <a:schemeClr val="tx2"/>
                </a:solidFill>
                <a:latin typeface="Times New Roman" pitchFamily="16" charset="0"/>
                <a:cs typeface="Arial" charset="0"/>
              </a:defRPr>
            </a:lvl9pPr>
          </a:lstStyle>
          <a:p>
            <a:pPr>
              <a:defRPr/>
            </a:pPr>
            <a:r>
              <a:rPr lang="en-GB" sz="2400" b="1" kern="0" dirty="0">
                <a:solidFill>
                  <a:schemeClr val="accent2">
                    <a:lumMod val="50000"/>
                  </a:schemeClr>
                </a:solidFill>
              </a:rPr>
              <a:t>By making this happen with (many) fewer units than the inputs, this forces the ‘hidden layer’ units to become good feature detectors</a:t>
            </a:r>
            <a:endParaRPr lang="en-GB" sz="2400" b="1" u="sng" kern="0" dirty="0">
              <a:solidFill>
                <a:schemeClr val="accent2">
                  <a:lumMod val="50000"/>
                </a:schemeClr>
              </a:solidFill>
            </a:endParaRPr>
          </a:p>
        </p:txBody>
      </p:sp>
    </p:spTree>
    <p:extLst>
      <p:ext uri="{BB962C8B-B14F-4D97-AF65-F5344CB8AC3E}">
        <p14:creationId xmlns:p14="http://schemas.microsoft.com/office/powerpoint/2010/main" val="16414556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a:xfrm>
            <a:off x="1722438" y="304801"/>
            <a:ext cx="8864600" cy="1300163"/>
          </a:xfrm>
        </p:spPr>
        <p:txBody>
          <a:bodyPr/>
          <a:lstStyle/>
          <a:p>
            <a:r>
              <a:rPr lang="en-GB" altLang="en-US" sz="4000"/>
              <a:t>intermediate layers are each trained to be auto encoders (or similar) </a:t>
            </a:r>
          </a:p>
        </p:txBody>
      </p:sp>
      <p:pic>
        <p:nvPicPr>
          <p:cNvPr id="6349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5289" y="1790701"/>
            <a:ext cx="6804025" cy="190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ed Rectangle 4"/>
          <p:cNvSpPr/>
          <p:nvPr/>
        </p:nvSpPr>
        <p:spPr>
          <a:xfrm>
            <a:off x="3322638" y="1657351"/>
            <a:ext cx="5262562" cy="2174875"/>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extLst>
      <p:ext uri="{BB962C8B-B14F-4D97-AF65-F5344CB8AC3E}">
        <p14:creationId xmlns:p14="http://schemas.microsoft.com/office/powerpoint/2010/main" val="817906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9927" y="36413"/>
            <a:ext cx="10515600" cy="1325563"/>
          </a:xfrm>
        </p:spPr>
        <p:txBody>
          <a:bodyPr>
            <a:noAutofit/>
          </a:bodyPr>
          <a:lstStyle/>
          <a:p>
            <a:pPr algn="ctr"/>
            <a:r>
              <a:rPr lang="en-US" b="1" dirty="0"/>
              <a:t>Deep learning begins with a little function</a:t>
            </a:r>
          </a:p>
        </p:txBody>
      </p:sp>
      <p:sp>
        <p:nvSpPr>
          <p:cNvPr id="3" name="TextBox 2"/>
          <p:cNvSpPr txBox="1"/>
          <p:nvPr/>
        </p:nvSpPr>
        <p:spPr>
          <a:xfrm>
            <a:off x="991860" y="1383494"/>
            <a:ext cx="10361940" cy="584775"/>
          </a:xfrm>
          <a:prstGeom prst="rect">
            <a:avLst/>
          </a:prstGeom>
          <a:noFill/>
        </p:spPr>
        <p:txBody>
          <a:bodyPr wrap="none" rtlCol="0">
            <a:spAutoFit/>
          </a:bodyPr>
          <a:lstStyle/>
          <a:p>
            <a:pPr algn="ctr"/>
            <a:r>
              <a:rPr lang="en-US" sz="3200" dirty="0"/>
              <a:t>It all starts with a humble linear function called a perceptron.</a:t>
            </a:r>
          </a:p>
        </p:txBody>
      </p:sp>
      <p:grpSp>
        <p:nvGrpSpPr>
          <p:cNvPr id="19" name="Group 18"/>
          <p:cNvGrpSpPr/>
          <p:nvPr/>
        </p:nvGrpSpPr>
        <p:grpSpPr>
          <a:xfrm>
            <a:off x="2287371" y="2240342"/>
            <a:ext cx="2977160" cy="1569660"/>
            <a:chOff x="763370" y="1894494"/>
            <a:chExt cx="2977160" cy="1569660"/>
          </a:xfrm>
        </p:grpSpPr>
        <p:sp>
          <p:nvSpPr>
            <p:cNvPr id="7" name="TextBox 6"/>
            <p:cNvSpPr txBox="1"/>
            <p:nvPr/>
          </p:nvSpPr>
          <p:spPr>
            <a:xfrm>
              <a:off x="1297731" y="1894494"/>
              <a:ext cx="2382383" cy="1569660"/>
            </a:xfrm>
            <a:prstGeom prst="rect">
              <a:avLst/>
            </a:prstGeom>
            <a:noFill/>
          </p:spPr>
          <p:txBody>
            <a:bodyPr wrap="none" rtlCol="0">
              <a:spAutoFit/>
            </a:bodyPr>
            <a:lstStyle/>
            <a:p>
              <a:r>
                <a:rPr lang="en-US" sz="2400" dirty="0"/>
                <a:t>weight1 </a:t>
              </a:r>
              <a:r>
                <a:rPr lang="en-US" sz="2400" dirty="0">
                  <a:ea typeface="Zapf Dingbats"/>
                  <a:cs typeface="Zapf Dingbats"/>
                  <a:sym typeface="Zapf Dingbats"/>
                </a:rPr>
                <a:t>✖</a:t>
              </a:r>
              <a:r>
                <a:rPr lang="en-US" sz="2400" dirty="0">
                  <a:sym typeface="Zapf Dingbats"/>
                </a:rPr>
                <a:t> input1</a:t>
              </a:r>
            </a:p>
            <a:p>
              <a:r>
                <a:rPr lang="en-US" sz="2400" dirty="0">
                  <a:sym typeface="Zapf Dingbats"/>
                </a:rPr>
                <a:t>weight2 </a:t>
              </a:r>
              <a:r>
                <a:rPr lang="en-US" sz="2400" dirty="0">
                  <a:ea typeface="Zapf Dingbats"/>
                  <a:cs typeface="Zapf Dingbats"/>
                  <a:sym typeface="Zapf Dingbats"/>
                </a:rPr>
                <a:t>✖</a:t>
              </a:r>
              <a:r>
                <a:rPr lang="en-US" sz="2400" dirty="0">
                  <a:sym typeface="Zapf Dingbats"/>
                </a:rPr>
                <a:t> input2</a:t>
              </a:r>
            </a:p>
            <a:p>
              <a:r>
                <a:rPr lang="en-US" sz="2400" dirty="0">
                  <a:sym typeface="Zapf Dingbats"/>
                </a:rPr>
                <a:t>weight3 </a:t>
              </a:r>
              <a:r>
                <a:rPr lang="en-US" sz="2400" dirty="0">
                  <a:ea typeface="Zapf Dingbats"/>
                  <a:cs typeface="Zapf Dingbats"/>
                  <a:sym typeface="Zapf Dingbats"/>
                </a:rPr>
                <a:t>✖ input3</a:t>
              </a:r>
            </a:p>
            <a:p>
              <a:r>
                <a:rPr lang="en-US" sz="2400" dirty="0"/>
                <a:t>sum</a:t>
              </a:r>
            </a:p>
          </p:txBody>
        </p:sp>
        <p:cxnSp>
          <p:nvCxnSpPr>
            <p:cNvPr id="9" name="Straight Connector 8"/>
            <p:cNvCxnSpPr/>
            <p:nvPr/>
          </p:nvCxnSpPr>
          <p:spPr>
            <a:xfrm>
              <a:off x="1249153" y="3081155"/>
              <a:ext cx="2491377"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63370" y="2470475"/>
              <a:ext cx="540533" cy="584775"/>
            </a:xfrm>
            <a:prstGeom prst="rect">
              <a:avLst/>
            </a:prstGeom>
            <a:noFill/>
          </p:spPr>
          <p:txBody>
            <a:bodyPr wrap="none" rtlCol="0">
              <a:spAutoFit/>
            </a:bodyPr>
            <a:lstStyle/>
            <a:p>
              <a:r>
                <a:rPr lang="en-US" sz="3200" dirty="0">
                  <a:ea typeface="Zapf Dingbats"/>
                  <a:cs typeface="Zapf Dingbats"/>
                  <a:sym typeface="Zapf Dingbats"/>
                </a:rPr>
                <a:t>✚</a:t>
              </a:r>
              <a:endParaRPr lang="en-US" sz="3200" dirty="0"/>
            </a:p>
          </p:txBody>
        </p:sp>
      </p:grpSp>
      <p:sp>
        <p:nvSpPr>
          <p:cNvPr id="11" name="TextBox 10"/>
          <p:cNvSpPr txBox="1"/>
          <p:nvPr/>
        </p:nvSpPr>
        <p:spPr>
          <a:xfrm>
            <a:off x="6048720" y="2286231"/>
            <a:ext cx="3679162" cy="1200328"/>
          </a:xfrm>
          <a:prstGeom prst="rect">
            <a:avLst/>
          </a:prstGeom>
          <a:noFill/>
        </p:spPr>
        <p:txBody>
          <a:bodyPr wrap="none" rtlCol="0">
            <a:spAutoFit/>
          </a:bodyPr>
          <a:lstStyle/>
          <a:p>
            <a:r>
              <a:rPr lang="en-US" sz="2400" dirty="0"/>
              <a:t>Perceptron:</a:t>
            </a:r>
          </a:p>
          <a:p>
            <a:r>
              <a:rPr lang="en-US" sz="2400" dirty="0"/>
              <a:t>If sum &gt; threshold: output 1</a:t>
            </a:r>
          </a:p>
          <a:p>
            <a:r>
              <a:rPr lang="en-US" sz="2400" dirty="0"/>
              <a:t>Else: output 0</a:t>
            </a:r>
          </a:p>
        </p:txBody>
      </p:sp>
      <p:sp>
        <p:nvSpPr>
          <p:cNvPr id="17" name="TextBox 16"/>
          <p:cNvSpPr txBox="1"/>
          <p:nvPr/>
        </p:nvSpPr>
        <p:spPr>
          <a:xfrm>
            <a:off x="294576" y="4011447"/>
            <a:ext cx="11897424" cy="1077218"/>
          </a:xfrm>
          <a:prstGeom prst="rect">
            <a:avLst/>
          </a:prstGeom>
          <a:noFill/>
        </p:spPr>
        <p:txBody>
          <a:bodyPr wrap="none" rtlCol="0">
            <a:spAutoFit/>
          </a:bodyPr>
          <a:lstStyle/>
          <a:p>
            <a:r>
              <a:rPr lang="en-US" sz="3200" dirty="0"/>
              <a:t>Example: The inputs can be your data. Question: Should I buy this car?</a:t>
            </a:r>
          </a:p>
          <a:p>
            <a:endParaRPr lang="en-US" sz="3200" dirty="0"/>
          </a:p>
        </p:txBody>
      </p:sp>
      <p:grpSp>
        <p:nvGrpSpPr>
          <p:cNvPr id="26" name="Group 25"/>
          <p:cNvGrpSpPr/>
          <p:nvPr/>
        </p:nvGrpSpPr>
        <p:grpSpPr>
          <a:xfrm>
            <a:off x="2287371" y="4676979"/>
            <a:ext cx="3581289" cy="1569660"/>
            <a:chOff x="770035" y="4676979"/>
            <a:chExt cx="3581289" cy="1569660"/>
          </a:xfrm>
        </p:grpSpPr>
        <p:sp>
          <p:nvSpPr>
            <p:cNvPr id="36" name="TextBox 35"/>
            <p:cNvSpPr txBox="1"/>
            <p:nvPr/>
          </p:nvSpPr>
          <p:spPr>
            <a:xfrm>
              <a:off x="1304396" y="4676979"/>
              <a:ext cx="3046928" cy="1569660"/>
            </a:xfrm>
            <a:prstGeom prst="rect">
              <a:avLst/>
            </a:prstGeom>
            <a:noFill/>
          </p:spPr>
          <p:txBody>
            <a:bodyPr wrap="none" rtlCol="0">
              <a:spAutoFit/>
            </a:bodyPr>
            <a:lstStyle/>
            <a:p>
              <a:r>
                <a:rPr lang="en-US" sz="2400" dirty="0"/>
                <a:t>0.2 </a:t>
              </a:r>
              <a:r>
                <a:rPr lang="en-US" sz="2400" dirty="0">
                  <a:ea typeface="Zapf Dingbats"/>
                  <a:cs typeface="Zapf Dingbats"/>
                  <a:sym typeface="Zapf Dingbats"/>
                </a:rPr>
                <a:t>✖</a:t>
              </a:r>
              <a:r>
                <a:rPr lang="en-US" sz="2400" dirty="0">
                  <a:sym typeface="Zapf Dingbats"/>
                </a:rPr>
                <a:t> gas mileage</a:t>
              </a:r>
            </a:p>
            <a:p>
              <a:r>
                <a:rPr lang="en-US" sz="2400" dirty="0">
                  <a:sym typeface="Zapf Dingbats"/>
                </a:rPr>
                <a:t>0.3 </a:t>
              </a:r>
              <a:r>
                <a:rPr lang="en-US" sz="2400" dirty="0">
                  <a:ea typeface="Zapf Dingbats"/>
                  <a:cs typeface="Zapf Dingbats"/>
                  <a:sym typeface="Zapf Dingbats"/>
                </a:rPr>
                <a:t>✖</a:t>
              </a:r>
              <a:r>
                <a:rPr lang="en-US" sz="2400" dirty="0">
                  <a:sym typeface="Zapf Dingbats"/>
                </a:rPr>
                <a:t> horsepower</a:t>
              </a:r>
            </a:p>
            <a:p>
              <a:r>
                <a:rPr lang="en-US" sz="2400" dirty="0">
                  <a:sym typeface="Zapf Dingbats"/>
                </a:rPr>
                <a:t>0.5 </a:t>
              </a:r>
              <a:r>
                <a:rPr lang="en-US" sz="2400" dirty="0">
                  <a:ea typeface="Zapf Dingbats"/>
                  <a:cs typeface="Zapf Dingbats"/>
                  <a:sym typeface="Zapf Dingbats"/>
                </a:rPr>
                <a:t>✖ num cup holders</a:t>
              </a:r>
            </a:p>
            <a:p>
              <a:r>
                <a:rPr lang="en-US" sz="2400" dirty="0"/>
                <a:t>sum</a:t>
              </a:r>
            </a:p>
          </p:txBody>
        </p:sp>
        <p:cxnSp>
          <p:nvCxnSpPr>
            <p:cNvPr id="37" name="Straight Connector 36"/>
            <p:cNvCxnSpPr/>
            <p:nvPr/>
          </p:nvCxnSpPr>
          <p:spPr>
            <a:xfrm>
              <a:off x="1255818" y="5863640"/>
              <a:ext cx="2491377"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770035" y="5252960"/>
              <a:ext cx="540533" cy="584775"/>
            </a:xfrm>
            <a:prstGeom prst="rect">
              <a:avLst/>
            </a:prstGeom>
            <a:noFill/>
          </p:spPr>
          <p:txBody>
            <a:bodyPr wrap="none" rtlCol="0">
              <a:spAutoFit/>
            </a:bodyPr>
            <a:lstStyle/>
            <a:p>
              <a:r>
                <a:rPr lang="en-US" sz="3200" dirty="0">
                  <a:ea typeface="Zapf Dingbats"/>
                  <a:cs typeface="Zapf Dingbats"/>
                  <a:sym typeface="Zapf Dingbats"/>
                </a:rPr>
                <a:t>✚</a:t>
              </a:r>
              <a:endParaRPr lang="en-US" sz="3200" dirty="0"/>
            </a:p>
          </p:txBody>
        </p:sp>
      </p:grpSp>
      <p:sp>
        <p:nvSpPr>
          <p:cNvPr id="39" name="TextBox 38"/>
          <p:cNvSpPr txBox="1"/>
          <p:nvPr/>
        </p:nvSpPr>
        <p:spPr>
          <a:xfrm>
            <a:off x="6048720" y="4861645"/>
            <a:ext cx="3056414" cy="1200329"/>
          </a:xfrm>
          <a:prstGeom prst="rect">
            <a:avLst/>
          </a:prstGeom>
          <a:noFill/>
        </p:spPr>
        <p:txBody>
          <a:bodyPr wrap="none" rtlCol="0">
            <a:spAutoFit/>
          </a:bodyPr>
          <a:lstStyle/>
          <a:p>
            <a:r>
              <a:rPr lang="en-US" sz="2400" dirty="0"/>
              <a:t>Perceptron:</a:t>
            </a:r>
          </a:p>
          <a:p>
            <a:r>
              <a:rPr lang="en-US" sz="2400" dirty="0"/>
              <a:t>If sum &lt; threshold: buy</a:t>
            </a:r>
          </a:p>
          <a:p>
            <a:r>
              <a:rPr lang="en-US" sz="2400" dirty="0"/>
              <a:t>Else: walk</a:t>
            </a:r>
          </a:p>
        </p:txBody>
      </p:sp>
      <p:sp>
        <p:nvSpPr>
          <p:cNvPr id="4" name="Slide Number Placeholder 3"/>
          <p:cNvSpPr>
            <a:spLocks noGrp="1"/>
          </p:cNvSpPr>
          <p:nvPr>
            <p:ph type="sldNum" sz="quarter" idx="12"/>
          </p:nvPr>
        </p:nvSpPr>
        <p:spPr/>
        <p:txBody>
          <a:bodyPr/>
          <a:lstStyle/>
          <a:p>
            <a:fld id="{6BA20098-320B-459E-801E-54E5791438C8}" type="slidenum">
              <a:rPr lang="en-US" smtClean="0"/>
              <a:t>6</a:t>
            </a:fld>
            <a:endParaRPr lang="en-US"/>
          </a:p>
        </p:txBody>
      </p:sp>
    </p:spTree>
    <p:extLst>
      <p:ext uri="{BB962C8B-B14F-4D97-AF65-F5344CB8AC3E}">
        <p14:creationId xmlns:p14="http://schemas.microsoft.com/office/powerpoint/2010/main" val="14795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a:xfrm>
            <a:off x="1722438" y="304801"/>
            <a:ext cx="8864600" cy="1300163"/>
          </a:xfrm>
        </p:spPr>
        <p:txBody>
          <a:bodyPr/>
          <a:lstStyle/>
          <a:p>
            <a:r>
              <a:rPr lang="en-GB" altLang="en-US" sz="4000"/>
              <a:t>Final layer trained to predict class based on outputs from previous layers</a:t>
            </a:r>
          </a:p>
        </p:txBody>
      </p:sp>
      <p:pic>
        <p:nvPicPr>
          <p:cNvPr id="645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5289" y="1790701"/>
            <a:ext cx="6804025" cy="190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ed Rectangle 4"/>
          <p:cNvSpPr/>
          <p:nvPr/>
        </p:nvSpPr>
        <p:spPr>
          <a:xfrm>
            <a:off x="8399463" y="1657351"/>
            <a:ext cx="1181100" cy="2174875"/>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extLst>
      <p:ext uri="{BB962C8B-B14F-4D97-AF65-F5344CB8AC3E}">
        <p14:creationId xmlns:p14="http://schemas.microsoft.com/office/powerpoint/2010/main" val="9966335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a:xfrm>
            <a:off x="511728" y="609601"/>
            <a:ext cx="11073467" cy="619125"/>
          </a:xfrm>
        </p:spPr>
        <p:txBody>
          <a:bodyPr>
            <a:normAutofit fontScale="90000"/>
          </a:bodyPr>
          <a:lstStyle/>
          <a:p>
            <a:pPr algn="ctr"/>
            <a:r>
              <a:rPr lang="en-GB" altLang="en-US" b="1" dirty="0"/>
              <a:t>And That’s the basic idea behind deep learning</a:t>
            </a:r>
            <a:br>
              <a:rPr lang="en-GB" altLang="en-US" b="1" dirty="0"/>
            </a:br>
            <a:endParaRPr lang="en-GB" altLang="en-US" b="1" dirty="0"/>
          </a:p>
        </p:txBody>
      </p:sp>
      <p:sp>
        <p:nvSpPr>
          <p:cNvPr id="65539" name="Content Placeholder 2"/>
          <p:cNvSpPr>
            <a:spLocks noGrp="1"/>
          </p:cNvSpPr>
          <p:nvPr>
            <p:ph idx="1"/>
          </p:nvPr>
        </p:nvSpPr>
        <p:spPr>
          <a:xfrm>
            <a:off x="1925638" y="1595438"/>
            <a:ext cx="7772400" cy="4114800"/>
          </a:xfrm>
        </p:spPr>
        <p:txBody>
          <a:bodyPr>
            <a:normAutofit/>
          </a:bodyPr>
          <a:lstStyle/>
          <a:p>
            <a:pPr>
              <a:buFont typeface="Wingdings" panose="05000000000000000000" pitchFamily="2" charset="2"/>
              <a:buChar char="q"/>
            </a:pPr>
            <a:r>
              <a:rPr lang="en-GB" altLang="en-US" sz="3200" dirty="0"/>
              <a:t>There are many types of deep learning</a:t>
            </a:r>
          </a:p>
          <a:p>
            <a:pPr marL="0" indent="0">
              <a:buNone/>
            </a:pPr>
            <a:endParaRPr lang="en-GB" altLang="en-US" sz="3200" dirty="0"/>
          </a:p>
          <a:p>
            <a:pPr>
              <a:buFont typeface="Wingdings" panose="05000000000000000000" pitchFamily="2" charset="2"/>
              <a:buChar char="q"/>
            </a:pPr>
            <a:r>
              <a:rPr lang="en-GB" altLang="en-US" sz="3200" dirty="0"/>
              <a:t>Different kinds of autoencoder, variations on architectures and training algorithms </a:t>
            </a:r>
            <a:r>
              <a:rPr lang="en-GB" altLang="en-US" sz="3200" dirty="0" err="1"/>
              <a:t>etc</a:t>
            </a:r>
            <a:r>
              <a:rPr lang="en-GB" altLang="en-US" sz="3200" dirty="0"/>
              <a:t>…</a:t>
            </a:r>
          </a:p>
          <a:p>
            <a:pPr>
              <a:buFont typeface="Wingdings" panose="05000000000000000000" pitchFamily="2" charset="2"/>
              <a:buChar char="q"/>
            </a:pPr>
            <a:endParaRPr lang="en-GB" altLang="en-US" sz="3200" dirty="0"/>
          </a:p>
          <a:p>
            <a:pPr>
              <a:buFont typeface="Wingdings" panose="05000000000000000000" pitchFamily="2" charset="2"/>
              <a:buChar char="q"/>
            </a:pPr>
            <a:r>
              <a:rPr lang="en-GB" altLang="en-US" sz="3200" dirty="0"/>
              <a:t>It’s a fast growing area …</a:t>
            </a:r>
          </a:p>
        </p:txBody>
      </p:sp>
    </p:spTree>
    <p:extLst>
      <p:ext uri="{BB962C8B-B14F-4D97-AF65-F5344CB8AC3E}">
        <p14:creationId xmlns:p14="http://schemas.microsoft.com/office/powerpoint/2010/main" val="34707389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92498"/>
            <a:ext cx="9957954" cy="737755"/>
          </a:xfrm>
        </p:spPr>
        <p:txBody>
          <a:bodyPr>
            <a:noAutofit/>
          </a:bodyPr>
          <a:lstStyle/>
          <a:p>
            <a:pPr algn="ctr"/>
            <a:r>
              <a:rPr lang="en-US" sz="6000" b="1" dirty="0"/>
              <a:t>Common DNNs</a:t>
            </a:r>
          </a:p>
        </p:txBody>
      </p:sp>
      <p:sp>
        <p:nvSpPr>
          <p:cNvPr id="3" name="Content Placeholder 2"/>
          <p:cNvSpPr>
            <a:spLocks noGrp="1"/>
          </p:cNvSpPr>
          <p:nvPr>
            <p:ph idx="1"/>
          </p:nvPr>
        </p:nvSpPr>
        <p:spPr>
          <a:xfrm>
            <a:off x="1066800" y="901286"/>
            <a:ext cx="9957954" cy="5455064"/>
          </a:xfrm>
          <a:solidFill>
            <a:schemeClr val="bg1"/>
          </a:solidFill>
        </p:spPr>
        <p:txBody>
          <a:bodyPr>
            <a:noAutofit/>
          </a:bodyPr>
          <a:lstStyle/>
          <a:p>
            <a:pPr>
              <a:buFont typeface="Wingdings" panose="05000000000000000000" pitchFamily="2" charset="2"/>
              <a:buChar char="q"/>
            </a:pPr>
            <a:r>
              <a:rPr lang="en-US" sz="2400" dirty="0"/>
              <a:t> Deep Convolutional Neural Network (DCNN)</a:t>
            </a:r>
          </a:p>
          <a:p>
            <a:pPr lvl="1">
              <a:buFont typeface="Wingdings" panose="05000000000000000000" pitchFamily="2" charset="2"/>
              <a:buChar char="§"/>
            </a:pPr>
            <a:r>
              <a:rPr lang="en-US" dirty="0"/>
              <a:t>To extract representation from images</a:t>
            </a:r>
          </a:p>
          <a:p>
            <a:pPr marL="0" indent="0">
              <a:buNone/>
            </a:pPr>
            <a:endParaRPr lang="en-US" sz="2400" dirty="0"/>
          </a:p>
          <a:p>
            <a:pPr>
              <a:buFont typeface="Wingdings" panose="05000000000000000000" pitchFamily="2" charset="2"/>
              <a:buChar char="q"/>
            </a:pPr>
            <a:r>
              <a:rPr lang="en-US" sz="2400" dirty="0"/>
              <a:t> Recurrent Neural Network (RNN)</a:t>
            </a:r>
          </a:p>
          <a:p>
            <a:pPr lvl="1">
              <a:buFont typeface="Wingdings" panose="05000000000000000000" pitchFamily="2" charset="2"/>
              <a:buChar char="§"/>
            </a:pPr>
            <a:r>
              <a:rPr lang="en-US" dirty="0"/>
              <a:t>To extract representation from sequential data</a:t>
            </a:r>
          </a:p>
          <a:p>
            <a:pPr marL="457200" lvl="1" indent="0">
              <a:buNone/>
            </a:pPr>
            <a:endParaRPr lang="en-US" dirty="0"/>
          </a:p>
          <a:p>
            <a:pPr>
              <a:buFont typeface="Wingdings" panose="05000000000000000000" pitchFamily="2" charset="2"/>
              <a:buChar char="q"/>
            </a:pPr>
            <a:r>
              <a:rPr lang="en-US" sz="2400" dirty="0"/>
              <a:t>Deep Belief Neural Network (DBN)</a:t>
            </a:r>
          </a:p>
          <a:p>
            <a:pPr lvl="1">
              <a:buFont typeface="Wingdings" panose="05000000000000000000" pitchFamily="2" charset="2"/>
              <a:buChar char="§"/>
            </a:pPr>
            <a:r>
              <a:rPr lang="en-US" dirty="0"/>
              <a:t>To extract hierarchical representation from a dataset</a:t>
            </a:r>
          </a:p>
          <a:p>
            <a:pPr marL="457200" lvl="1" indent="0">
              <a:buNone/>
            </a:pPr>
            <a:endParaRPr lang="en-US" dirty="0"/>
          </a:p>
          <a:p>
            <a:pPr>
              <a:buFont typeface="Wingdings" panose="05000000000000000000" pitchFamily="2" charset="2"/>
              <a:buChar char="q"/>
            </a:pPr>
            <a:r>
              <a:rPr lang="en-US" sz="2400" dirty="0"/>
              <a:t> Deep Reinforcement Learning (DQN)</a:t>
            </a:r>
          </a:p>
          <a:p>
            <a:pPr lvl="1">
              <a:buFont typeface="Wingdings" panose="05000000000000000000" pitchFamily="2" charset="2"/>
              <a:buChar char="§"/>
            </a:pPr>
            <a:r>
              <a:rPr lang="en-US" dirty="0"/>
              <a:t>To prescribe how agents should act in an environment in order to maximize future cumulative reward (e.g., a game score)</a:t>
            </a:r>
          </a:p>
          <a:p>
            <a:pPr marL="457200" lvl="1" indent="0">
              <a:buNone/>
            </a:pPr>
            <a:endParaRPr lang="en-US" b="1" dirty="0"/>
          </a:p>
          <a:p>
            <a:pPr marL="457200" lvl="1" indent="0">
              <a:buNone/>
            </a:pPr>
            <a:r>
              <a:rPr lang="en-US" b="1" dirty="0"/>
              <a:t>We cover DCNN &amp; RNN today</a:t>
            </a:r>
            <a:endParaRPr lang="en-US" dirty="0"/>
          </a:p>
          <a:p>
            <a:pPr marL="457200" lvl="1" indent="0">
              <a:buNone/>
            </a:pPr>
            <a:endParaRPr lang="en-US" dirty="0"/>
          </a:p>
          <a:p>
            <a:pPr>
              <a:buFont typeface="Wingdings" panose="05000000000000000000" pitchFamily="2" charset="2"/>
              <a:buChar char="q"/>
            </a:pPr>
            <a:endParaRPr lang="en-US" sz="2400" dirty="0"/>
          </a:p>
        </p:txBody>
      </p:sp>
      <p:sp>
        <p:nvSpPr>
          <p:cNvPr id="5" name="Slide Number Placeholder 4"/>
          <p:cNvSpPr>
            <a:spLocks noGrp="1"/>
          </p:cNvSpPr>
          <p:nvPr>
            <p:ph type="sldNum" sz="quarter" idx="12"/>
          </p:nvPr>
        </p:nvSpPr>
        <p:spPr/>
        <p:txBody>
          <a:bodyPr/>
          <a:lstStyle/>
          <a:p>
            <a:fld id="{6BA20098-320B-459E-801E-54E5791438C8}" type="slidenum">
              <a:rPr lang="en-US" smtClean="0"/>
              <a:t>62</a:t>
            </a:fld>
            <a:endParaRPr lang="en-US"/>
          </a:p>
        </p:txBody>
      </p:sp>
    </p:spTree>
    <p:extLst>
      <p:ext uri="{BB962C8B-B14F-4D97-AF65-F5344CB8AC3E}">
        <p14:creationId xmlns:p14="http://schemas.microsoft.com/office/powerpoint/2010/main" val="3305708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4044" y="1"/>
            <a:ext cx="9003956" cy="1004207"/>
          </a:xfrm>
        </p:spPr>
        <p:txBody>
          <a:bodyPr>
            <a:noAutofit/>
          </a:bodyPr>
          <a:lstStyle/>
          <a:p>
            <a:pPr algn="ctr"/>
            <a:r>
              <a:rPr lang="en-US" b="1" dirty="0"/>
              <a:t>Comparing Representations</a:t>
            </a:r>
          </a:p>
        </p:txBody>
      </p:sp>
      <mc:AlternateContent xmlns:mc="http://schemas.openxmlformats.org/markup-compatibility/2006" xmlns:a14="http://schemas.microsoft.com/office/drawing/2010/main">
        <mc:Choice Requires="a14">
          <p:sp>
            <p:nvSpPr>
              <p:cNvPr id="7" name="TextBox 6"/>
              <p:cNvSpPr txBox="1"/>
              <p:nvPr/>
            </p:nvSpPr>
            <p:spPr>
              <a:xfrm>
                <a:off x="1727891" y="962321"/>
                <a:ext cx="3916521" cy="1200329"/>
              </a:xfrm>
              <a:prstGeom prst="rect">
                <a:avLst/>
              </a:prstGeom>
              <a:noFill/>
            </p:spPr>
            <p:txBody>
              <a:bodyPr wrap="none" rtlCol="0">
                <a:spAutoFit/>
              </a:bodyPr>
              <a:lstStyle/>
              <a:p>
                <a:pPr algn="ctr"/>
                <a:r>
                  <a:rPr lang="en-US" sz="2400" dirty="0">
                    <a:solidFill>
                      <a:srgbClr val="C84D5F"/>
                    </a:solidFill>
                  </a:rPr>
                  <a:t>Vector representation</a:t>
                </a:r>
              </a:p>
              <a:p>
                <a:pPr algn="ctr"/>
                <a:r>
                  <a:rPr lang="en-US" sz="2400" dirty="0"/>
                  <a:t>taco = </a:t>
                </a:r>
                <a14:m>
                  <m:oMath xmlns:m="http://schemas.openxmlformats.org/officeDocument/2006/math">
                    <m:r>
                      <a:rPr lang="en-US" sz="2400" i="1">
                        <a:latin typeface="Cambria Math" panose="02040503050406030204" pitchFamily="18" charset="0"/>
                      </a:rPr>
                      <m:t>[17.32, 82.9, −4.6, 7.2]</m:t>
                    </m:r>
                  </m:oMath>
                </a14:m>
                <a:endParaRPr lang="en-US" sz="2400" dirty="0"/>
              </a:p>
              <a:p>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1727891" y="962321"/>
                <a:ext cx="3916521" cy="1200329"/>
              </a:xfrm>
              <a:prstGeom prst="rect">
                <a:avLst/>
              </a:prstGeom>
              <a:blipFill>
                <a:blip r:embed="rId3"/>
                <a:stretch>
                  <a:fillRect l="-1866" t="-4061" r="-9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6630281" y="962321"/>
                <a:ext cx="3220177" cy="830997"/>
              </a:xfrm>
              <a:prstGeom prst="rect">
                <a:avLst/>
              </a:prstGeom>
              <a:noFill/>
            </p:spPr>
            <p:txBody>
              <a:bodyPr wrap="none" rtlCol="0">
                <a:spAutoFit/>
              </a:bodyPr>
              <a:lstStyle/>
              <a:p>
                <a:pPr algn="ctr"/>
                <a:r>
                  <a:rPr lang="en-US" sz="2400" dirty="0">
                    <a:solidFill>
                      <a:srgbClr val="C84D5F"/>
                    </a:solidFill>
                  </a:rPr>
                  <a:t>Symbolic representation</a:t>
                </a:r>
                <a:br>
                  <a:rPr lang="en-US" sz="2400" dirty="0">
                    <a:solidFill>
                      <a:srgbClr val="C84D5F"/>
                    </a:solidFill>
                  </a:rPr>
                </a:br>
                <a:r>
                  <a:rPr lang="en-US" sz="2400" dirty="0"/>
                  <a:t>taco = </a:t>
                </a:r>
                <a14:m>
                  <m:oMath xmlns:m="http://schemas.openxmlformats.org/officeDocument/2006/math">
                    <m:r>
                      <a:rPr lang="en-US" sz="2400" i="1">
                        <a:latin typeface="Cambria Math" panose="02040503050406030204" pitchFamily="18" charset="0"/>
                      </a:rPr>
                      <m:t>𝑡𝑎𝑐𝑜</m:t>
                    </m:r>
                  </m:oMath>
                </a14:m>
                <a:endParaRPr lang="en-US" sz="2400" dirty="0"/>
              </a:p>
            </p:txBody>
          </p:sp>
        </mc:Choice>
        <mc:Fallback xmlns="">
          <p:sp>
            <p:nvSpPr>
              <p:cNvPr id="8" name="TextBox 7"/>
              <p:cNvSpPr txBox="1">
                <a:spLocks noRot="1" noChangeAspect="1" noMove="1" noResize="1" noEditPoints="1" noAdjustHandles="1" noChangeArrowheads="1" noChangeShapeType="1" noTextEdit="1"/>
              </p:cNvSpPr>
              <p:nvPr/>
            </p:nvSpPr>
            <p:spPr>
              <a:xfrm>
                <a:off x="6630281" y="962321"/>
                <a:ext cx="3220177" cy="830997"/>
              </a:xfrm>
              <a:prstGeom prst="rect">
                <a:avLst/>
              </a:prstGeom>
              <a:blipFill>
                <a:blip r:embed="rId4"/>
                <a:stretch>
                  <a:fillRect l="-2462" t="-5882" r="-2273" b="-16176"/>
                </a:stretch>
              </a:blipFill>
            </p:spPr>
            <p:txBody>
              <a:bodyPr/>
              <a:lstStyle/>
              <a:p>
                <a:r>
                  <a:rPr lang="en-US">
                    <a:noFill/>
                  </a:rPr>
                  <a:t> </a:t>
                </a:r>
              </a:p>
            </p:txBody>
          </p:sp>
        </mc:Fallback>
      </mc:AlternateContent>
      <p:cxnSp>
        <p:nvCxnSpPr>
          <p:cNvPr id="16" name="Straight Connector 15"/>
          <p:cNvCxnSpPr/>
          <p:nvPr/>
        </p:nvCxnSpPr>
        <p:spPr>
          <a:xfrm>
            <a:off x="6027070" y="1055681"/>
            <a:ext cx="0" cy="5557878"/>
          </a:xfrm>
          <a:prstGeom prst="line">
            <a:avLst/>
          </a:prstGeom>
          <a:ln w="50800">
            <a:solidFill>
              <a:srgbClr val="C84D5F"/>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621424" y="2090096"/>
            <a:ext cx="4297843" cy="769441"/>
          </a:xfrm>
          <a:prstGeom prst="rect">
            <a:avLst/>
          </a:prstGeom>
          <a:noFill/>
        </p:spPr>
        <p:txBody>
          <a:bodyPr wrap="none" rtlCol="0">
            <a:spAutoFit/>
          </a:bodyPr>
          <a:lstStyle/>
          <a:p>
            <a:pPr marL="342900" indent="-342900">
              <a:buFont typeface="Arial" panose="020B0604020202020204" pitchFamily="34" charset="0"/>
              <a:buChar char="•"/>
            </a:pPr>
            <a:r>
              <a:rPr lang="en-US" sz="2200" dirty="0"/>
              <a:t>Vectors have a similarity score. </a:t>
            </a:r>
          </a:p>
          <a:p>
            <a:r>
              <a:rPr lang="en-US" sz="2200" dirty="0"/>
              <a:t>     A taco is not a burrito but similar.</a:t>
            </a:r>
            <a:endParaRPr lang="en-US" sz="2000" dirty="0"/>
          </a:p>
        </p:txBody>
      </p:sp>
      <p:sp>
        <p:nvSpPr>
          <p:cNvPr id="17" name="TextBox 16"/>
          <p:cNvSpPr txBox="1"/>
          <p:nvPr/>
        </p:nvSpPr>
        <p:spPr>
          <a:xfrm>
            <a:off x="6117688" y="2090096"/>
            <a:ext cx="4780973" cy="1107996"/>
          </a:xfrm>
          <a:prstGeom prst="rect">
            <a:avLst/>
          </a:prstGeom>
          <a:noFill/>
        </p:spPr>
        <p:txBody>
          <a:bodyPr wrap="square" rtlCol="0">
            <a:spAutoFit/>
          </a:bodyPr>
          <a:lstStyle/>
          <a:p>
            <a:pPr marL="342900" indent="-342900">
              <a:buFont typeface="Arial" panose="020B0604020202020204" pitchFamily="34" charset="0"/>
              <a:buChar char="•"/>
            </a:pPr>
            <a:r>
              <a:rPr lang="en-US" sz="2200" dirty="0"/>
              <a:t>Symbols can be the same or not. </a:t>
            </a:r>
          </a:p>
          <a:p>
            <a:pPr marL="342900" indent="-342900">
              <a:buFont typeface="Arial" panose="020B0604020202020204" pitchFamily="34" charset="0"/>
              <a:buChar char="•"/>
            </a:pPr>
            <a:r>
              <a:rPr lang="en-US" sz="2200" dirty="0"/>
              <a:t>A taco is just as different from a burrito as a Toyota.</a:t>
            </a:r>
            <a:endParaRPr lang="en-US" dirty="0"/>
          </a:p>
        </p:txBody>
      </p:sp>
      <p:sp>
        <p:nvSpPr>
          <p:cNvPr id="18" name="TextBox 17"/>
          <p:cNvSpPr txBox="1"/>
          <p:nvPr/>
        </p:nvSpPr>
        <p:spPr>
          <a:xfrm>
            <a:off x="1621425" y="3275124"/>
            <a:ext cx="4313823" cy="1446550"/>
          </a:xfrm>
          <a:prstGeom prst="rect">
            <a:avLst/>
          </a:prstGeom>
          <a:noFill/>
        </p:spPr>
        <p:txBody>
          <a:bodyPr wrap="square" rtlCol="0">
            <a:spAutoFit/>
          </a:bodyPr>
          <a:lstStyle/>
          <a:p>
            <a:pPr marL="342900" indent="-342900">
              <a:buFont typeface="Arial" panose="020B0604020202020204" pitchFamily="34" charset="0"/>
              <a:buChar char="•"/>
            </a:pPr>
            <a:r>
              <a:rPr lang="en-US" sz="2200" dirty="0"/>
              <a:t>Vectors have internal structure  [Mikolov et al., 2013].</a:t>
            </a:r>
          </a:p>
          <a:p>
            <a:r>
              <a:rPr lang="en-US" sz="2200" dirty="0"/>
              <a:t>      Italy – Rome = France – Paris</a:t>
            </a:r>
          </a:p>
          <a:p>
            <a:r>
              <a:rPr lang="en-US" sz="2200" dirty="0"/>
              <a:t>      King – Queen = Man – Woman</a:t>
            </a:r>
          </a:p>
        </p:txBody>
      </p:sp>
      <p:sp>
        <p:nvSpPr>
          <p:cNvPr id="19" name="TextBox 18"/>
          <p:cNvSpPr txBox="1"/>
          <p:nvPr/>
        </p:nvSpPr>
        <p:spPr>
          <a:xfrm>
            <a:off x="6117687" y="3275125"/>
            <a:ext cx="3627788" cy="430887"/>
          </a:xfrm>
          <a:prstGeom prst="rect">
            <a:avLst/>
          </a:prstGeom>
          <a:noFill/>
        </p:spPr>
        <p:txBody>
          <a:bodyPr wrap="none" rtlCol="0">
            <a:spAutoFit/>
          </a:bodyPr>
          <a:lstStyle/>
          <a:p>
            <a:pPr marL="342900" indent="-342900">
              <a:buFont typeface="Arial" panose="020B0604020202020204" pitchFamily="34" charset="0"/>
              <a:buChar char="•"/>
            </a:pPr>
            <a:r>
              <a:rPr lang="en-US" sz="2200" dirty="0"/>
              <a:t>Symbols have no structure.</a:t>
            </a:r>
          </a:p>
        </p:txBody>
      </p:sp>
      <p:grpSp>
        <p:nvGrpSpPr>
          <p:cNvPr id="4" name="Group 3"/>
          <p:cNvGrpSpPr/>
          <p:nvPr/>
        </p:nvGrpSpPr>
        <p:grpSpPr>
          <a:xfrm>
            <a:off x="1621424" y="4881088"/>
            <a:ext cx="9013848" cy="1446550"/>
            <a:chOff x="97424" y="4881088"/>
            <a:chExt cx="9013848" cy="1446550"/>
          </a:xfrm>
        </p:grpSpPr>
        <p:sp>
          <p:nvSpPr>
            <p:cNvPr id="13" name="TextBox 12"/>
            <p:cNvSpPr txBox="1"/>
            <p:nvPr/>
          </p:nvSpPr>
          <p:spPr>
            <a:xfrm>
              <a:off x="4593687" y="4881088"/>
              <a:ext cx="4517585" cy="1107996"/>
            </a:xfrm>
            <a:prstGeom prst="rect">
              <a:avLst/>
            </a:prstGeom>
            <a:noFill/>
          </p:spPr>
          <p:txBody>
            <a:bodyPr wrap="square" rtlCol="0">
              <a:spAutoFit/>
            </a:bodyPr>
            <a:lstStyle/>
            <a:p>
              <a:pPr marL="342900" indent="-342900">
                <a:buFont typeface="Arial" panose="020B0604020202020204" pitchFamily="34" charset="0"/>
                <a:buChar char="•"/>
              </a:pPr>
              <a:r>
                <a:rPr lang="en-US" sz="2200" dirty="0"/>
                <a:t>Symbols are arbitrarily assigned.</a:t>
              </a:r>
            </a:p>
            <a:p>
              <a:endParaRPr lang="en-US" sz="2200" dirty="0"/>
            </a:p>
            <a:p>
              <a:pPr marL="342900" indent="-342900">
                <a:buFont typeface="Arial" panose="020B0604020202020204" pitchFamily="34" charset="0"/>
                <a:buChar char="•"/>
              </a:pPr>
              <a:r>
                <a:rPr lang="en-US" sz="2200" dirty="0"/>
                <a:t>Meaning relative to other symbols.</a:t>
              </a:r>
            </a:p>
          </p:txBody>
        </p:sp>
        <p:sp>
          <p:nvSpPr>
            <p:cNvPr id="20" name="TextBox 19"/>
            <p:cNvSpPr txBox="1"/>
            <p:nvPr/>
          </p:nvSpPr>
          <p:spPr>
            <a:xfrm>
              <a:off x="97424" y="4881088"/>
              <a:ext cx="4216091" cy="1446550"/>
            </a:xfrm>
            <a:prstGeom prst="rect">
              <a:avLst/>
            </a:prstGeom>
            <a:noFill/>
          </p:spPr>
          <p:txBody>
            <a:bodyPr wrap="square" rtlCol="0">
              <a:spAutoFit/>
            </a:bodyPr>
            <a:lstStyle/>
            <a:p>
              <a:pPr marL="342900" indent="-342900">
                <a:buFont typeface="Arial" panose="020B0604020202020204" pitchFamily="34" charset="0"/>
                <a:buChar char="•"/>
              </a:pPr>
              <a:r>
                <a:rPr lang="en-US" sz="2200" dirty="0"/>
                <a:t>Vectors are grounded in experience.</a:t>
              </a:r>
            </a:p>
            <a:p>
              <a:endParaRPr lang="en-US" sz="2200" dirty="0"/>
            </a:p>
            <a:p>
              <a:pPr marL="342900" indent="-342900">
                <a:buFont typeface="Arial" panose="020B0604020202020204" pitchFamily="34" charset="0"/>
                <a:buChar char="•"/>
              </a:pPr>
              <a:r>
                <a:rPr lang="en-US" sz="2200" dirty="0"/>
                <a:t>Meaning relative to predictions.</a:t>
              </a:r>
            </a:p>
          </p:txBody>
        </p:sp>
      </p:grpSp>
      <p:sp>
        <p:nvSpPr>
          <p:cNvPr id="3" name="Slide Number Placeholder 2"/>
          <p:cNvSpPr>
            <a:spLocks noGrp="1"/>
          </p:cNvSpPr>
          <p:nvPr>
            <p:ph type="sldNum" sz="quarter" idx="12"/>
          </p:nvPr>
        </p:nvSpPr>
        <p:spPr/>
        <p:txBody>
          <a:bodyPr/>
          <a:lstStyle/>
          <a:p>
            <a:fld id="{6BA20098-320B-459E-801E-54E5791438C8}" type="slidenum">
              <a:rPr lang="en-US" smtClean="0"/>
              <a:t>63</a:t>
            </a:fld>
            <a:endParaRPr lang="en-US"/>
          </a:p>
        </p:txBody>
      </p:sp>
    </p:spTree>
    <p:extLst>
      <p:ext uri="{BB962C8B-B14F-4D97-AF65-F5344CB8AC3E}">
        <p14:creationId xmlns:p14="http://schemas.microsoft.com/office/powerpoint/2010/main" val="694935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80108"/>
            <a:ext cx="10515600" cy="1325563"/>
          </a:xfrm>
        </p:spPr>
        <p:txBody>
          <a:bodyPr>
            <a:noAutofit/>
          </a:bodyPr>
          <a:lstStyle/>
          <a:p>
            <a:pPr algn="ctr"/>
            <a:r>
              <a:rPr lang="en-US" sz="6000" b="1" dirty="0"/>
              <a:t>Common Open-Source DL Frameworks</a:t>
            </a:r>
          </a:p>
        </p:txBody>
      </p:sp>
      <p:sp>
        <p:nvSpPr>
          <p:cNvPr id="5" name="Text Placeholder 4"/>
          <p:cNvSpPr>
            <a:spLocks noGrp="1"/>
          </p:cNvSpPr>
          <p:nvPr>
            <p:ph type="body" idx="1"/>
          </p:nvPr>
        </p:nvSpPr>
        <p:spPr>
          <a:xfrm>
            <a:off x="763588" y="1414463"/>
            <a:ext cx="5157787" cy="823912"/>
          </a:xfrm>
        </p:spPr>
        <p:txBody>
          <a:bodyPr>
            <a:normAutofit/>
          </a:bodyPr>
          <a:lstStyle/>
          <a:p>
            <a:pPr algn="ctr"/>
            <a:endParaRPr lang="en-US" sz="3600" dirty="0"/>
          </a:p>
          <a:p>
            <a:pPr algn="ctr"/>
            <a:endParaRPr lang="en-US" sz="3600" dirty="0"/>
          </a:p>
        </p:txBody>
      </p:sp>
      <p:graphicFrame>
        <p:nvGraphicFramePr>
          <p:cNvPr id="9" name="Content Placeholder 8"/>
          <p:cNvGraphicFramePr>
            <a:graphicFrameLocks noGrp="1"/>
          </p:cNvGraphicFramePr>
          <p:nvPr>
            <p:ph sz="half" idx="2"/>
            <p:extLst/>
          </p:nvPr>
        </p:nvGraphicFramePr>
        <p:xfrm>
          <a:off x="839788" y="2640806"/>
          <a:ext cx="10514012" cy="32837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 Placeholder 6"/>
          <p:cNvSpPr>
            <a:spLocks noGrp="1"/>
          </p:cNvSpPr>
          <p:nvPr>
            <p:ph type="body" sz="quarter" idx="3"/>
          </p:nvPr>
        </p:nvSpPr>
        <p:spPr>
          <a:xfrm>
            <a:off x="4823791" y="2360017"/>
            <a:ext cx="5000625" cy="561578"/>
          </a:xfrm>
          <a:solidFill>
            <a:schemeClr val="bg1"/>
          </a:solidFill>
        </p:spPr>
        <p:txBody>
          <a:bodyPr>
            <a:noAutofit/>
          </a:bodyPr>
          <a:lstStyle/>
          <a:p>
            <a:pPr algn="ctr"/>
            <a:r>
              <a:rPr lang="en-US" sz="3600" u="sng" dirty="0"/>
              <a:t>Symbolic</a:t>
            </a:r>
          </a:p>
        </p:txBody>
      </p:sp>
      <p:sp>
        <p:nvSpPr>
          <p:cNvPr id="12" name="Text Placeholder 6"/>
          <p:cNvSpPr txBox="1">
            <a:spLocks/>
          </p:cNvSpPr>
          <p:nvPr/>
        </p:nvSpPr>
        <p:spPr>
          <a:xfrm>
            <a:off x="516834" y="2459237"/>
            <a:ext cx="3414851" cy="561578"/>
          </a:xfrm>
          <a:prstGeom prst="rect">
            <a:avLst/>
          </a:prstGeom>
          <a:solidFill>
            <a:schemeClr val="bg1"/>
          </a:solidFill>
        </p:spPr>
        <p:txBody>
          <a:bodyPr vert="horz" lIns="91440" tIns="45720" rIns="91440" bIns="45720" rtlCol="0" anchor="b">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sz="3600" u="sng" dirty="0"/>
              <a:t>Non-symbolic</a:t>
            </a:r>
          </a:p>
        </p:txBody>
      </p:sp>
      <p:sp>
        <p:nvSpPr>
          <p:cNvPr id="3" name="Slide Number Placeholder 2"/>
          <p:cNvSpPr>
            <a:spLocks noGrp="1"/>
          </p:cNvSpPr>
          <p:nvPr>
            <p:ph type="sldNum" sz="quarter" idx="12"/>
          </p:nvPr>
        </p:nvSpPr>
        <p:spPr/>
        <p:txBody>
          <a:bodyPr/>
          <a:lstStyle/>
          <a:p>
            <a:fld id="{6BA20098-320B-459E-801E-54E5791438C8}" type="slidenum">
              <a:rPr lang="en-US" smtClean="0"/>
              <a:t>64</a:t>
            </a:fld>
            <a:endParaRPr lang="en-US"/>
          </a:p>
        </p:txBody>
      </p:sp>
    </p:spTree>
    <p:extLst>
      <p:ext uri="{BB962C8B-B14F-4D97-AF65-F5344CB8AC3E}">
        <p14:creationId xmlns:p14="http://schemas.microsoft.com/office/powerpoint/2010/main" val="42821266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4063" y="3126719"/>
            <a:ext cx="10515600" cy="1325563"/>
          </a:xfrm>
        </p:spPr>
        <p:txBody>
          <a:bodyPr>
            <a:normAutofit/>
          </a:bodyPr>
          <a:lstStyle/>
          <a:p>
            <a:pPr algn="ctr"/>
            <a:r>
              <a:rPr lang="en-US" b="1" dirty="0"/>
              <a:t>Deep learning and computer vision</a:t>
            </a:r>
            <a:br>
              <a:rPr lang="en-US" b="1" dirty="0"/>
            </a:br>
            <a:endParaRPr lang="en-US" b="1" dirty="0"/>
          </a:p>
        </p:txBody>
      </p:sp>
      <p:sp>
        <p:nvSpPr>
          <p:cNvPr id="3" name="Slide Number Placeholder 2"/>
          <p:cNvSpPr>
            <a:spLocks noGrp="1"/>
          </p:cNvSpPr>
          <p:nvPr>
            <p:ph type="sldNum" sz="quarter" idx="12"/>
          </p:nvPr>
        </p:nvSpPr>
        <p:spPr/>
        <p:txBody>
          <a:bodyPr/>
          <a:lstStyle/>
          <a:p>
            <a:fld id="{6BA20098-320B-459E-801E-54E5791438C8}" type="slidenum">
              <a:rPr lang="en-US" smtClean="0"/>
              <a:t>65</a:t>
            </a:fld>
            <a:endParaRPr lang="en-US" dirty="0"/>
          </a:p>
        </p:txBody>
      </p:sp>
    </p:spTree>
    <p:extLst>
      <p:ext uri="{BB962C8B-B14F-4D97-AF65-F5344CB8AC3E}">
        <p14:creationId xmlns:p14="http://schemas.microsoft.com/office/powerpoint/2010/main" val="19085765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857" y="146416"/>
            <a:ext cx="10515600" cy="1325563"/>
          </a:xfrm>
        </p:spPr>
        <p:txBody>
          <a:bodyPr/>
          <a:lstStyle/>
          <a:p>
            <a:pPr algn="ctr"/>
            <a:r>
              <a:rPr lang="en-US" b="1" dirty="0"/>
              <a:t>Vision is hard</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6348" y="2116526"/>
            <a:ext cx="3084779" cy="3084779"/>
          </a:xfrm>
          <a:prstGeom prst="rect">
            <a:avLst/>
          </a:prstGeom>
        </p:spPr>
      </p:pic>
      <p:sp>
        <p:nvSpPr>
          <p:cNvPr id="8" name="TextBox 7"/>
          <p:cNvSpPr txBox="1"/>
          <p:nvPr/>
        </p:nvSpPr>
        <p:spPr>
          <a:xfrm>
            <a:off x="5974751" y="3658915"/>
            <a:ext cx="3979970"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C84D5F"/>
                </a:solidFill>
              </a:rPr>
              <a:t>Even harder for 3D objects.</a:t>
            </a:r>
          </a:p>
          <a:p>
            <a:pPr marL="285750" indent="-285750">
              <a:buFont typeface="Arial" panose="020B0604020202020204" pitchFamily="34" charset="0"/>
              <a:buChar char="•"/>
            </a:pPr>
            <a:r>
              <a:rPr lang="en-US" sz="2800" dirty="0">
                <a:solidFill>
                  <a:srgbClr val="C84D5F"/>
                </a:solidFill>
              </a:rPr>
              <a:t>You move a bit, and everything changes.</a:t>
            </a:r>
          </a:p>
        </p:txBody>
      </p:sp>
      <p:sp>
        <p:nvSpPr>
          <p:cNvPr id="11" name="TextBox 10"/>
          <p:cNvSpPr txBox="1"/>
          <p:nvPr/>
        </p:nvSpPr>
        <p:spPr>
          <a:xfrm>
            <a:off x="5589978" y="2009527"/>
            <a:ext cx="4749517" cy="1384995"/>
          </a:xfrm>
          <a:prstGeom prst="rect">
            <a:avLst/>
          </a:prstGeom>
          <a:noFill/>
        </p:spPr>
        <p:txBody>
          <a:bodyPr wrap="none" rtlCol="0">
            <a:spAutoFit/>
          </a:bodyPr>
          <a:lstStyle/>
          <a:p>
            <a:r>
              <a:rPr lang="en-US" sz="2800" dirty="0"/>
              <a:t>How a computer sees an image</a:t>
            </a:r>
            <a:br>
              <a:rPr lang="en-US" sz="2800" dirty="0"/>
            </a:br>
            <a:br>
              <a:rPr lang="en-US" sz="2800" dirty="0"/>
            </a:br>
            <a:r>
              <a:rPr lang="en-US" sz="2800" dirty="0"/>
              <a:t> </a:t>
            </a:r>
            <a:r>
              <a:rPr lang="en-US" sz="2800" dirty="0">
                <a:latin typeface="Times New Roman"/>
                <a:cs typeface="Times New Roman"/>
              </a:rPr>
              <a:t>[22, 81, 44, 88, 17, 0, ..., 45]</a:t>
            </a:r>
            <a:endParaRPr lang="en-US" sz="2800" dirty="0"/>
          </a:p>
        </p:txBody>
      </p:sp>
      <p:sp>
        <p:nvSpPr>
          <p:cNvPr id="3" name="TextBox 2"/>
          <p:cNvSpPr txBox="1"/>
          <p:nvPr/>
        </p:nvSpPr>
        <p:spPr>
          <a:xfrm>
            <a:off x="1819894" y="5201305"/>
            <a:ext cx="3937687" cy="1200329"/>
          </a:xfrm>
          <a:prstGeom prst="rect">
            <a:avLst/>
          </a:prstGeom>
          <a:noFill/>
        </p:spPr>
        <p:txBody>
          <a:bodyPr wrap="square" rtlCol="0">
            <a:spAutoFit/>
          </a:bodyPr>
          <a:lstStyle/>
          <a:p>
            <a:pPr algn="ctr"/>
            <a:r>
              <a:rPr lang="en-US" sz="2400" dirty="0"/>
              <a:t>Example from MNIST handwritten digit dataset [LeCun and Cortes, 1998].</a:t>
            </a:r>
          </a:p>
        </p:txBody>
      </p:sp>
      <p:sp>
        <p:nvSpPr>
          <p:cNvPr id="4" name="TextBox 3"/>
          <p:cNvSpPr txBox="1"/>
          <p:nvPr/>
        </p:nvSpPr>
        <p:spPr>
          <a:xfrm>
            <a:off x="1656733" y="1287313"/>
            <a:ext cx="8682762" cy="523220"/>
          </a:xfrm>
          <a:prstGeom prst="rect">
            <a:avLst/>
          </a:prstGeom>
          <a:noFill/>
        </p:spPr>
        <p:txBody>
          <a:bodyPr wrap="none" rtlCol="0">
            <a:spAutoFit/>
          </a:bodyPr>
          <a:lstStyle/>
          <a:p>
            <a:r>
              <a:rPr lang="en-US" sz="2800" dirty="0"/>
              <a:t>Vision is hard because images are big matrices of numbers.</a:t>
            </a:r>
          </a:p>
        </p:txBody>
      </p:sp>
      <p:sp>
        <p:nvSpPr>
          <p:cNvPr id="6" name="Slide Number Placeholder 5"/>
          <p:cNvSpPr>
            <a:spLocks noGrp="1"/>
          </p:cNvSpPr>
          <p:nvPr>
            <p:ph type="sldNum" sz="quarter" idx="12"/>
          </p:nvPr>
        </p:nvSpPr>
        <p:spPr/>
        <p:txBody>
          <a:bodyPr/>
          <a:lstStyle/>
          <a:p>
            <a:fld id="{6BA20098-320B-459E-801E-54E5791438C8}" type="slidenum">
              <a:rPr lang="en-US" smtClean="0"/>
              <a:t>66</a:t>
            </a:fld>
            <a:endParaRPr lang="en-US" dirty="0"/>
          </a:p>
        </p:txBody>
      </p:sp>
    </p:spTree>
    <p:extLst>
      <p:ext uri="{BB962C8B-B14F-4D97-AF65-F5344CB8AC3E}">
        <p14:creationId xmlns:p14="http://schemas.microsoft.com/office/powerpoint/2010/main" val="29651247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2618" y="86622"/>
            <a:ext cx="10515600" cy="1325563"/>
          </a:xfrm>
        </p:spPr>
        <p:txBody>
          <a:bodyPr>
            <a:normAutofit/>
          </a:bodyPr>
          <a:lstStyle/>
          <a:p>
            <a:pPr algn="ctr"/>
            <a:r>
              <a:rPr lang="en-US" b="1" dirty="0"/>
              <a:t>RBM: Unsupervised Model</a:t>
            </a:r>
          </a:p>
        </p:txBody>
      </p:sp>
      <p:sp>
        <p:nvSpPr>
          <p:cNvPr id="65" name="TextBox 64"/>
          <p:cNvSpPr txBox="1"/>
          <p:nvPr/>
        </p:nvSpPr>
        <p:spPr>
          <a:xfrm>
            <a:off x="1736087" y="1680481"/>
            <a:ext cx="3998584" cy="2308324"/>
          </a:xfrm>
          <a:prstGeom prst="rect">
            <a:avLst/>
          </a:prstGeom>
          <a:noFill/>
        </p:spPr>
        <p:txBody>
          <a:bodyPr wrap="square" rtlCol="0">
            <a:spAutoFit/>
          </a:bodyPr>
          <a:lstStyle/>
          <a:p>
            <a:pPr marL="342900" indent="-342900">
              <a:buFont typeface="Wingdings" panose="05000000000000000000" pitchFamily="2" charset="2"/>
              <a:buChar char="q"/>
            </a:pPr>
            <a:r>
              <a:rPr lang="en-US" sz="2400" dirty="0"/>
              <a:t>Stochastic binary neuron</a:t>
            </a:r>
          </a:p>
          <a:p>
            <a:endParaRPr lang="en-US" sz="2400" dirty="0"/>
          </a:p>
          <a:p>
            <a:pPr marL="342900" indent="-342900">
              <a:buFont typeface="Wingdings" panose="05000000000000000000" pitchFamily="2" charset="2"/>
              <a:buChar char="q"/>
            </a:pPr>
            <a:r>
              <a:rPr lang="en-US" sz="2400" dirty="0"/>
              <a:t>Probabilistically outputs 0 (turns off) or 1 (turns on) based on the weight of the inputs from on units. </a:t>
            </a:r>
          </a:p>
        </p:txBody>
      </p:sp>
      <p:grpSp>
        <p:nvGrpSpPr>
          <p:cNvPr id="3" name="Group 2"/>
          <p:cNvGrpSpPr/>
          <p:nvPr/>
        </p:nvGrpSpPr>
        <p:grpSpPr>
          <a:xfrm>
            <a:off x="7534541" y="1987583"/>
            <a:ext cx="1318055" cy="1384322"/>
            <a:chOff x="928297" y="1970601"/>
            <a:chExt cx="1318055" cy="1384322"/>
          </a:xfrm>
        </p:grpSpPr>
        <p:grpSp>
          <p:nvGrpSpPr>
            <p:cNvPr id="55" name="Group 54"/>
            <p:cNvGrpSpPr/>
            <p:nvPr/>
          </p:nvGrpSpPr>
          <p:grpSpPr>
            <a:xfrm>
              <a:off x="1230552" y="2293767"/>
              <a:ext cx="685916" cy="613780"/>
              <a:chOff x="706023" y="3489023"/>
              <a:chExt cx="685916" cy="613780"/>
            </a:xfrm>
          </p:grpSpPr>
          <p:sp>
            <p:nvSpPr>
              <p:cNvPr id="56" name="Oval 55"/>
              <p:cNvSpPr/>
              <p:nvPr/>
            </p:nvSpPr>
            <p:spPr>
              <a:xfrm>
                <a:off x="706023" y="3489023"/>
                <a:ext cx="685916" cy="613780"/>
              </a:xfrm>
              <a:prstGeom prst="ellipse">
                <a:avLst/>
              </a:prstGeom>
              <a:noFill/>
              <a:ln w="28575">
                <a:solidFill>
                  <a:srgbClr val="C84D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mc:AlternateContent xmlns:mc="http://schemas.openxmlformats.org/markup-compatibility/2006" xmlns:a14="http://schemas.microsoft.com/office/drawing/2010/main">
            <mc:Choice Requires="a14">
              <p:sp>
                <p:nvSpPr>
                  <p:cNvPr id="57" name="TextBox 56"/>
                  <p:cNvSpPr txBox="1"/>
                  <p:nvPr/>
                </p:nvSpPr>
                <p:spPr>
                  <a:xfrm>
                    <a:off x="714114" y="3595858"/>
                    <a:ext cx="66973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lin"/>
                              <m:ctrlPr>
                                <a:rPr lang="en-US" sz="2000" i="1">
                                  <a:latin typeface="Cambria Math" panose="02040503050406030204" pitchFamily="18" charset="0"/>
                                </a:rPr>
                              </m:ctrlPr>
                            </m:fPr>
                            <m:num>
                              <m:r>
                                <a:rPr lang="en-US" sz="2000" i="1">
                                  <a:latin typeface="Cambria Math" panose="02040503050406030204" pitchFamily="18" charset="0"/>
                                </a:rPr>
                                <m:t>0</m:t>
                              </m:r>
                            </m:num>
                            <m:den>
                              <m:r>
                                <a:rPr lang="en-US" sz="2000" i="1">
                                  <a:latin typeface="Cambria Math" panose="02040503050406030204" pitchFamily="18" charset="0"/>
                                </a:rPr>
                                <m:t>1</m:t>
                              </m:r>
                            </m:den>
                          </m:f>
                        </m:oMath>
                      </m:oMathPara>
                    </a14:m>
                    <a:endParaRPr lang="en-US" sz="2000" dirty="0"/>
                  </a:p>
                </p:txBody>
              </p:sp>
            </mc:Choice>
            <mc:Fallback xmlns="">
              <p:sp>
                <p:nvSpPr>
                  <p:cNvPr id="57" name="TextBox 56"/>
                  <p:cNvSpPr txBox="1">
                    <a:spLocks noRot="1" noChangeAspect="1" noMove="1" noResize="1" noEditPoints="1" noAdjustHandles="1" noChangeArrowheads="1" noChangeShapeType="1" noTextEdit="1"/>
                  </p:cNvSpPr>
                  <p:nvPr/>
                </p:nvSpPr>
                <p:spPr>
                  <a:xfrm>
                    <a:off x="714114" y="3595858"/>
                    <a:ext cx="669734" cy="400110"/>
                  </a:xfrm>
                  <a:prstGeom prst="rect">
                    <a:avLst/>
                  </a:prstGeom>
                  <a:blipFill rotWithShape="0">
                    <a:blip r:embed="rId3"/>
                    <a:stretch>
                      <a:fillRect l="-29358" t="-118462" r="-80734" b="-181538"/>
                    </a:stretch>
                  </a:blipFill>
                </p:spPr>
                <p:txBody>
                  <a:bodyPr/>
                  <a:lstStyle/>
                  <a:p>
                    <a:r>
                      <a:rPr lang="en-US">
                        <a:noFill/>
                      </a:rPr>
                      <a:t> </a:t>
                    </a:r>
                  </a:p>
                </p:txBody>
              </p:sp>
            </mc:Fallback>
          </mc:AlternateContent>
        </p:grpSp>
        <p:cxnSp>
          <p:nvCxnSpPr>
            <p:cNvPr id="59" name="Straight Connector 58"/>
            <p:cNvCxnSpPr>
              <a:endCxn id="56" idx="3"/>
            </p:cNvCxnSpPr>
            <p:nvPr/>
          </p:nvCxnSpPr>
          <p:spPr>
            <a:xfrm flipV="1">
              <a:off x="928297" y="2817661"/>
              <a:ext cx="402705" cy="471112"/>
            </a:xfrm>
            <a:prstGeom prst="line">
              <a:avLst/>
            </a:prstGeom>
            <a:ln w="25400">
              <a:solidFill>
                <a:srgbClr val="C84D5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endCxn id="56" idx="4"/>
            </p:cNvCxnSpPr>
            <p:nvPr/>
          </p:nvCxnSpPr>
          <p:spPr>
            <a:xfrm flipV="1">
              <a:off x="1573510" y="2907547"/>
              <a:ext cx="0" cy="447376"/>
            </a:xfrm>
            <a:prstGeom prst="line">
              <a:avLst/>
            </a:prstGeom>
            <a:ln w="25400">
              <a:solidFill>
                <a:srgbClr val="C84D5F"/>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endCxn id="56" idx="5"/>
            </p:cNvCxnSpPr>
            <p:nvPr/>
          </p:nvCxnSpPr>
          <p:spPr>
            <a:xfrm flipH="1" flipV="1">
              <a:off x="1816018" y="2817661"/>
              <a:ext cx="430334" cy="471112"/>
            </a:xfrm>
            <a:prstGeom prst="line">
              <a:avLst/>
            </a:prstGeom>
            <a:ln w="25400">
              <a:solidFill>
                <a:srgbClr val="C84D5F"/>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56" idx="0"/>
            </p:cNvCxnSpPr>
            <p:nvPr/>
          </p:nvCxnSpPr>
          <p:spPr>
            <a:xfrm flipH="1" flipV="1">
              <a:off x="1570299" y="1970601"/>
              <a:ext cx="3211" cy="323166"/>
            </a:xfrm>
            <a:prstGeom prst="line">
              <a:avLst/>
            </a:prstGeom>
            <a:ln w="25400">
              <a:solidFill>
                <a:srgbClr val="C84D5F"/>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2063195" y="4110229"/>
            <a:ext cx="8145177" cy="2585323"/>
            <a:chOff x="539194" y="4110228"/>
            <a:chExt cx="8145177" cy="2585323"/>
          </a:xfrm>
        </p:grpSpPr>
        <p:sp>
          <p:nvSpPr>
            <p:cNvPr id="33" name="TextBox 32"/>
            <p:cNvSpPr txBox="1"/>
            <p:nvPr/>
          </p:nvSpPr>
          <p:spPr>
            <a:xfrm>
              <a:off x="4042094" y="4110228"/>
              <a:ext cx="4642277" cy="2585323"/>
            </a:xfrm>
            <a:prstGeom prst="rect">
              <a:avLst/>
            </a:prstGeom>
            <a:noFill/>
          </p:spPr>
          <p:txBody>
            <a:bodyPr wrap="square" rtlCol="0">
              <a:spAutoFit/>
            </a:bodyPr>
            <a:lstStyle/>
            <a:p>
              <a:pPr marL="342900" indent="-342900">
                <a:buFont typeface="Wingdings" panose="05000000000000000000" pitchFamily="2" charset="2"/>
                <a:buChar char="q"/>
              </a:pPr>
              <a:r>
                <a:rPr lang="en-US" sz="2400" dirty="0"/>
                <a:t>Limit connections to be from one layer to the next.</a:t>
              </a:r>
            </a:p>
            <a:p>
              <a:pPr marL="342900" indent="-342900">
                <a:buFont typeface="Wingdings" panose="05000000000000000000" pitchFamily="2" charset="2"/>
                <a:buChar char="q"/>
              </a:pPr>
              <a:r>
                <a:rPr lang="en-US" sz="2400" dirty="0"/>
                <a:t>Fast because decisions are made locally.</a:t>
              </a:r>
            </a:p>
            <a:p>
              <a:pPr marL="342900" indent="-342900">
                <a:buFont typeface="Wingdings" panose="05000000000000000000" pitchFamily="2" charset="2"/>
                <a:buChar char="q"/>
              </a:pPr>
              <a:r>
                <a:rPr lang="en-US" sz="2400" dirty="0"/>
                <a:t>Trained in an unsupervised way to reproduce the data.</a:t>
              </a:r>
            </a:p>
            <a:p>
              <a:pPr marL="285750" indent="-285750">
                <a:buFont typeface="Wingdings" panose="05000000000000000000" pitchFamily="2" charset="2"/>
                <a:buChar char="q"/>
              </a:pPr>
              <a:endParaRPr lang="en-US" dirty="0"/>
            </a:p>
          </p:txBody>
        </p:sp>
        <p:grpSp>
          <p:nvGrpSpPr>
            <p:cNvPr id="5" name="Group 4"/>
            <p:cNvGrpSpPr/>
            <p:nvPr/>
          </p:nvGrpSpPr>
          <p:grpSpPr>
            <a:xfrm>
              <a:off x="539194" y="4571874"/>
              <a:ext cx="3132147" cy="1669222"/>
              <a:chOff x="539194" y="4571874"/>
              <a:chExt cx="3132147" cy="1669222"/>
            </a:xfrm>
          </p:grpSpPr>
          <p:grpSp>
            <p:nvGrpSpPr>
              <p:cNvPr id="72" name="Group 71"/>
              <p:cNvGrpSpPr/>
              <p:nvPr/>
            </p:nvGrpSpPr>
            <p:grpSpPr>
              <a:xfrm>
                <a:off x="547285" y="5627316"/>
                <a:ext cx="3124056" cy="613780"/>
                <a:chOff x="899759" y="2422804"/>
                <a:chExt cx="3124056" cy="613780"/>
              </a:xfrm>
            </p:grpSpPr>
            <p:grpSp>
              <p:nvGrpSpPr>
                <p:cNvPr id="73" name="Group 72"/>
                <p:cNvGrpSpPr/>
                <p:nvPr/>
              </p:nvGrpSpPr>
              <p:grpSpPr>
                <a:xfrm>
                  <a:off x="899759" y="2422804"/>
                  <a:ext cx="685916" cy="613780"/>
                  <a:chOff x="706023" y="3489023"/>
                  <a:chExt cx="685916" cy="613780"/>
                </a:xfrm>
              </p:grpSpPr>
              <p:sp>
                <p:nvSpPr>
                  <p:cNvPr id="80" name="Oval 79"/>
                  <p:cNvSpPr/>
                  <p:nvPr/>
                </p:nvSpPr>
                <p:spPr>
                  <a:xfrm>
                    <a:off x="706023" y="3489023"/>
                    <a:ext cx="685916" cy="613780"/>
                  </a:xfrm>
                  <a:prstGeom prst="ellipse">
                    <a:avLst/>
                  </a:prstGeom>
                  <a:noFill/>
                  <a:ln w="28575">
                    <a:solidFill>
                      <a:srgbClr val="C84D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mc:AlternateContent xmlns:mc="http://schemas.openxmlformats.org/markup-compatibility/2006" xmlns:a14="http://schemas.microsoft.com/office/drawing/2010/main">
                <mc:Choice Requires="a14">
                  <p:sp>
                    <p:nvSpPr>
                      <p:cNvPr id="81" name="TextBox 80"/>
                      <p:cNvSpPr txBox="1"/>
                      <p:nvPr/>
                    </p:nvSpPr>
                    <p:spPr>
                      <a:xfrm>
                        <a:off x="714114" y="3595858"/>
                        <a:ext cx="66973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lin"/>
                                  <m:ctrlPr>
                                    <a:rPr lang="en-US" sz="2000" i="1">
                                      <a:latin typeface="Cambria Math" panose="02040503050406030204" pitchFamily="18" charset="0"/>
                                    </a:rPr>
                                  </m:ctrlPr>
                                </m:fPr>
                                <m:num>
                                  <m:r>
                                    <a:rPr lang="en-US" sz="2000" i="1">
                                      <a:latin typeface="Cambria Math" panose="02040503050406030204" pitchFamily="18" charset="0"/>
                                    </a:rPr>
                                    <m:t>0</m:t>
                                  </m:r>
                                </m:num>
                                <m:den>
                                  <m:r>
                                    <a:rPr lang="en-US" sz="2000" i="1">
                                      <a:latin typeface="Cambria Math" panose="02040503050406030204" pitchFamily="18" charset="0"/>
                                    </a:rPr>
                                    <m:t>1</m:t>
                                  </m:r>
                                </m:den>
                              </m:f>
                            </m:oMath>
                          </m:oMathPara>
                        </a14:m>
                        <a:endParaRPr lang="en-US" sz="2000" dirty="0"/>
                      </a:p>
                    </p:txBody>
                  </p:sp>
                </mc:Choice>
                <mc:Fallback xmlns="">
                  <p:sp>
                    <p:nvSpPr>
                      <p:cNvPr id="81" name="TextBox 80"/>
                      <p:cNvSpPr txBox="1">
                        <a:spLocks noRot="1" noChangeAspect="1" noMove="1" noResize="1" noEditPoints="1" noAdjustHandles="1" noChangeArrowheads="1" noChangeShapeType="1" noTextEdit="1"/>
                      </p:cNvSpPr>
                      <p:nvPr/>
                    </p:nvSpPr>
                    <p:spPr>
                      <a:xfrm>
                        <a:off x="714114" y="3595858"/>
                        <a:ext cx="669734" cy="400110"/>
                      </a:xfrm>
                      <a:prstGeom prst="rect">
                        <a:avLst/>
                      </a:prstGeom>
                      <a:blipFill rotWithShape="0">
                        <a:blip r:embed="rId5"/>
                        <a:stretch>
                          <a:fillRect l="-28182" t="-116667" r="-80000" b="-177273"/>
                        </a:stretch>
                      </a:blipFill>
                    </p:spPr>
                    <p:txBody>
                      <a:bodyPr/>
                      <a:lstStyle/>
                      <a:p>
                        <a:r>
                          <a:rPr lang="en-US">
                            <a:noFill/>
                          </a:rPr>
                          <a:t> </a:t>
                        </a:r>
                      </a:p>
                    </p:txBody>
                  </p:sp>
                </mc:Fallback>
              </mc:AlternateContent>
            </p:grpSp>
            <p:grpSp>
              <p:nvGrpSpPr>
                <p:cNvPr id="74" name="Group 73"/>
                <p:cNvGrpSpPr/>
                <p:nvPr/>
              </p:nvGrpSpPr>
              <p:grpSpPr>
                <a:xfrm>
                  <a:off x="2118829" y="2422804"/>
                  <a:ext cx="685916" cy="613780"/>
                  <a:chOff x="706023" y="3489023"/>
                  <a:chExt cx="685916" cy="613780"/>
                </a:xfrm>
              </p:grpSpPr>
              <p:sp>
                <p:nvSpPr>
                  <p:cNvPr id="78" name="Oval 77"/>
                  <p:cNvSpPr/>
                  <p:nvPr/>
                </p:nvSpPr>
                <p:spPr>
                  <a:xfrm>
                    <a:off x="706023" y="3489023"/>
                    <a:ext cx="685916" cy="613780"/>
                  </a:xfrm>
                  <a:prstGeom prst="ellipse">
                    <a:avLst/>
                  </a:prstGeom>
                  <a:noFill/>
                  <a:ln w="28575">
                    <a:solidFill>
                      <a:srgbClr val="C84D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mc:AlternateContent xmlns:mc="http://schemas.openxmlformats.org/markup-compatibility/2006" xmlns:a14="http://schemas.microsoft.com/office/drawing/2010/main">
                <mc:Choice Requires="a14">
                  <p:sp>
                    <p:nvSpPr>
                      <p:cNvPr id="79" name="TextBox 78"/>
                      <p:cNvSpPr txBox="1"/>
                      <p:nvPr/>
                    </p:nvSpPr>
                    <p:spPr>
                      <a:xfrm>
                        <a:off x="714114" y="3595858"/>
                        <a:ext cx="66973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lin"/>
                                  <m:ctrlPr>
                                    <a:rPr lang="en-US" sz="2000" i="1">
                                      <a:latin typeface="Cambria Math" panose="02040503050406030204" pitchFamily="18" charset="0"/>
                                    </a:rPr>
                                  </m:ctrlPr>
                                </m:fPr>
                                <m:num>
                                  <m:r>
                                    <a:rPr lang="en-US" sz="2000" i="1">
                                      <a:latin typeface="Cambria Math" panose="02040503050406030204" pitchFamily="18" charset="0"/>
                                    </a:rPr>
                                    <m:t>0</m:t>
                                  </m:r>
                                </m:num>
                                <m:den>
                                  <m:r>
                                    <a:rPr lang="en-US" sz="2000" i="1">
                                      <a:latin typeface="Cambria Math" panose="02040503050406030204" pitchFamily="18" charset="0"/>
                                    </a:rPr>
                                    <m:t>1</m:t>
                                  </m:r>
                                </m:den>
                              </m:f>
                            </m:oMath>
                          </m:oMathPara>
                        </a14:m>
                        <a:endParaRPr lang="en-US" sz="2000" dirty="0"/>
                      </a:p>
                    </p:txBody>
                  </p:sp>
                </mc:Choice>
                <mc:Fallback xmlns="">
                  <p:sp>
                    <p:nvSpPr>
                      <p:cNvPr id="79" name="TextBox 78"/>
                      <p:cNvSpPr txBox="1">
                        <a:spLocks noRot="1" noChangeAspect="1" noMove="1" noResize="1" noEditPoints="1" noAdjustHandles="1" noChangeArrowheads="1" noChangeShapeType="1" noTextEdit="1"/>
                      </p:cNvSpPr>
                      <p:nvPr/>
                    </p:nvSpPr>
                    <p:spPr>
                      <a:xfrm>
                        <a:off x="714114" y="3595858"/>
                        <a:ext cx="669734" cy="400110"/>
                      </a:xfrm>
                      <a:prstGeom prst="rect">
                        <a:avLst/>
                      </a:prstGeom>
                      <a:blipFill rotWithShape="0">
                        <a:blip r:embed="rId6"/>
                        <a:stretch>
                          <a:fillRect l="-28182" t="-116667" r="-80000" b="-177273"/>
                        </a:stretch>
                      </a:blipFill>
                    </p:spPr>
                    <p:txBody>
                      <a:bodyPr/>
                      <a:lstStyle/>
                      <a:p>
                        <a:r>
                          <a:rPr lang="en-US">
                            <a:noFill/>
                          </a:rPr>
                          <a:t> </a:t>
                        </a:r>
                      </a:p>
                    </p:txBody>
                  </p:sp>
                </mc:Fallback>
              </mc:AlternateContent>
            </p:grpSp>
            <p:grpSp>
              <p:nvGrpSpPr>
                <p:cNvPr id="75" name="Group 74"/>
                <p:cNvGrpSpPr/>
                <p:nvPr/>
              </p:nvGrpSpPr>
              <p:grpSpPr>
                <a:xfrm>
                  <a:off x="3337899" y="2422804"/>
                  <a:ext cx="685916" cy="613780"/>
                  <a:chOff x="706023" y="3489023"/>
                  <a:chExt cx="685916" cy="613780"/>
                </a:xfrm>
              </p:grpSpPr>
              <p:sp>
                <p:nvSpPr>
                  <p:cNvPr id="76" name="Oval 75"/>
                  <p:cNvSpPr/>
                  <p:nvPr/>
                </p:nvSpPr>
                <p:spPr>
                  <a:xfrm>
                    <a:off x="706023" y="3489023"/>
                    <a:ext cx="685916" cy="613780"/>
                  </a:xfrm>
                  <a:prstGeom prst="ellipse">
                    <a:avLst/>
                  </a:prstGeom>
                  <a:noFill/>
                  <a:ln w="28575">
                    <a:solidFill>
                      <a:srgbClr val="C84D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mc:AlternateContent xmlns:mc="http://schemas.openxmlformats.org/markup-compatibility/2006" xmlns:a14="http://schemas.microsoft.com/office/drawing/2010/main">
                <mc:Choice Requires="a14">
                  <p:sp>
                    <p:nvSpPr>
                      <p:cNvPr id="77" name="TextBox 76"/>
                      <p:cNvSpPr txBox="1"/>
                      <p:nvPr/>
                    </p:nvSpPr>
                    <p:spPr>
                      <a:xfrm>
                        <a:off x="714114" y="3595858"/>
                        <a:ext cx="66973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lin"/>
                                  <m:ctrlPr>
                                    <a:rPr lang="en-US" sz="2000" i="1">
                                      <a:latin typeface="Cambria Math" panose="02040503050406030204" pitchFamily="18" charset="0"/>
                                    </a:rPr>
                                  </m:ctrlPr>
                                </m:fPr>
                                <m:num>
                                  <m:r>
                                    <a:rPr lang="en-US" sz="2000" i="1">
                                      <a:latin typeface="Cambria Math" panose="02040503050406030204" pitchFamily="18" charset="0"/>
                                    </a:rPr>
                                    <m:t>0</m:t>
                                  </m:r>
                                </m:num>
                                <m:den>
                                  <m:r>
                                    <a:rPr lang="en-US" sz="2000" i="1">
                                      <a:latin typeface="Cambria Math" panose="02040503050406030204" pitchFamily="18" charset="0"/>
                                    </a:rPr>
                                    <m:t>1</m:t>
                                  </m:r>
                                </m:den>
                              </m:f>
                            </m:oMath>
                          </m:oMathPara>
                        </a14:m>
                        <a:endParaRPr lang="en-US" sz="2000" dirty="0"/>
                      </a:p>
                    </p:txBody>
                  </p:sp>
                </mc:Choice>
                <mc:Fallback xmlns="">
                  <p:sp>
                    <p:nvSpPr>
                      <p:cNvPr id="77" name="TextBox 76"/>
                      <p:cNvSpPr txBox="1">
                        <a:spLocks noRot="1" noChangeAspect="1" noMove="1" noResize="1" noEditPoints="1" noAdjustHandles="1" noChangeArrowheads="1" noChangeShapeType="1" noTextEdit="1"/>
                      </p:cNvSpPr>
                      <p:nvPr/>
                    </p:nvSpPr>
                    <p:spPr>
                      <a:xfrm>
                        <a:off x="714114" y="3595858"/>
                        <a:ext cx="669734" cy="400110"/>
                      </a:xfrm>
                      <a:prstGeom prst="rect">
                        <a:avLst/>
                      </a:prstGeom>
                      <a:blipFill rotWithShape="0">
                        <a:blip r:embed="rId7"/>
                        <a:stretch>
                          <a:fillRect l="-29091" t="-116667" r="-79091" b="-177273"/>
                        </a:stretch>
                      </a:blipFill>
                    </p:spPr>
                    <p:txBody>
                      <a:bodyPr/>
                      <a:lstStyle/>
                      <a:p>
                        <a:r>
                          <a:rPr lang="en-US">
                            <a:noFill/>
                          </a:rPr>
                          <a:t> </a:t>
                        </a:r>
                      </a:p>
                    </p:txBody>
                  </p:sp>
                </mc:Fallback>
              </mc:AlternateContent>
            </p:grpSp>
          </p:grpSp>
          <p:grpSp>
            <p:nvGrpSpPr>
              <p:cNvPr id="82" name="Group 81"/>
              <p:cNvGrpSpPr/>
              <p:nvPr/>
            </p:nvGrpSpPr>
            <p:grpSpPr>
              <a:xfrm>
                <a:off x="539194" y="4571874"/>
                <a:ext cx="3124056" cy="613780"/>
                <a:chOff x="899759" y="2422804"/>
                <a:chExt cx="3124056" cy="613780"/>
              </a:xfrm>
            </p:grpSpPr>
            <p:grpSp>
              <p:nvGrpSpPr>
                <p:cNvPr id="83" name="Group 82"/>
                <p:cNvGrpSpPr/>
                <p:nvPr/>
              </p:nvGrpSpPr>
              <p:grpSpPr>
                <a:xfrm>
                  <a:off x="899759" y="2422804"/>
                  <a:ext cx="685916" cy="613780"/>
                  <a:chOff x="706023" y="3489023"/>
                  <a:chExt cx="685916" cy="613780"/>
                </a:xfrm>
              </p:grpSpPr>
              <p:sp>
                <p:nvSpPr>
                  <p:cNvPr id="90" name="Oval 89"/>
                  <p:cNvSpPr/>
                  <p:nvPr/>
                </p:nvSpPr>
                <p:spPr>
                  <a:xfrm>
                    <a:off x="706023" y="3489023"/>
                    <a:ext cx="685916" cy="613780"/>
                  </a:xfrm>
                  <a:prstGeom prst="ellipse">
                    <a:avLst/>
                  </a:prstGeom>
                  <a:noFill/>
                  <a:ln w="28575">
                    <a:solidFill>
                      <a:srgbClr val="C84D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mc:AlternateContent xmlns:mc="http://schemas.openxmlformats.org/markup-compatibility/2006" xmlns:a14="http://schemas.microsoft.com/office/drawing/2010/main">
                <mc:Choice Requires="a14">
                  <p:sp>
                    <p:nvSpPr>
                      <p:cNvPr id="91" name="TextBox 90"/>
                      <p:cNvSpPr txBox="1"/>
                      <p:nvPr/>
                    </p:nvSpPr>
                    <p:spPr>
                      <a:xfrm>
                        <a:off x="714114" y="3595858"/>
                        <a:ext cx="66973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lin"/>
                                  <m:ctrlPr>
                                    <a:rPr lang="en-US" sz="2000" i="1">
                                      <a:latin typeface="Cambria Math" panose="02040503050406030204" pitchFamily="18" charset="0"/>
                                    </a:rPr>
                                  </m:ctrlPr>
                                </m:fPr>
                                <m:num>
                                  <m:r>
                                    <a:rPr lang="en-US" sz="2000" i="1">
                                      <a:latin typeface="Cambria Math" panose="02040503050406030204" pitchFamily="18" charset="0"/>
                                    </a:rPr>
                                    <m:t>0</m:t>
                                  </m:r>
                                </m:num>
                                <m:den>
                                  <m:r>
                                    <a:rPr lang="en-US" sz="2000" i="1">
                                      <a:latin typeface="Cambria Math" panose="02040503050406030204" pitchFamily="18" charset="0"/>
                                    </a:rPr>
                                    <m:t>1</m:t>
                                  </m:r>
                                </m:den>
                              </m:f>
                            </m:oMath>
                          </m:oMathPara>
                        </a14:m>
                        <a:endParaRPr lang="en-US" sz="2000" dirty="0"/>
                      </a:p>
                    </p:txBody>
                  </p:sp>
                </mc:Choice>
                <mc:Fallback xmlns="">
                  <p:sp>
                    <p:nvSpPr>
                      <p:cNvPr id="91" name="TextBox 90"/>
                      <p:cNvSpPr txBox="1">
                        <a:spLocks noRot="1" noChangeAspect="1" noMove="1" noResize="1" noEditPoints="1" noAdjustHandles="1" noChangeArrowheads="1" noChangeShapeType="1" noTextEdit="1"/>
                      </p:cNvSpPr>
                      <p:nvPr/>
                    </p:nvSpPr>
                    <p:spPr>
                      <a:xfrm>
                        <a:off x="714114" y="3595858"/>
                        <a:ext cx="669734" cy="400110"/>
                      </a:xfrm>
                      <a:prstGeom prst="rect">
                        <a:avLst/>
                      </a:prstGeom>
                      <a:blipFill rotWithShape="0">
                        <a:blip r:embed="rId8"/>
                        <a:stretch>
                          <a:fillRect l="-29091" t="-116667" r="-79091" b="-177273"/>
                        </a:stretch>
                      </a:blipFill>
                    </p:spPr>
                    <p:txBody>
                      <a:bodyPr/>
                      <a:lstStyle/>
                      <a:p>
                        <a:r>
                          <a:rPr lang="en-US">
                            <a:noFill/>
                          </a:rPr>
                          <a:t> </a:t>
                        </a:r>
                      </a:p>
                    </p:txBody>
                  </p:sp>
                </mc:Fallback>
              </mc:AlternateContent>
            </p:grpSp>
            <p:grpSp>
              <p:nvGrpSpPr>
                <p:cNvPr id="84" name="Group 83"/>
                <p:cNvGrpSpPr/>
                <p:nvPr/>
              </p:nvGrpSpPr>
              <p:grpSpPr>
                <a:xfrm>
                  <a:off x="2118829" y="2422804"/>
                  <a:ext cx="685916" cy="613780"/>
                  <a:chOff x="706023" y="3489023"/>
                  <a:chExt cx="685916" cy="613780"/>
                </a:xfrm>
              </p:grpSpPr>
              <p:sp>
                <p:nvSpPr>
                  <p:cNvPr id="88" name="Oval 87"/>
                  <p:cNvSpPr/>
                  <p:nvPr/>
                </p:nvSpPr>
                <p:spPr>
                  <a:xfrm>
                    <a:off x="706023" y="3489023"/>
                    <a:ext cx="685916" cy="613780"/>
                  </a:xfrm>
                  <a:prstGeom prst="ellipse">
                    <a:avLst/>
                  </a:prstGeom>
                  <a:noFill/>
                  <a:ln w="28575">
                    <a:solidFill>
                      <a:srgbClr val="C84D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mc:AlternateContent xmlns:mc="http://schemas.openxmlformats.org/markup-compatibility/2006" xmlns:a14="http://schemas.microsoft.com/office/drawing/2010/main">
                <mc:Choice Requires="a14">
                  <p:sp>
                    <p:nvSpPr>
                      <p:cNvPr id="89" name="TextBox 88"/>
                      <p:cNvSpPr txBox="1"/>
                      <p:nvPr/>
                    </p:nvSpPr>
                    <p:spPr>
                      <a:xfrm>
                        <a:off x="714114" y="3595858"/>
                        <a:ext cx="66973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lin"/>
                                  <m:ctrlPr>
                                    <a:rPr lang="en-US" sz="2000" i="1">
                                      <a:latin typeface="Cambria Math" panose="02040503050406030204" pitchFamily="18" charset="0"/>
                                    </a:rPr>
                                  </m:ctrlPr>
                                </m:fPr>
                                <m:num>
                                  <m:r>
                                    <a:rPr lang="en-US" sz="2000" i="1">
                                      <a:latin typeface="Cambria Math" panose="02040503050406030204" pitchFamily="18" charset="0"/>
                                    </a:rPr>
                                    <m:t>0</m:t>
                                  </m:r>
                                </m:num>
                                <m:den>
                                  <m:r>
                                    <a:rPr lang="en-US" sz="2000" i="1">
                                      <a:latin typeface="Cambria Math" panose="02040503050406030204" pitchFamily="18" charset="0"/>
                                    </a:rPr>
                                    <m:t>1</m:t>
                                  </m:r>
                                </m:den>
                              </m:f>
                            </m:oMath>
                          </m:oMathPara>
                        </a14:m>
                        <a:endParaRPr lang="en-US" sz="2000" dirty="0"/>
                      </a:p>
                    </p:txBody>
                  </p:sp>
                </mc:Choice>
                <mc:Fallback xmlns="">
                  <p:sp>
                    <p:nvSpPr>
                      <p:cNvPr id="89" name="TextBox 88"/>
                      <p:cNvSpPr txBox="1">
                        <a:spLocks noRot="1" noChangeAspect="1" noMove="1" noResize="1" noEditPoints="1" noAdjustHandles="1" noChangeArrowheads="1" noChangeShapeType="1" noTextEdit="1"/>
                      </p:cNvSpPr>
                      <p:nvPr/>
                    </p:nvSpPr>
                    <p:spPr>
                      <a:xfrm>
                        <a:off x="714114" y="3595858"/>
                        <a:ext cx="669734" cy="400110"/>
                      </a:xfrm>
                      <a:prstGeom prst="rect">
                        <a:avLst/>
                      </a:prstGeom>
                      <a:blipFill rotWithShape="0">
                        <a:blip r:embed="rId9"/>
                        <a:stretch>
                          <a:fillRect l="-29091" t="-116667" r="-79091" b="-177273"/>
                        </a:stretch>
                      </a:blipFill>
                    </p:spPr>
                    <p:txBody>
                      <a:bodyPr/>
                      <a:lstStyle/>
                      <a:p>
                        <a:r>
                          <a:rPr lang="en-US">
                            <a:noFill/>
                          </a:rPr>
                          <a:t> </a:t>
                        </a:r>
                      </a:p>
                    </p:txBody>
                  </p:sp>
                </mc:Fallback>
              </mc:AlternateContent>
            </p:grpSp>
            <p:grpSp>
              <p:nvGrpSpPr>
                <p:cNvPr id="85" name="Group 84"/>
                <p:cNvGrpSpPr/>
                <p:nvPr/>
              </p:nvGrpSpPr>
              <p:grpSpPr>
                <a:xfrm>
                  <a:off x="3337899" y="2422804"/>
                  <a:ext cx="685916" cy="613780"/>
                  <a:chOff x="706023" y="3489023"/>
                  <a:chExt cx="685916" cy="613780"/>
                </a:xfrm>
              </p:grpSpPr>
              <p:sp>
                <p:nvSpPr>
                  <p:cNvPr id="86" name="Oval 85"/>
                  <p:cNvSpPr/>
                  <p:nvPr/>
                </p:nvSpPr>
                <p:spPr>
                  <a:xfrm>
                    <a:off x="706023" y="3489023"/>
                    <a:ext cx="685916" cy="613780"/>
                  </a:xfrm>
                  <a:prstGeom prst="ellipse">
                    <a:avLst/>
                  </a:prstGeom>
                  <a:noFill/>
                  <a:ln w="28575">
                    <a:solidFill>
                      <a:srgbClr val="C84D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mc:AlternateContent xmlns:mc="http://schemas.openxmlformats.org/markup-compatibility/2006" xmlns:a14="http://schemas.microsoft.com/office/drawing/2010/main">
                <mc:Choice Requires="a14">
                  <p:sp>
                    <p:nvSpPr>
                      <p:cNvPr id="87" name="TextBox 86"/>
                      <p:cNvSpPr txBox="1"/>
                      <p:nvPr/>
                    </p:nvSpPr>
                    <p:spPr>
                      <a:xfrm>
                        <a:off x="714114" y="3595858"/>
                        <a:ext cx="66973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lin"/>
                                  <m:ctrlPr>
                                    <a:rPr lang="en-US" sz="2000" i="1">
                                      <a:latin typeface="Cambria Math" panose="02040503050406030204" pitchFamily="18" charset="0"/>
                                    </a:rPr>
                                  </m:ctrlPr>
                                </m:fPr>
                                <m:num>
                                  <m:r>
                                    <a:rPr lang="en-US" sz="2000" i="1">
                                      <a:latin typeface="Cambria Math" panose="02040503050406030204" pitchFamily="18" charset="0"/>
                                    </a:rPr>
                                    <m:t>0</m:t>
                                  </m:r>
                                </m:num>
                                <m:den>
                                  <m:r>
                                    <a:rPr lang="en-US" sz="2000" i="1">
                                      <a:latin typeface="Cambria Math" panose="02040503050406030204" pitchFamily="18" charset="0"/>
                                    </a:rPr>
                                    <m:t>1</m:t>
                                  </m:r>
                                </m:den>
                              </m:f>
                            </m:oMath>
                          </m:oMathPara>
                        </a14:m>
                        <a:endParaRPr lang="en-US" sz="2000" dirty="0"/>
                      </a:p>
                    </p:txBody>
                  </p:sp>
                </mc:Choice>
                <mc:Fallback xmlns="">
                  <p:sp>
                    <p:nvSpPr>
                      <p:cNvPr id="87" name="TextBox 86"/>
                      <p:cNvSpPr txBox="1">
                        <a:spLocks noRot="1" noChangeAspect="1" noMove="1" noResize="1" noEditPoints="1" noAdjustHandles="1" noChangeArrowheads="1" noChangeShapeType="1" noTextEdit="1"/>
                      </p:cNvSpPr>
                      <p:nvPr/>
                    </p:nvSpPr>
                    <p:spPr>
                      <a:xfrm>
                        <a:off x="714114" y="3595858"/>
                        <a:ext cx="669734" cy="400110"/>
                      </a:xfrm>
                      <a:prstGeom prst="rect">
                        <a:avLst/>
                      </a:prstGeom>
                      <a:blipFill rotWithShape="0">
                        <a:blip r:embed="rId10"/>
                        <a:stretch>
                          <a:fillRect l="-29091" t="-116667" r="-79091" b="-177273"/>
                        </a:stretch>
                      </a:blipFill>
                    </p:spPr>
                    <p:txBody>
                      <a:bodyPr/>
                      <a:lstStyle/>
                      <a:p>
                        <a:r>
                          <a:rPr lang="en-US">
                            <a:noFill/>
                          </a:rPr>
                          <a:t> </a:t>
                        </a:r>
                      </a:p>
                    </p:txBody>
                  </p:sp>
                </mc:Fallback>
              </mc:AlternateContent>
            </p:grpSp>
          </p:grpSp>
          <p:cxnSp>
            <p:nvCxnSpPr>
              <p:cNvPr id="92" name="Straight Connector 91"/>
              <p:cNvCxnSpPr>
                <a:stCxn id="80" idx="0"/>
                <a:endCxn id="90" idx="4"/>
              </p:cNvCxnSpPr>
              <p:nvPr/>
            </p:nvCxnSpPr>
            <p:spPr>
              <a:xfrm flipH="1" flipV="1">
                <a:off x="882152" y="5185654"/>
                <a:ext cx="8091" cy="441662"/>
              </a:xfrm>
              <a:prstGeom prst="line">
                <a:avLst/>
              </a:prstGeom>
              <a:ln w="25400">
                <a:solidFill>
                  <a:srgbClr val="C84D5F"/>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78" idx="0"/>
                <a:endCxn id="88" idx="4"/>
              </p:cNvCxnSpPr>
              <p:nvPr/>
            </p:nvCxnSpPr>
            <p:spPr>
              <a:xfrm flipH="1" flipV="1">
                <a:off x="2101222" y="5185654"/>
                <a:ext cx="8091" cy="441662"/>
              </a:xfrm>
              <a:prstGeom prst="line">
                <a:avLst/>
              </a:prstGeom>
              <a:ln w="25400">
                <a:solidFill>
                  <a:srgbClr val="C84D5F"/>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76" idx="0"/>
                <a:endCxn id="86" idx="4"/>
              </p:cNvCxnSpPr>
              <p:nvPr/>
            </p:nvCxnSpPr>
            <p:spPr>
              <a:xfrm flipH="1" flipV="1">
                <a:off x="3320292" y="5185654"/>
                <a:ext cx="8091" cy="441662"/>
              </a:xfrm>
              <a:prstGeom prst="line">
                <a:avLst/>
              </a:prstGeom>
              <a:ln w="25400">
                <a:solidFill>
                  <a:srgbClr val="C84D5F"/>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78" idx="7"/>
              </p:cNvCxnSpPr>
              <p:nvPr/>
            </p:nvCxnSpPr>
            <p:spPr>
              <a:xfrm flipV="1">
                <a:off x="2351821" y="5071629"/>
                <a:ext cx="735920" cy="645573"/>
              </a:xfrm>
              <a:prstGeom prst="line">
                <a:avLst/>
              </a:prstGeom>
              <a:ln w="25400">
                <a:solidFill>
                  <a:srgbClr val="C84D5F"/>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H="1" flipV="1">
                <a:off x="1188476" y="5071629"/>
                <a:ext cx="651147" cy="662522"/>
              </a:xfrm>
              <a:prstGeom prst="line">
                <a:avLst/>
              </a:prstGeom>
              <a:ln w="25400">
                <a:solidFill>
                  <a:srgbClr val="C84D5F"/>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80" idx="7"/>
              </p:cNvCxnSpPr>
              <p:nvPr/>
            </p:nvCxnSpPr>
            <p:spPr>
              <a:xfrm flipV="1">
                <a:off x="1132751" y="5071629"/>
                <a:ext cx="706872" cy="645573"/>
              </a:xfrm>
              <a:prstGeom prst="line">
                <a:avLst/>
              </a:prstGeom>
              <a:ln w="25400">
                <a:solidFill>
                  <a:srgbClr val="C84D5F"/>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76" idx="1"/>
                <a:endCxn id="88" idx="5"/>
              </p:cNvCxnSpPr>
              <p:nvPr/>
            </p:nvCxnSpPr>
            <p:spPr>
              <a:xfrm flipH="1" flipV="1">
                <a:off x="2343730" y="5095768"/>
                <a:ext cx="742145" cy="621434"/>
              </a:xfrm>
              <a:prstGeom prst="line">
                <a:avLst/>
              </a:prstGeom>
              <a:ln w="25400">
                <a:solidFill>
                  <a:srgbClr val="C84D5F"/>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81" idx="3"/>
              </p:cNvCxnSpPr>
              <p:nvPr/>
            </p:nvCxnSpPr>
            <p:spPr>
              <a:xfrm flipV="1">
                <a:off x="1225110" y="5000362"/>
                <a:ext cx="1768406" cy="933844"/>
              </a:xfrm>
              <a:prstGeom prst="line">
                <a:avLst/>
              </a:prstGeom>
              <a:ln w="25400">
                <a:solidFill>
                  <a:srgbClr val="C84D5F"/>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stCxn id="77" idx="1"/>
              </p:cNvCxnSpPr>
              <p:nvPr/>
            </p:nvCxnSpPr>
            <p:spPr>
              <a:xfrm flipH="1" flipV="1">
                <a:off x="1233201" y="5000362"/>
                <a:ext cx="1760315" cy="933844"/>
              </a:xfrm>
              <a:prstGeom prst="line">
                <a:avLst/>
              </a:prstGeom>
              <a:ln w="25400">
                <a:solidFill>
                  <a:srgbClr val="C84D5F"/>
                </a:solidFill>
              </a:ln>
            </p:spPr>
            <p:style>
              <a:lnRef idx="1">
                <a:schemeClr val="accent1"/>
              </a:lnRef>
              <a:fillRef idx="0">
                <a:schemeClr val="accent1"/>
              </a:fillRef>
              <a:effectRef idx="0">
                <a:schemeClr val="accent1"/>
              </a:effectRef>
              <a:fontRef idx="minor">
                <a:schemeClr val="tx1"/>
              </a:fontRef>
            </p:style>
          </p:cxnSp>
        </p:grpSp>
      </p:grpSp>
      <p:sp>
        <p:nvSpPr>
          <p:cNvPr id="7" name="Slide Number Placeholder 6"/>
          <p:cNvSpPr>
            <a:spLocks noGrp="1"/>
          </p:cNvSpPr>
          <p:nvPr>
            <p:ph type="sldNum" sz="quarter" idx="12"/>
          </p:nvPr>
        </p:nvSpPr>
        <p:spPr/>
        <p:txBody>
          <a:bodyPr/>
          <a:lstStyle/>
          <a:p>
            <a:fld id="{6BA20098-320B-459E-801E-54E5791438C8}" type="slidenum">
              <a:rPr lang="en-US" smtClean="0"/>
              <a:t>67</a:t>
            </a:fld>
            <a:endParaRPr lang="en-US" dirty="0"/>
          </a:p>
        </p:txBody>
      </p:sp>
    </p:spTree>
    <p:extLst>
      <p:ext uri="{BB962C8B-B14F-4D97-AF65-F5344CB8AC3E}">
        <p14:creationId xmlns:p14="http://schemas.microsoft.com/office/powerpoint/2010/main" val="943262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4604" y="93767"/>
            <a:ext cx="11653523" cy="896834"/>
          </a:xfrm>
        </p:spPr>
        <p:txBody>
          <a:bodyPr>
            <a:noAutofit/>
          </a:bodyPr>
          <a:lstStyle/>
          <a:p>
            <a:pPr algn="ctr"/>
            <a:r>
              <a:rPr lang="en-US" sz="6000" b="1" dirty="0"/>
              <a:t>Stack up the layers to make a DBN</a:t>
            </a:r>
          </a:p>
        </p:txBody>
      </p:sp>
      <p:sp>
        <p:nvSpPr>
          <p:cNvPr id="7" name="Rectangle 3"/>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0394" y="1400456"/>
            <a:ext cx="4686954" cy="3880320"/>
          </a:xfrm>
          <a:prstGeom prst="rect">
            <a:avLst/>
          </a:prstGeom>
          <a:ln w="12700">
            <a:solidFill>
              <a:schemeClr val="tx1">
                <a:alpha val="99000"/>
              </a:schemeClr>
            </a:solidFill>
          </a:ln>
        </p:spPr>
      </p:pic>
      <p:sp>
        <p:nvSpPr>
          <p:cNvPr id="13" name="TextBox 12"/>
          <p:cNvSpPr txBox="1"/>
          <p:nvPr/>
        </p:nvSpPr>
        <p:spPr>
          <a:xfrm>
            <a:off x="0" y="6488668"/>
            <a:ext cx="8032173" cy="369332"/>
          </a:xfrm>
          <a:prstGeom prst="rect">
            <a:avLst/>
          </a:prstGeom>
          <a:noFill/>
        </p:spPr>
        <p:txBody>
          <a:bodyPr wrap="square" rtlCol="0">
            <a:spAutoFit/>
          </a:bodyPr>
          <a:lstStyle/>
          <a:p>
            <a:r>
              <a:rPr lang="en-US" dirty="0">
                <a:solidFill>
                  <a:schemeClr val="bg1">
                    <a:lumMod val="50000"/>
                  </a:schemeClr>
                </a:solidFill>
              </a:rPr>
              <a:t>*</a:t>
            </a:r>
            <a:r>
              <a:rPr lang="fr-FR" dirty="0">
                <a:solidFill>
                  <a:schemeClr val="bg1">
                    <a:lumMod val="50000"/>
                  </a:schemeClr>
                </a:solidFill>
              </a:rPr>
              <a:t>Huang et al., Communications ACM 01/2014</a:t>
            </a:r>
            <a:endParaRPr lang="en-US" dirty="0">
              <a:solidFill>
                <a:schemeClr val="bg1">
                  <a:lumMod val="50000"/>
                </a:schemeClr>
              </a:solidFill>
            </a:endParaRPr>
          </a:p>
        </p:txBody>
      </p:sp>
      <p:sp>
        <p:nvSpPr>
          <p:cNvPr id="5" name="Slide Number Placeholder 4"/>
          <p:cNvSpPr>
            <a:spLocks noGrp="1"/>
          </p:cNvSpPr>
          <p:nvPr>
            <p:ph type="sldNum" sz="quarter" idx="12"/>
          </p:nvPr>
        </p:nvSpPr>
        <p:spPr/>
        <p:txBody>
          <a:bodyPr/>
          <a:lstStyle/>
          <a:p>
            <a:fld id="{6BA20098-320B-459E-801E-54E5791438C8}" type="slidenum">
              <a:rPr lang="en-US" smtClean="0"/>
              <a:t>68</a:t>
            </a:fld>
            <a:endParaRPr lang="en-US" dirty="0"/>
          </a:p>
        </p:txBody>
      </p:sp>
    </p:spTree>
    <p:extLst>
      <p:ext uri="{BB962C8B-B14F-4D97-AF65-F5344CB8AC3E}">
        <p14:creationId xmlns:p14="http://schemas.microsoft.com/office/powerpoint/2010/main" val="2280571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201"/>
            <a:ext cx="10515600" cy="1325563"/>
          </a:xfrm>
        </p:spPr>
        <p:txBody>
          <a:bodyPr/>
          <a:lstStyle/>
          <a:p>
            <a:pPr algn="ctr"/>
            <a:r>
              <a:rPr lang="en-US" b="1" dirty="0"/>
              <a:t>Computer vision, scaling up</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8984" y="1097051"/>
            <a:ext cx="4764157" cy="4743577"/>
          </a:xfrm>
          <a:prstGeom prst="rect">
            <a:avLst/>
          </a:prstGeom>
        </p:spPr>
      </p:pic>
      <p:sp>
        <p:nvSpPr>
          <p:cNvPr id="5" name="TextBox 4"/>
          <p:cNvSpPr txBox="1"/>
          <p:nvPr/>
        </p:nvSpPr>
        <p:spPr>
          <a:xfrm>
            <a:off x="6460735" y="1178266"/>
            <a:ext cx="4149601" cy="1015663"/>
          </a:xfrm>
          <a:prstGeom prst="rect">
            <a:avLst/>
          </a:prstGeom>
          <a:noFill/>
        </p:spPr>
        <p:txBody>
          <a:bodyPr wrap="square" rtlCol="0">
            <a:spAutoFit/>
          </a:bodyPr>
          <a:lstStyle/>
          <a:p>
            <a:r>
              <a:rPr lang="en-US" sz="2000" dirty="0"/>
              <a:t>Unsupervised learning was scaled up by Honglak Lee et al. [2009] to learn high-level visual features.</a:t>
            </a:r>
          </a:p>
        </p:txBody>
      </p:sp>
      <p:sp>
        <p:nvSpPr>
          <p:cNvPr id="10" name="TextBox 9"/>
          <p:cNvSpPr txBox="1"/>
          <p:nvPr/>
        </p:nvSpPr>
        <p:spPr>
          <a:xfrm>
            <a:off x="2636109" y="5771760"/>
            <a:ext cx="1751185" cy="369332"/>
          </a:xfrm>
          <a:prstGeom prst="rect">
            <a:avLst/>
          </a:prstGeom>
          <a:noFill/>
        </p:spPr>
        <p:txBody>
          <a:bodyPr wrap="none" rtlCol="0">
            <a:spAutoFit/>
          </a:bodyPr>
          <a:lstStyle/>
          <a:p>
            <a:r>
              <a:rPr lang="en-US" dirty="0"/>
              <a:t>[Lee et al., 2009]</a:t>
            </a:r>
          </a:p>
        </p:txBody>
      </p:sp>
      <p:sp>
        <p:nvSpPr>
          <p:cNvPr id="3" name="TextBox 2"/>
          <p:cNvSpPr txBox="1"/>
          <p:nvPr/>
        </p:nvSpPr>
        <p:spPr>
          <a:xfrm>
            <a:off x="6460735" y="2431853"/>
            <a:ext cx="4027225" cy="4062651"/>
          </a:xfrm>
          <a:prstGeom prst="rect">
            <a:avLst/>
          </a:prstGeom>
          <a:noFill/>
        </p:spPr>
        <p:txBody>
          <a:bodyPr wrap="square" rtlCol="0">
            <a:spAutoFit/>
          </a:bodyPr>
          <a:lstStyle/>
          <a:p>
            <a:r>
              <a:rPr lang="en-US" sz="2000" dirty="0"/>
              <a:t>Further scaled up by Quoc Le et al. [2012]. </a:t>
            </a:r>
          </a:p>
          <a:p>
            <a:pPr marL="285750" indent="-285750">
              <a:buFont typeface="Arial" panose="020B0604020202020204" pitchFamily="34" charset="0"/>
              <a:buChar char="•"/>
            </a:pPr>
            <a:r>
              <a:rPr lang="en-US" sz="2000" dirty="0"/>
              <a:t>Used 1,000 machines (16,000 cores) running for 3 days to train 1 billion weights by watching YouTube videos.</a:t>
            </a:r>
          </a:p>
          <a:p>
            <a:pPr marL="285750" indent="-285750">
              <a:buFont typeface="Arial" panose="020B0604020202020204" pitchFamily="34" charset="0"/>
              <a:buChar char="•"/>
            </a:pPr>
            <a:r>
              <a:rPr lang="en-US" sz="2000" dirty="0"/>
              <a:t>The network learned to identify cats.</a:t>
            </a:r>
          </a:p>
          <a:p>
            <a:pPr marL="285750" indent="-285750">
              <a:buFont typeface="Arial" panose="020B0604020202020204" pitchFamily="34" charset="0"/>
              <a:buChar char="•"/>
            </a:pPr>
            <a:r>
              <a:rPr lang="en-US" sz="2000" dirty="0"/>
              <a:t>The network wasn’t told to look for cats, it naturally learned that cats were integral to online viewing.</a:t>
            </a:r>
          </a:p>
          <a:p>
            <a:endParaRPr lang="en-US" dirty="0"/>
          </a:p>
        </p:txBody>
      </p:sp>
      <p:sp>
        <p:nvSpPr>
          <p:cNvPr id="4" name="Slide Number Placeholder 3"/>
          <p:cNvSpPr>
            <a:spLocks noGrp="1"/>
          </p:cNvSpPr>
          <p:nvPr>
            <p:ph type="sldNum" sz="quarter" idx="12"/>
          </p:nvPr>
        </p:nvSpPr>
        <p:spPr/>
        <p:txBody>
          <a:bodyPr/>
          <a:lstStyle/>
          <a:p>
            <a:fld id="{6BA20098-320B-459E-801E-54E5791438C8}" type="slidenum">
              <a:rPr lang="en-US" smtClean="0"/>
              <a:t>69</a:t>
            </a:fld>
            <a:endParaRPr lang="en-US"/>
          </a:p>
        </p:txBody>
      </p:sp>
    </p:spTree>
    <p:extLst>
      <p:ext uri="{BB962C8B-B14F-4D97-AF65-F5344CB8AC3E}">
        <p14:creationId xmlns:p14="http://schemas.microsoft.com/office/powerpoint/2010/main" val="4093020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5463" y="49019"/>
            <a:ext cx="10768446" cy="1325563"/>
          </a:xfrm>
        </p:spPr>
        <p:txBody>
          <a:bodyPr>
            <a:normAutofit/>
          </a:bodyPr>
          <a:lstStyle/>
          <a:p>
            <a:pPr algn="ctr"/>
            <a:r>
              <a:rPr lang="en-US" b="1" dirty="0"/>
              <a:t>These little functions are chained </a:t>
            </a:r>
            <a:r>
              <a:rPr lang="en-US" b="1" dirty="0" err="1"/>
              <a:t>togeter</a:t>
            </a:r>
            <a:endParaRPr lang="en-US" b="1" dirty="0"/>
          </a:p>
        </p:txBody>
      </p:sp>
      <p:sp>
        <p:nvSpPr>
          <p:cNvPr id="4" name="TextBox 3"/>
          <p:cNvSpPr txBox="1"/>
          <p:nvPr/>
        </p:nvSpPr>
        <p:spPr>
          <a:xfrm>
            <a:off x="765463" y="1073771"/>
            <a:ext cx="10768446" cy="830997"/>
          </a:xfrm>
          <a:prstGeom prst="rect">
            <a:avLst/>
          </a:prstGeom>
          <a:noFill/>
        </p:spPr>
        <p:txBody>
          <a:bodyPr wrap="square" rtlCol="0">
            <a:spAutoFit/>
          </a:bodyPr>
          <a:lstStyle/>
          <a:p>
            <a:r>
              <a:rPr lang="en-US" sz="2400" dirty="0"/>
              <a:t>Deep learning comes from chaining a bunch of these little functions together. Chained together, they are called </a:t>
            </a:r>
            <a:r>
              <a:rPr lang="en-US" sz="2400" dirty="0">
                <a:solidFill>
                  <a:srgbClr val="C84D5F"/>
                </a:solidFill>
              </a:rPr>
              <a:t>neurons</a:t>
            </a:r>
            <a:r>
              <a:rPr lang="en-US" sz="2400" dirty="0"/>
              <a:t>.</a:t>
            </a:r>
          </a:p>
        </p:txBody>
      </p:sp>
      <p:sp>
        <p:nvSpPr>
          <p:cNvPr id="9" name="TextBox 8"/>
          <p:cNvSpPr txBox="1"/>
          <p:nvPr/>
        </p:nvSpPr>
        <p:spPr>
          <a:xfrm>
            <a:off x="1877399" y="2419885"/>
            <a:ext cx="8673009" cy="369332"/>
          </a:xfrm>
          <a:prstGeom prst="rect">
            <a:avLst/>
          </a:prstGeom>
          <a:noFill/>
        </p:spPr>
        <p:txBody>
          <a:bodyPr wrap="square" rtlCol="0">
            <a:spAutoFit/>
          </a:bodyPr>
          <a:lstStyle/>
          <a:p>
            <a:endParaRPr lang="en-US" dirty="0"/>
          </a:p>
        </p:txBody>
      </p:sp>
      <p:sp>
        <p:nvSpPr>
          <p:cNvPr id="10" name="TextBox 9"/>
          <p:cNvSpPr txBox="1"/>
          <p:nvPr/>
        </p:nvSpPr>
        <p:spPr>
          <a:xfrm>
            <a:off x="1877398" y="3411131"/>
            <a:ext cx="530915" cy="461665"/>
          </a:xfrm>
          <a:prstGeom prst="rect">
            <a:avLst/>
          </a:prstGeom>
          <a:noFill/>
        </p:spPr>
        <p:txBody>
          <a:bodyPr wrap="none" rtlCol="0">
            <a:spAutoFit/>
          </a:bodyPr>
          <a:lstStyle/>
          <a:p>
            <a:pPr marL="342900" indent="-342900">
              <a:buFont typeface="Wingdings" panose="05000000000000000000" pitchFamily="2" charset="2"/>
              <a:buChar char="q"/>
            </a:pPr>
            <a:endParaRPr lang="en-US" sz="2400" dirty="0"/>
          </a:p>
        </p:txBody>
      </p:sp>
      <p:sp>
        <p:nvSpPr>
          <p:cNvPr id="3" name="Slide Number Placeholder 2"/>
          <p:cNvSpPr>
            <a:spLocks noGrp="1"/>
          </p:cNvSpPr>
          <p:nvPr>
            <p:ph type="sldNum" sz="quarter" idx="12"/>
          </p:nvPr>
        </p:nvSpPr>
        <p:spPr/>
        <p:txBody>
          <a:bodyPr/>
          <a:lstStyle/>
          <a:p>
            <a:fld id="{6BA20098-320B-459E-801E-54E5791438C8}" type="slidenum">
              <a:rPr lang="en-US" smtClean="0"/>
              <a:t>7</a:t>
            </a:fld>
            <a:endParaRPr lang="en-US"/>
          </a:p>
        </p:txBody>
      </p:sp>
      <p:grpSp>
        <p:nvGrpSpPr>
          <p:cNvPr id="16" name="Group 15"/>
          <p:cNvGrpSpPr/>
          <p:nvPr/>
        </p:nvGrpSpPr>
        <p:grpSpPr>
          <a:xfrm>
            <a:off x="4519096" y="2399334"/>
            <a:ext cx="3105023" cy="2613687"/>
            <a:chOff x="2906070" y="2160506"/>
            <a:chExt cx="3258277" cy="3161841"/>
          </a:xfrm>
        </p:grpSpPr>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76209" y="2675831"/>
              <a:ext cx="2718000" cy="2131192"/>
            </a:xfrm>
            <a:prstGeom prst="rect">
              <a:avLst/>
            </a:prstGeom>
          </p:spPr>
        </p:pic>
        <p:sp>
          <p:nvSpPr>
            <p:cNvPr id="18" name="Oval 17"/>
            <p:cNvSpPr/>
            <p:nvPr/>
          </p:nvSpPr>
          <p:spPr>
            <a:xfrm>
              <a:off x="2906070" y="2160506"/>
              <a:ext cx="3258277" cy="3161841"/>
            </a:xfrm>
            <a:prstGeom prst="ellipse">
              <a:avLst/>
            </a:prstGeom>
            <a:noFill/>
            <a:ln w="25400">
              <a:solidFill>
                <a:srgbClr val="C84D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9" name="Straight Connector 18"/>
          <p:cNvCxnSpPr>
            <a:cxnSpLocks/>
            <a:endCxn id="18" idx="3"/>
          </p:cNvCxnSpPr>
          <p:nvPr/>
        </p:nvCxnSpPr>
        <p:spPr>
          <a:xfrm flipV="1">
            <a:off x="3274541" y="4630255"/>
            <a:ext cx="1699275" cy="2104179"/>
          </a:xfrm>
          <a:prstGeom prst="line">
            <a:avLst/>
          </a:prstGeom>
          <a:ln w="25400">
            <a:solidFill>
              <a:srgbClr val="C84D5F"/>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a:endCxn id="18" idx="4"/>
          </p:cNvCxnSpPr>
          <p:nvPr/>
        </p:nvCxnSpPr>
        <p:spPr>
          <a:xfrm flipH="1" flipV="1">
            <a:off x="6071608" y="5013021"/>
            <a:ext cx="76624" cy="1648821"/>
          </a:xfrm>
          <a:prstGeom prst="line">
            <a:avLst/>
          </a:prstGeom>
          <a:ln w="25400">
            <a:solidFill>
              <a:srgbClr val="C84D5F"/>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cxnSpLocks/>
            <a:endCxn id="18" idx="5"/>
          </p:cNvCxnSpPr>
          <p:nvPr/>
        </p:nvCxnSpPr>
        <p:spPr>
          <a:xfrm flipH="1" flipV="1">
            <a:off x="7169399" y="4630255"/>
            <a:ext cx="2019910" cy="2045827"/>
          </a:xfrm>
          <a:prstGeom prst="line">
            <a:avLst/>
          </a:prstGeom>
          <a:ln w="25400">
            <a:solidFill>
              <a:srgbClr val="C84D5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cxnSpLocks/>
            <a:stCxn id="18" idx="0"/>
          </p:cNvCxnSpPr>
          <p:nvPr/>
        </p:nvCxnSpPr>
        <p:spPr>
          <a:xfrm flipV="1">
            <a:off x="6071608" y="1993900"/>
            <a:ext cx="0" cy="405434"/>
          </a:xfrm>
          <a:prstGeom prst="line">
            <a:avLst/>
          </a:prstGeom>
          <a:ln w="25400">
            <a:solidFill>
              <a:srgbClr val="C84D5F"/>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641027" y="4850469"/>
            <a:ext cx="1832954" cy="646331"/>
          </a:xfrm>
          <a:prstGeom prst="rect">
            <a:avLst/>
          </a:prstGeom>
          <a:noFill/>
        </p:spPr>
        <p:txBody>
          <a:bodyPr wrap="none" rtlCol="0">
            <a:spAutoFit/>
          </a:bodyPr>
          <a:lstStyle/>
          <a:p>
            <a:r>
              <a:rPr lang="en-US" dirty="0"/>
              <a:t>weight1 </a:t>
            </a:r>
            <a:r>
              <a:rPr lang="en-US" dirty="0">
                <a:latin typeface="Zapf Dingbats"/>
                <a:ea typeface="Zapf Dingbats"/>
                <a:cs typeface="Zapf Dingbats"/>
                <a:sym typeface="Zapf Dingbats"/>
              </a:rPr>
              <a:t>✖</a:t>
            </a:r>
            <a:r>
              <a:rPr lang="en-US" dirty="0">
                <a:sym typeface="Zapf Dingbats"/>
              </a:rPr>
              <a:t> input1</a:t>
            </a:r>
          </a:p>
          <a:p>
            <a:endParaRPr lang="en-US" dirty="0"/>
          </a:p>
        </p:txBody>
      </p:sp>
      <p:sp>
        <p:nvSpPr>
          <p:cNvPr id="25" name="TextBox 24"/>
          <p:cNvSpPr txBox="1"/>
          <p:nvPr/>
        </p:nvSpPr>
        <p:spPr>
          <a:xfrm>
            <a:off x="4340993" y="5870311"/>
            <a:ext cx="1832954" cy="646331"/>
          </a:xfrm>
          <a:prstGeom prst="rect">
            <a:avLst/>
          </a:prstGeom>
          <a:noFill/>
        </p:spPr>
        <p:txBody>
          <a:bodyPr wrap="none" rtlCol="0">
            <a:spAutoFit/>
          </a:bodyPr>
          <a:lstStyle/>
          <a:p>
            <a:r>
              <a:rPr lang="en-US" dirty="0"/>
              <a:t>weight2 </a:t>
            </a:r>
            <a:r>
              <a:rPr lang="en-US" dirty="0">
                <a:latin typeface="Zapf Dingbats"/>
                <a:ea typeface="Zapf Dingbats"/>
                <a:cs typeface="Zapf Dingbats"/>
                <a:sym typeface="Zapf Dingbats"/>
              </a:rPr>
              <a:t>✖</a:t>
            </a:r>
            <a:r>
              <a:rPr lang="en-US" dirty="0">
                <a:sym typeface="Zapf Dingbats"/>
              </a:rPr>
              <a:t> input2</a:t>
            </a:r>
          </a:p>
          <a:p>
            <a:endParaRPr lang="en-US" dirty="0"/>
          </a:p>
        </p:txBody>
      </p:sp>
      <p:sp>
        <p:nvSpPr>
          <p:cNvPr id="26" name="TextBox 25"/>
          <p:cNvSpPr txBox="1"/>
          <p:nvPr/>
        </p:nvSpPr>
        <p:spPr>
          <a:xfrm>
            <a:off x="7755079" y="4690320"/>
            <a:ext cx="1832954" cy="646331"/>
          </a:xfrm>
          <a:prstGeom prst="rect">
            <a:avLst/>
          </a:prstGeom>
          <a:noFill/>
        </p:spPr>
        <p:txBody>
          <a:bodyPr wrap="none" rtlCol="0">
            <a:spAutoFit/>
          </a:bodyPr>
          <a:lstStyle/>
          <a:p>
            <a:r>
              <a:rPr lang="en-US" dirty="0"/>
              <a:t>weight3 </a:t>
            </a:r>
            <a:r>
              <a:rPr lang="en-US" dirty="0">
                <a:latin typeface="Zapf Dingbats"/>
                <a:ea typeface="Zapf Dingbats"/>
                <a:cs typeface="Zapf Dingbats"/>
                <a:sym typeface="Zapf Dingbats"/>
              </a:rPr>
              <a:t>✖</a:t>
            </a:r>
            <a:r>
              <a:rPr lang="en-US" dirty="0">
                <a:sym typeface="Zapf Dingbats"/>
              </a:rPr>
              <a:t> input3</a:t>
            </a:r>
          </a:p>
          <a:p>
            <a:endParaRPr lang="en-US" dirty="0"/>
          </a:p>
        </p:txBody>
      </p:sp>
    </p:spTree>
    <p:extLst>
      <p:ext uri="{BB962C8B-B14F-4D97-AF65-F5344CB8AC3E}">
        <p14:creationId xmlns:p14="http://schemas.microsoft.com/office/powerpoint/2010/main" val="3171715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p:nvPr/>
        </p:nvSpPr>
        <p:spPr>
          <a:xfrm>
            <a:off x="241680" y="-148711"/>
            <a:ext cx="11578907" cy="1082906"/>
          </a:xfrm>
          <a:prstGeom prst="rect">
            <a:avLst/>
          </a:prstGeom>
          <a:noFill/>
          <a:ln>
            <a:noFill/>
          </a:ln>
        </p:spPr>
        <p:txBody>
          <a:bodyPr lIns="121900" tIns="121900" rIns="121900" bIns="121900" anchor="t" anchorCtr="0">
            <a:noAutofit/>
          </a:bodyPr>
          <a:lstStyle/>
          <a:p>
            <a:pPr algn="ctr"/>
            <a:r>
              <a:rPr lang="en-US" sz="4800" dirty="0"/>
              <a:t>Supervised: </a:t>
            </a:r>
            <a:r>
              <a:rPr lang="en-US" sz="4800" dirty="0" err="1"/>
              <a:t>ConvNets</a:t>
            </a:r>
            <a:r>
              <a:rPr lang="en-US" sz="4800" dirty="0"/>
              <a:t> are everywhere</a:t>
            </a:r>
          </a:p>
        </p:txBody>
      </p:sp>
      <p:pic>
        <p:nvPicPr>
          <p:cNvPr id="257" name="Shape 257"/>
          <p:cNvPicPr preferRelativeResize="0"/>
          <p:nvPr/>
        </p:nvPicPr>
        <p:blipFill>
          <a:blip r:embed="rId3">
            <a:alphaModFix/>
          </a:blip>
          <a:stretch>
            <a:fillRect/>
          </a:stretch>
        </p:blipFill>
        <p:spPr>
          <a:xfrm>
            <a:off x="366240" y="899046"/>
            <a:ext cx="2908600" cy="2593733"/>
          </a:xfrm>
          <a:prstGeom prst="rect">
            <a:avLst/>
          </a:prstGeom>
          <a:noFill/>
          <a:ln w="9525" cap="flat" cmpd="sng">
            <a:solidFill>
              <a:schemeClr val="dk2"/>
            </a:solidFill>
            <a:prstDash val="solid"/>
            <a:round/>
            <a:headEnd type="none" w="med" len="med"/>
            <a:tailEnd type="none" w="med" len="med"/>
          </a:ln>
        </p:spPr>
      </p:pic>
      <p:sp>
        <p:nvSpPr>
          <p:cNvPr id="258" name="Shape 258"/>
          <p:cNvSpPr txBox="1"/>
          <p:nvPr/>
        </p:nvSpPr>
        <p:spPr>
          <a:xfrm>
            <a:off x="241680" y="3411618"/>
            <a:ext cx="3931600" cy="414400"/>
          </a:xfrm>
          <a:prstGeom prst="rect">
            <a:avLst/>
          </a:prstGeom>
          <a:noFill/>
          <a:ln>
            <a:noFill/>
          </a:ln>
        </p:spPr>
        <p:txBody>
          <a:bodyPr lIns="121900" tIns="121900" rIns="121900" bIns="121900" anchor="t" anchorCtr="0">
            <a:noAutofit/>
          </a:bodyPr>
          <a:lstStyle/>
          <a:p>
            <a:r>
              <a:rPr lang="en" sz="2400" dirty="0"/>
              <a:t>e.g. Google Photos search</a:t>
            </a:r>
          </a:p>
        </p:txBody>
      </p:sp>
      <p:pic>
        <p:nvPicPr>
          <p:cNvPr id="259" name="Shape 259"/>
          <p:cNvPicPr preferRelativeResize="0"/>
          <p:nvPr/>
        </p:nvPicPr>
        <p:blipFill>
          <a:blip r:embed="rId4">
            <a:alphaModFix/>
          </a:blip>
          <a:stretch>
            <a:fillRect/>
          </a:stretch>
        </p:blipFill>
        <p:spPr>
          <a:xfrm>
            <a:off x="3398000" y="1060234"/>
            <a:ext cx="7559032" cy="1689399"/>
          </a:xfrm>
          <a:prstGeom prst="rect">
            <a:avLst/>
          </a:prstGeom>
          <a:noFill/>
          <a:ln w="9525" cap="flat" cmpd="sng">
            <a:solidFill>
              <a:srgbClr val="000000"/>
            </a:solidFill>
            <a:prstDash val="solid"/>
            <a:round/>
            <a:headEnd type="none" w="med" len="med"/>
            <a:tailEnd type="none" w="med" len="med"/>
          </a:ln>
        </p:spPr>
      </p:pic>
      <p:sp>
        <p:nvSpPr>
          <p:cNvPr id="260" name="Shape 260"/>
          <p:cNvSpPr txBox="1"/>
          <p:nvPr/>
        </p:nvSpPr>
        <p:spPr>
          <a:xfrm>
            <a:off x="3325533" y="2648033"/>
            <a:ext cx="7393600" cy="414400"/>
          </a:xfrm>
          <a:prstGeom prst="rect">
            <a:avLst/>
          </a:prstGeom>
          <a:noFill/>
          <a:ln>
            <a:noFill/>
          </a:ln>
        </p:spPr>
        <p:txBody>
          <a:bodyPr lIns="121900" tIns="121900" rIns="121900" bIns="121900" anchor="t" anchorCtr="0">
            <a:noAutofit/>
          </a:bodyPr>
          <a:lstStyle/>
          <a:p>
            <a:r>
              <a:rPr lang="en" sz="2400"/>
              <a:t>Face Verification, Taigman et al. 2014 (FAIR)</a:t>
            </a:r>
          </a:p>
        </p:txBody>
      </p:sp>
      <p:pic>
        <p:nvPicPr>
          <p:cNvPr id="261" name="Shape 261"/>
          <p:cNvPicPr preferRelativeResize="0"/>
          <p:nvPr/>
        </p:nvPicPr>
        <p:blipFill>
          <a:blip r:embed="rId5">
            <a:alphaModFix/>
          </a:blip>
          <a:stretch>
            <a:fillRect/>
          </a:stretch>
        </p:blipFill>
        <p:spPr>
          <a:xfrm>
            <a:off x="4419601" y="3316933"/>
            <a:ext cx="6537431" cy="3160033"/>
          </a:xfrm>
          <a:prstGeom prst="rect">
            <a:avLst/>
          </a:prstGeom>
          <a:noFill/>
          <a:ln>
            <a:noFill/>
          </a:ln>
        </p:spPr>
      </p:pic>
      <p:sp>
        <p:nvSpPr>
          <p:cNvPr id="262" name="Shape 262"/>
          <p:cNvSpPr txBox="1"/>
          <p:nvPr/>
        </p:nvSpPr>
        <p:spPr>
          <a:xfrm>
            <a:off x="6839998" y="6360565"/>
            <a:ext cx="3931599" cy="414400"/>
          </a:xfrm>
          <a:prstGeom prst="rect">
            <a:avLst/>
          </a:prstGeom>
          <a:noFill/>
          <a:ln>
            <a:noFill/>
          </a:ln>
        </p:spPr>
        <p:txBody>
          <a:bodyPr lIns="121900" tIns="121900" rIns="121900" bIns="121900" anchor="t" anchorCtr="0">
            <a:noAutofit/>
          </a:bodyPr>
          <a:lstStyle/>
          <a:p>
            <a:r>
              <a:rPr lang="en" sz="2400" dirty="0"/>
              <a:t>Self-driving cars</a:t>
            </a:r>
          </a:p>
        </p:txBody>
      </p:sp>
      <p:pic>
        <p:nvPicPr>
          <p:cNvPr id="263" name="Shape 263"/>
          <p:cNvPicPr preferRelativeResize="0"/>
          <p:nvPr/>
        </p:nvPicPr>
        <p:blipFill>
          <a:blip r:embed="rId6">
            <a:alphaModFix/>
          </a:blip>
          <a:stretch>
            <a:fillRect/>
          </a:stretch>
        </p:blipFill>
        <p:spPr>
          <a:xfrm>
            <a:off x="343216" y="3939432"/>
            <a:ext cx="3181632" cy="2421133"/>
          </a:xfrm>
          <a:prstGeom prst="rect">
            <a:avLst/>
          </a:prstGeom>
          <a:noFill/>
          <a:ln>
            <a:noFill/>
          </a:ln>
        </p:spPr>
      </p:pic>
      <p:sp>
        <p:nvSpPr>
          <p:cNvPr id="264" name="Shape 264"/>
          <p:cNvSpPr txBox="1"/>
          <p:nvPr/>
        </p:nvSpPr>
        <p:spPr>
          <a:xfrm>
            <a:off x="241680" y="6208724"/>
            <a:ext cx="3931600" cy="414400"/>
          </a:xfrm>
          <a:prstGeom prst="rect">
            <a:avLst/>
          </a:prstGeom>
          <a:noFill/>
          <a:ln>
            <a:noFill/>
          </a:ln>
        </p:spPr>
        <p:txBody>
          <a:bodyPr lIns="121900" tIns="121900" rIns="121900" bIns="121900" anchor="t" anchorCtr="0">
            <a:noAutofit/>
          </a:bodyPr>
          <a:lstStyle/>
          <a:p>
            <a:r>
              <a:rPr lang="en" sz="2400" dirty="0"/>
              <a:t>[Goodfellow et al. 2014]</a:t>
            </a:r>
          </a:p>
        </p:txBody>
      </p:sp>
      <p:sp>
        <p:nvSpPr>
          <p:cNvPr id="11" name="Shape 160"/>
          <p:cNvSpPr txBox="1"/>
          <p:nvPr/>
        </p:nvSpPr>
        <p:spPr>
          <a:xfrm>
            <a:off x="-80311" y="6498017"/>
            <a:ext cx="10364800" cy="479600"/>
          </a:xfrm>
          <a:prstGeom prst="rect">
            <a:avLst/>
          </a:prstGeom>
          <a:noFill/>
          <a:ln>
            <a:noFill/>
          </a:ln>
        </p:spPr>
        <p:txBody>
          <a:bodyPr lIns="121900" tIns="121900" rIns="121900" bIns="121900" anchor="t" anchorCtr="0">
            <a:noAutofit/>
          </a:bodyPr>
          <a:lstStyle/>
          <a:p>
            <a:r>
              <a:rPr lang="en" dirty="0">
                <a:solidFill>
                  <a:schemeClr val="bg1">
                    <a:lumMod val="50000"/>
                  </a:schemeClr>
                </a:solidFill>
              </a:rPr>
              <a:t>*</a:t>
            </a:r>
            <a:r>
              <a:rPr lang="en-US" dirty="0">
                <a:solidFill>
                  <a:schemeClr val="bg1">
                    <a:lumMod val="50000"/>
                  </a:schemeClr>
                </a:solidFill>
              </a:rPr>
              <a:t>Andrej </a:t>
            </a:r>
            <a:r>
              <a:rPr lang="en-US" dirty="0" err="1">
                <a:solidFill>
                  <a:schemeClr val="bg1">
                    <a:lumMod val="50000"/>
                  </a:schemeClr>
                </a:solidFill>
              </a:rPr>
              <a:t>Karpathy</a:t>
            </a:r>
            <a:r>
              <a:rPr lang="en" dirty="0">
                <a:solidFill>
                  <a:schemeClr val="bg1">
                    <a:lumMod val="50000"/>
                  </a:schemeClr>
                </a:solidFill>
              </a:rPr>
              <a:t>’s recent presentation</a:t>
            </a:r>
          </a:p>
        </p:txBody>
      </p:sp>
    </p:spTree>
    <p:extLst>
      <p:ext uri="{BB962C8B-B14F-4D97-AF65-F5344CB8AC3E}">
        <p14:creationId xmlns:p14="http://schemas.microsoft.com/office/powerpoint/2010/main" val="37387770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Shape 393"/>
          <p:cNvSpPr/>
          <p:nvPr/>
        </p:nvSpPr>
        <p:spPr>
          <a:xfrm>
            <a:off x="1421933" y="1901016"/>
            <a:ext cx="1275200" cy="36772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121900" tIns="121900" rIns="121900" bIns="121900" anchor="ctr" anchorCtr="0">
            <a:noAutofit/>
          </a:bodyPr>
          <a:lstStyle/>
          <a:p>
            <a:endParaRPr sz="2400"/>
          </a:p>
        </p:txBody>
      </p:sp>
      <p:sp>
        <p:nvSpPr>
          <p:cNvPr id="394" name="Shape 394"/>
          <p:cNvSpPr txBox="1"/>
          <p:nvPr/>
        </p:nvSpPr>
        <p:spPr>
          <a:xfrm>
            <a:off x="2137167" y="4967683"/>
            <a:ext cx="655600" cy="412800"/>
          </a:xfrm>
          <a:prstGeom prst="rect">
            <a:avLst/>
          </a:prstGeom>
          <a:noFill/>
          <a:ln>
            <a:noFill/>
          </a:ln>
        </p:spPr>
        <p:txBody>
          <a:bodyPr lIns="121900" tIns="121900" rIns="121900" bIns="121900" anchor="t" anchorCtr="0">
            <a:noAutofit/>
          </a:bodyPr>
          <a:lstStyle/>
          <a:p>
            <a:r>
              <a:rPr lang="en" sz="2400"/>
              <a:t>32</a:t>
            </a:r>
          </a:p>
        </p:txBody>
      </p:sp>
      <p:sp>
        <p:nvSpPr>
          <p:cNvPr id="395" name="Shape 395"/>
          <p:cNvSpPr txBox="1"/>
          <p:nvPr/>
        </p:nvSpPr>
        <p:spPr>
          <a:xfrm>
            <a:off x="2697133" y="2912649"/>
            <a:ext cx="655600" cy="376400"/>
          </a:xfrm>
          <a:prstGeom prst="rect">
            <a:avLst/>
          </a:prstGeom>
          <a:noFill/>
          <a:ln>
            <a:noFill/>
          </a:ln>
        </p:spPr>
        <p:txBody>
          <a:bodyPr lIns="121900" tIns="121900" rIns="121900" bIns="121900" anchor="t" anchorCtr="0">
            <a:noAutofit/>
          </a:bodyPr>
          <a:lstStyle/>
          <a:p>
            <a:r>
              <a:rPr lang="en" sz="2400"/>
              <a:t>32</a:t>
            </a:r>
          </a:p>
        </p:txBody>
      </p:sp>
      <p:sp>
        <p:nvSpPr>
          <p:cNvPr id="396" name="Shape 396"/>
          <p:cNvSpPr txBox="1"/>
          <p:nvPr/>
        </p:nvSpPr>
        <p:spPr>
          <a:xfrm>
            <a:off x="1344616" y="5489859"/>
            <a:ext cx="655600" cy="242800"/>
          </a:xfrm>
          <a:prstGeom prst="rect">
            <a:avLst/>
          </a:prstGeom>
          <a:noFill/>
          <a:ln>
            <a:noFill/>
          </a:ln>
        </p:spPr>
        <p:txBody>
          <a:bodyPr lIns="121900" tIns="121900" rIns="121900" bIns="121900" anchor="t" anchorCtr="0">
            <a:noAutofit/>
          </a:bodyPr>
          <a:lstStyle/>
          <a:p>
            <a:r>
              <a:rPr lang="en" sz="2400"/>
              <a:t>3</a:t>
            </a:r>
          </a:p>
        </p:txBody>
      </p:sp>
      <p:sp>
        <p:nvSpPr>
          <p:cNvPr id="397" name="Shape 397"/>
          <p:cNvSpPr txBox="1"/>
          <p:nvPr/>
        </p:nvSpPr>
        <p:spPr>
          <a:xfrm>
            <a:off x="0" y="-213051"/>
            <a:ext cx="12192000" cy="1089051"/>
          </a:xfrm>
          <a:prstGeom prst="rect">
            <a:avLst/>
          </a:prstGeom>
          <a:noFill/>
          <a:ln>
            <a:noFill/>
          </a:ln>
        </p:spPr>
        <p:txBody>
          <a:bodyPr lIns="121900" tIns="121900" rIns="121900" bIns="121900" anchor="t" anchorCtr="0">
            <a:noAutofit/>
          </a:bodyPr>
          <a:lstStyle/>
          <a:p>
            <a:pPr algn="ctr"/>
            <a:r>
              <a:rPr lang="en" sz="6000" dirty="0"/>
              <a:t>Convolution Layer</a:t>
            </a:r>
          </a:p>
        </p:txBody>
      </p:sp>
      <p:sp>
        <p:nvSpPr>
          <p:cNvPr id="398" name="Shape 398"/>
          <p:cNvSpPr/>
          <p:nvPr/>
        </p:nvSpPr>
        <p:spPr>
          <a:xfrm>
            <a:off x="3808391" y="3091700"/>
            <a:ext cx="376400" cy="1085200"/>
          </a:xfrm>
          <a:prstGeom prst="cube">
            <a:avLst>
              <a:gd name="adj" fmla="val 53382"/>
            </a:avLst>
          </a:prstGeom>
          <a:solidFill>
            <a:srgbClr val="C9DAF8"/>
          </a:solidFill>
          <a:ln w="19050" cap="flat" cmpd="sng">
            <a:solidFill>
              <a:srgbClr val="000000"/>
            </a:solidFill>
            <a:prstDash val="solid"/>
            <a:round/>
            <a:headEnd type="none" w="med" len="med"/>
            <a:tailEnd type="none" w="med" len="med"/>
          </a:ln>
        </p:spPr>
        <p:txBody>
          <a:bodyPr lIns="121900" tIns="121900" rIns="121900" bIns="121900" anchor="ctr" anchorCtr="0">
            <a:noAutofit/>
          </a:bodyPr>
          <a:lstStyle/>
          <a:p>
            <a:endParaRPr sz="2400"/>
          </a:p>
        </p:txBody>
      </p:sp>
      <p:sp>
        <p:nvSpPr>
          <p:cNvPr id="399" name="Shape 399"/>
          <p:cNvSpPr txBox="1"/>
          <p:nvPr/>
        </p:nvSpPr>
        <p:spPr>
          <a:xfrm>
            <a:off x="3507324" y="2185500"/>
            <a:ext cx="2820800" cy="469600"/>
          </a:xfrm>
          <a:prstGeom prst="rect">
            <a:avLst/>
          </a:prstGeom>
          <a:noFill/>
          <a:ln>
            <a:noFill/>
          </a:ln>
        </p:spPr>
        <p:txBody>
          <a:bodyPr lIns="121900" tIns="121900" rIns="121900" bIns="121900" anchor="t" anchorCtr="0">
            <a:noAutofit/>
          </a:bodyPr>
          <a:lstStyle/>
          <a:p>
            <a:r>
              <a:rPr lang="en" sz="3200" dirty="0"/>
              <a:t>5x5x</a:t>
            </a:r>
            <a:r>
              <a:rPr lang="en" sz="3200" dirty="0">
                <a:solidFill>
                  <a:srgbClr val="0000FF"/>
                </a:solidFill>
              </a:rPr>
              <a:t>3</a:t>
            </a:r>
            <a:r>
              <a:rPr lang="en" sz="3200" dirty="0"/>
              <a:t> filter</a:t>
            </a:r>
          </a:p>
        </p:txBody>
      </p:sp>
      <p:sp>
        <p:nvSpPr>
          <p:cNvPr id="400" name="Shape 400"/>
          <p:cNvSpPr txBox="1"/>
          <p:nvPr/>
        </p:nvSpPr>
        <p:spPr>
          <a:xfrm>
            <a:off x="1001633" y="1125349"/>
            <a:ext cx="4466800" cy="632400"/>
          </a:xfrm>
          <a:prstGeom prst="rect">
            <a:avLst/>
          </a:prstGeom>
          <a:noFill/>
          <a:ln>
            <a:noFill/>
          </a:ln>
        </p:spPr>
        <p:txBody>
          <a:bodyPr lIns="121900" tIns="121900" rIns="121900" bIns="121900" anchor="t" anchorCtr="0">
            <a:noAutofit/>
          </a:bodyPr>
          <a:lstStyle/>
          <a:p>
            <a:r>
              <a:rPr lang="en" sz="3200"/>
              <a:t>32x32x</a:t>
            </a:r>
            <a:r>
              <a:rPr lang="en" sz="3200">
                <a:solidFill>
                  <a:srgbClr val="0000FF"/>
                </a:solidFill>
              </a:rPr>
              <a:t>3</a:t>
            </a:r>
            <a:r>
              <a:rPr lang="en" sz="3200"/>
              <a:t> image</a:t>
            </a:r>
          </a:p>
        </p:txBody>
      </p:sp>
      <p:sp>
        <p:nvSpPr>
          <p:cNvPr id="401" name="Shape 401"/>
          <p:cNvSpPr txBox="1"/>
          <p:nvPr/>
        </p:nvSpPr>
        <p:spPr>
          <a:xfrm>
            <a:off x="3412367" y="4443949"/>
            <a:ext cx="5261600" cy="1013200"/>
          </a:xfrm>
          <a:prstGeom prst="rect">
            <a:avLst/>
          </a:prstGeom>
          <a:noFill/>
          <a:ln>
            <a:noFill/>
          </a:ln>
        </p:spPr>
        <p:txBody>
          <a:bodyPr lIns="121900" tIns="121900" rIns="121900" bIns="121900" anchor="t" anchorCtr="0">
            <a:noAutofit/>
          </a:bodyPr>
          <a:lstStyle/>
          <a:p>
            <a:r>
              <a:rPr lang="en" sz="2400" b="1" dirty="0"/>
              <a:t>Convolve </a:t>
            </a:r>
            <a:r>
              <a:rPr lang="en" sz="2400" dirty="0"/>
              <a:t>the filter with the image</a:t>
            </a:r>
          </a:p>
          <a:p>
            <a:r>
              <a:rPr lang="en" sz="2400" dirty="0"/>
              <a:t>i.e. “slide over the image spatially, computing dot products”</a:t>
            </a:r>
          </a:p>
        </p:txBody>
      </p:sp>
      <p:sp>
        <p:nvSpPr>
          <p:cNvPr id="402" name="Shape 402"/>
          <p:cNvSpPr txBox="1"/>
          <p:nvPr/>
        </p:nvSpPr>
        <p:spPr>
          <a:xfrm>
            <a:off x="3864888" y="876000"/>
            <a:ext cx="4378000" cy="780000"/>
          </a:xfrm>
          <a:prstGeom prst="rect">
            <a:avLst/>
          </a:prstGeom>
          <a:noFill/>
          <a:ln>
            <a:noFill/>
          </a:ln>
        </p:spPr>
        <p:txBody>
          <a:bodyPr lIns="121900" tIns="121900" rIns="121900" bIns="121900" anchor="t" anchorCtr="0">
            <a:noAutofit/>
          </a:bodyPr>
          <a:lstStyle/>
          <a:p>
            <a:r>
              <a:rPr lang="en" sz="2400" dirty="0">
                <a:solidFill>
                  <a:srgbClr val="0000FF"/>
                </a:solidFill>
              </a:rPr>
              <a:t>Filters always extend the full depth of the input volume</a:t>
            </a:r>
          </a:p>
        </p:txBody>
      </p:sp>
      <p:cxnSp>
        <p:nvCxnSpPr>
          <p:cNvPr id="403" name="Shape 403"/>
          <p:cNvCxnSpPr>
            <a:endCxn id="399" idx="0"/>
          </p:cNvCxnSpPr>
          <p:nvPr/>
        </p:nvCxnSpPr>
        <p:spPr>
          <a:xfrm flipH="1">
            <a:off x="4917724" y="1776466"/>
            <a:ext cx="394735" cy="409034"/>
          </a:xfrm>
          <a:prstGeom prst="straightConnector1">
            <a:avLst/>
          </a:prstGeom>
          <a:noFill/>
          <a:ln w="9525" cap="flat" cmpd="sng">
            <a:solidFill>
              <a:srgbClr val="0000FF"/>
            </a:solidFill>
            <a:prstDash val="solid"/>
            <a:round/>
            <a:headEnd type="none" w="lg" len="lg"/>
            <a:tailEnd type="triangle" w="lg" len="lg"/>
          </a:ln>
        </p:spPr>
      </p:cxnSp>
      <p:cxnSp>
        <p:nvCxnSpPr>
          <p:cNvPr id="404" name="Shape 404"/>
          <p:cNvCxnSpPr/>
          <p:nvPr/>
        </p:nvCxnSpPr>
        <p:spPr>
          <a:xfrm flipH="1">
            <a:off x="2798334" y="1271258"/>
            <a:ext cx="1010057" cy="3942"/>
          </a:xfrm>
          <a:prstGeom prst="straightConnector1">
            <a:avLst/>
          </a:prstGeom>
          <a:noFill/>
          <a:ln w="9525" cap="flat" cmpd="sng">
            <a:solidFill>
              <a:srgbClr val="0000FF"/>
            </a:solidFill>
            <a:prstDash val="solid"/>
            <a:round/>
            <a:headEnd type="none" w="lg" len="lg"/>
            <a:tailEnd type="triangle" w="lg" len="lg"/>
          </a:ln>
        </p:spPr>
      </p:cxnSp>
      <p:pic>
        <p:nvPicPr>
          <p:cNvPr id="17" name="Content Placeholder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2604" y="1776466"/>
            <a:ext cx="2324100" cy="2466975"/>
          </a:xfrm>
          <a:prstGeom prst="rect">
            <a:avLst/>
          </a:prstGeom>
          <a:ln w="12700">
            <a:solidFill>
              <a:schemeClr val="tx1">
                <a:alpha val="99000"/>
              </a:schemeClr>
            </a:solidFill>
          </a:ln>
        </p:spPr>
      </p:pic>
      <p:sp>
        <p:nvSpPr>
          <p:cNvPr id="18" name="Rectangle 17"/>
          <p:cNvSpPr/>
          <p:nvPr/>
        </p:nvSpPr>
        <p:spPr>
          <a:xfrm>
            <a:off x="8294204" y="4393054"/>
            <a:ext cx="3190461" cy="646331"/>
          </a:xfrm>
          <a:prstGeom prst="rect">
            <a:avLst/>
          </a:prstGeom>
        </p:spPr>
        <p:txBody>
          <a:bodyPr wrap="square">
            <a:spAutoFit/>
          </a:bodyPr>
          <a:lstStyle/>
          <a:p>
            <a:pPr algn="ctr"/>
            <a:r>
              <a:rPr lang="en-US" dirty="0"/>
              <a:t>Convolving a 3 X 3 kernel over a 4 X 4 input</a:t>
            </a:r>
          </a:p>
        </p:txBody>
      </p:sp>
      <p:cxnSp>
        <p:nvCxnSpPr>
          <p:cNvPr id="19" name="Shape 241"/>
          <p:cNvCxnSpPr/>
          <p:nvPr/>
        </p:nvCxnSpPr>
        <p:spPr>
          <a:xfrm flipH="1">
            <a:off x="7934928" y="998883"/>
            <a:ext cx="31285" cy="5306960"/>
          </a:xfrm>
          <a:prstGeom prst="straightConnector1">
            <a:avLst/>
          </a:prstGeom>
          <a:noFill/>
          <a:ln w="19050" cap="flat" cmpd="sng">
            <a:solidFill>
              <a:srgbClr val="666666"/>
            </a:solidFill>
            <a:prstDash val="solid"/>
            <a:round/>
            <a:headEnd type="none" w="lg" len="lg"/>
            <a:tailEnd type="none" w="lg" len="lg"/>
          </a:ln>
        </p:spPr>
      </p:cxnSp>
      <p:sp>
        <p:nvSpPr>
          <p:cNvPr id="20" name="TextBox 19"/>
          <p:cNvSpPr txBox="1"/>
          <p:nvPr/>
        </p:nvSpPr>
        <p:spPr>
          <a:xfrm>
            <a:off x="0" y="6014816"/>
            <a:ext cx="6328124" cy="646331"/>
          </a:xfrm>
          <a:prstGeom prst="rect">
            <a:avLst/>
          </a:prstGeom>
          <a:noFill/>
        </p:spPr>
        <p:txBody>
          <a:bodyPr wrap="square" rtlCol="0">
            <a:spAutoFit/>
          </a:bodyPr>
          <a:lstStyle/>
          <a:p>
            <a:r>
              <a:rPr lang="en-US" dirty="0">
                <a:solidFill>
                  <a:schemeClr val="bg1">
                    <a:lumMod val="50000"/>
                  </a:schemeClr>
                </a:solidFill>
              </a:rPr>
              <a:t>*Andrej </a:t>
            </a:r>
            <a:r>
              <a:rPr lang="en-US" dirty="0" err="1">
                <a:solidFill>
                  <a:schemeClr val="bg1">
                    <a:lumMod val="50000"/>
                  </a:schemeClr>
                </a:solidFill>
              </a:rPr>
              <a:t>Karpathy</a:t>
            </a:r>
            <a:r>
              <a:rPr lang="en" dirty="0">
                <a:solidFill>
                  <a:schemeClr val="bg1">
                    <a:lumMod val="50000"/>
                  </a:schemeClr>
                </a:solidFill>
              </a:rPr>
              <a:t>’s recent presentation</a:t>
            </a:r>
          </a:p>
          <a:p>
            <a:r>
              <a:rPr lang="en-US" dirty="0">
                <a:solidFill>
                  <a:schemeClr val="bg1">
                    <a:lumMod val="50000"/>
                  </a:schemeClr>
                </a:solidFill>
              </a:rPr>
              <a:t>*http://iamaaditya.github.io/2016/03/one-by-one-convolution/</a:t>
            </a:r>
          </a:p>
        </p:txBody>
      </p:sp>
      <p:sp>
        <p:nvSpPr>
          <p:cNvPr id="3" name="Slide Number Placeholder 2"/>
          <p:cNvSpPr>
            <a:spLocks noGrp="1"/>
          </p:cNvSpPr>
          <p:nvPr>
            <p:ph type="sldNum" idx="12"/>
          </p:nvPr>
        </p:nvSpPr>
        <p:spPr/>
        <p:txBody>
          <a:bodyPr/>
          <a:lstStyle/>
          <a:p>
            <a:fld id="{00000000-1234-1234-1234-123412341234}" type="slidenum">
              <a:rPr lang="en" smtClean="0"/>
              <a:pPr/>
              <a:t>71</a:t>
            </a:fld>
            <a:endParaRPr lang="en"/>
          </a:p>
        </p:txBody>
      </p:sp>
    </p:spTree>
    <p:extLst>
      <p:ext uri="{BB962C8B-B14F-4D97-AF65-F5344CB8AC3E}">
        <p14:creationId xmlns:p14="http://schemas.microsoft.com/office/powerpoint/2010/main" val="42336369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pic>
        <p:nvPicPr>
          <p:cNvPr id="681" name="Shape 681"/>
          <p:cNvPicPr preferRelativeResize="0"/>
          <p:nvPr/>
        </p:nvPicPr>
        <p:blipFill>
          <a:blip r:embed="rId3">
            <a:alphaModFix/>
          </a:blip>
          <a:stretch>
            <a:fillRect/>
          </a:stretch>
        </p:blipFill>
        <p:spPr>
          <a:xfrm>
            <a:off x="3181267" y="1808168"/>
            <a:ext cx="5329232" cy="4209465"/>
          </a:xfrm>
          <a:prstGeom prst="rect">
            <a:avLst/>
          </a:prstGeom>
          <a:noFill/>
          <a:ln>
            <a:noFill/>
          </a:ln>
        </p:spPr>
      </p:pic>
      <p:sp>
        <p:nvSpPr>
          <p:cNvPr id="682" name="Shape 682"/>
          <p:cNvSpPr txBox="1"/>
          <p:nvPr/>
        </p:nvSpPr>
        <p:spPr>
          <a:xfrm>
            <a:off x="345962" y="-170228"/>
            <a:ext cx="11645598" cy="1233715"/>
          </a:xfrm>
          <a:prstGeom prst="rect">
            <a:avLst/>
          </a:prstGeom>
          <a:noFill/>
          <a:ln>
            <a:noFill/>
          </a:ln>
        </p:spPr>
        <p:txBody>
          <a:bodyPr lIns="121900" tIns="121900" rIns="121900" bIns="121900" anchor="t" anchorCtr="0">
            <a:noAutofit/>
          </a:bodyPr>
          <a:lstStyle/>
          <a:p>
            <a:pPr algn="ctr"/>
            <a:r>
              <a:rPr lang="en" sz="6000" dirty="0"/>
              <a:t>Pooling layer</a:t>
            </a:r>
          </a:p>
          <a:p>
            <a:pPr marL="609585" indent="-457189">
              <a:buSzPct val="100000"/>
              <a:buFont typeface="Wingdings" panose="05000000000000000000" pitchFamily="2" charset="2"/>
              <a:buChar char="q"/>
            </a:pPr>
            <a:r>
              <a:rPr lang="en" sz="2400" dirty="0">
                <a:solidFill>
                  <a:srgbClr val="000000"/>
                </a:solidFill>
              </a:rPr>
              <a:t>makes the representations smaller and more manageable </a:t>
            </a:r>
          </a:p>
          <a:p>
            <a:pPr marL="609585" indent="-457189">
              <a:buSzPct val="100000"/>
              <a:buFont typeface="Wingdings" panose="05000000000000000000" pitchFamily="2" charset="2"/>
              <a:buChar char="q"/>
            </a:pPr>
            <a:r>
              <a:rPr lang="en" sz="2400" dirty="0"/>
              <a:t>operates over each activation map independently</a:t>
            </a:r>
          </a:p>
          <a:p>
            <a:endParaRPr sz="2400" dirty="0"/>
          </a:p>
        </p:txBody>
      </p:sp>
      <p:sp>
        <p:nvSpPr>
          <p:cNvPr id="4" name="Shape 160"/>
          <p:cNvSpPr txBox="1"/>
          <p:nvPr/>
        </p:nvSpPr>
        <p:spPr>
          <a:xfrm>
            <a:off x="-60433" y="6389904"/>
            <a:ext cx="10364800" cy="479600"/>
          </a:xfrm>
          <a:prstGeom prst="rect">
            <a:avLst/>
          </a:prstGeom>
          <a:noFill/>
          <a:ln>
            <a:noFill/>
          </a:ln>
        </p:spPr>
        <p:txBody>
          <a:bodyPr lIns="121900" tIns="121900" rIns="121900" bIns="121900" anchor="t" anchorCtr="0">
            <a:noAutofit/>
          </a:bodyPr>
          <a:lstStyle/>
          <a:p>
            <a:r>
              <a:rPr lang="en" dirty="0">
                <a:solidFill>
                  <a:schemeClr val="bg1">
                    <a:lumMod val="50000"/>
                  </a:schemeClr>
                </a:solidFill>
              </a:rPr>
              <a:t>*</a:t>
            </a:r>
            <a:r>
              <a:rPr lang="en-US" dirty="0">
                <a:solidFill>
                  <a:schemeClr val="bg1">
                    <a:lumMod val="50000"/>
                  </a:schemeClr>
                </a:solidFill>
              </a:rPr>
              <a:t>Andrej </a:t>
            </a:r>
            <a:r>
              <a:rPr lang="en-US" dirty="0" err="1">
                <a:solidFill>
                  <a:schemeClr val="bg1">
                    <a:lumMod val="50000"/>
                  </a:schemeClr>
                </a:solidFill>
              </a:rPr>
              <a:t>Karpathy</a:t>
            </a:r>
            <a:r>
              <a:rPr lang="en" dirty="0">
                <a:solidFill>
                  <a:schemeClr val="bg1">
                    <a:lumMod val="50000"/>
                  </a:schemeClr>
                </a:solidFill>
              </a:rPr>
              <a:t>’s recent presentation</a:t>
            </a:r>
          </a:p>
        </p:txBody>
      </p:sp>
      <p:sp>
        <p:nvSpPr>
          <p:cNvPr id="3" name="Slide Number Placeholder 2"/>
          <p:cNvSpPr>
            <a:spLocks noGrp="1"/>
          </p:cNvSpPr>
          <p:nvPr>
            <p:ph type="sldNum" idx="12"/>
          </p:nvPr>
        </p:nvSpPr>
        <p:spPr/>
        <p:txBody>
          <a:bodyPr/>
          <a:lstStyle/>
          <a:p>
            <a:fld id="{00000000-1234-1234-1234-123412341234}" type="slidenum">
              <a:rPr lang="en" smtClean="0"/>
              <a:pPr/>
              <a:t>72</a:t>
            </a:fld>
            <a:endParaRPr lang="en"/>
          </a:p>
        </p:txBody>
      </p:sp>
    </p:spTree>
    <p:extLst>
      <p:ext uri="{BB962C8B-B14F-4D97-AF65-F5344CB8AC3E}">
        <p14:creationId xmlns:p14="http://schemas.microsoft.com/office/powerpoint/2010/main" val="2569024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graphicFrame>
        <p:nvGraphicFramePr>
          <p:cNvPr id="687" name="Shape 687"/>
          <p:cNvGraphicFramePr/>
          <p:nvPr/>
        </p:nvGraphicFramePr>
        <p:xfrm>
          <a:off x="1270000" y="1879600"/>
          <a:ext cx="3231332" cy="3231332"/>
        </p:xfrm>
        <a:graphic>
          <a:graphicData uri="http://schemas.openxmlformats.org/drawingml/2006/table">
            <a:tbl>
              <a:tblPr>
                <a:noFill/>
              </a:tblPr>
              <a:tblGrid>
                <a:gridCol w="807833">
                  <a:extLst>
                    <a:ext uri="{9D8B030D-6E8A-4147-A177-3AD203B41FA5}">
                      <a16:colId xmlns:a16="http://schemas.microsoft.com/office/drawing/2014/main" val="20000"/>
                    </a:ext>
                  </a:extLst>
                </a:gridCol>
                <a:gridCol w="807833">
                  <a:extLst>
                    <a:ext uri="{9D8B030D-6E8A-4147-A177-3AD203B41FA5}">
                      <a16:colId xmlns:a16="http://schemas.microsoft.com/office/drawing/2014/main" val="20001"/>
                    </a:ext>
                  </a:extLst>
                </a:gridCol>
                <a:gridCol w="807833">
                  <a:extLst>
                    <a:ext uri="{9D8B030D-6E8A-4147-A177-3AD203B41FA5}">
                      <a16:colId xmlns:a16="http://schemas.microsoft.com/office/drawing/2014/main" val="20002"/>
                    </a:ext>
                  </a:extLst>
                </a:gridCol>
                <a:gridCol w="807833">
                  <a:extLst>
                    <a:ext uri="{9D8B030D-6E8A-4147-A177-3AD203B41FA5}">
                      <a16:colId xmlns:a16="http://schemas.microsoft.com/office/drawing/2014/main" val="20003"/>
                    </a:ext>
                  </a:extLst>
                </a:gridCol>
              </a:tblGrid>
              <a:tr h="807833">
                <a:tc>
                  <a:txBody>
                    <a:bodyPr/>
                    <a:lstStyle/>
                    <a:p>
                      <a:pPr lvl="0" algn="ctr" rtl="0">
                        <a:spcBef>
                          <a:spcPts val="0"/>
                        </a:spcBef>
                        <a:buNone/>
                      </a:pPr>
                      <a:r>
                        <a:rPr lang="en" sz="3200"/>
                        <a:t>1</a:t>
                      </a:r>
                    </a:p>
                  </a:txBody>
                  <a:tcPr marL="121900" marR="121900" marT="121900" marB="121900">
                    <a:solidFill>
                      <a:srgbClr val="F4CCCC"/>
                    </a:solidFill>
                  </a:tcPr>
                </a:tc>
                <a:tc>
                  <a:txBody>
                    <a:bodyPr/>
                    <a:lstStyle/>
                    <a:p>
                      <a:pPr lvl="0" algn="ctr" rtl="0">
                        <a:spcBef>
                          <a:spcPts val="0"/>
                        </a:spcBef>
                        <a:buNone/>
                      </a:pPr>
                      <a:r>
                        <a:rPr lang="en" sz="3200"/>
                        <a:t>1</a:t>
                      </a:r>
                    </a:p>
                  </a:txBody>
                  <a:tcPr marL="121900" marR="121900" marT="121900" marB="121900">
                    <a:solidFill>
                      <a:srgbClr val="F4CCCC"/>
                    </a:solidFill>
                  </a:tcPr>
                </a:tc>
                <a:tc>
                  <a:txBody>
                    <a:bodyPr/>
                    <a:lstStyle/>
                    <a:p>
                      <a:pPr lvl="0" algn="ctr" rtl="0">
                        <a:spcBef>
                          <a:spcPts val="0"/>
                        </a:spcBef>
                        <a:buNone/>
                      </a:pPr>
                      <a:r>
                        <a:rPr lang="en" sz="3200"/>
                        <a:t>2</a:t>
                      </a:r>
                    </a:p>
                  </a:txBody>
                  <a:tcPr marL="121900" marR="121900" marT="121900" marB="121900">
                    <a:solidFill>
                      <a:srgbClr val="D9EAD3"/>
                    </a:solidFill>
                  </a:tcPr>
                </a:tc>
                <a:tc>
                  <a:txBody>
                    <a:bodyPr/>
                    <a:lstStyle/>
                    <a:p>
                      <a:pPr lvl="0" algn="ctr" rtl="0">
                        <a:spcBef>
                          <a:spcPts val="0"/>
                        </a:spcBef>
                        <a:buNone/>
                      </a:pPr>
                      <a:r>
                        <a:rPr lang="en" sz="3200"/>
                        <a:t>4</a:t>
                      </a:r>
                    </a:p>
                  </a:txBody>
                  <a:tcPr marL="121900" marR="121900" marT="121900" marB="121900">
                    <a:solidFill>
                      <a:srgbClr val="D9EAD3"/>
                    </a:solidFill>
                  </a:tcPr>
                </a:tc>
                <a:extLst>
                  <a:ext uri="{0D108BD9-81ED-4DB2-BD59-A6C34878D82A}">
                    <a16:rowId xmlns:a16="http://schemas.microsoft.com/office/drawing/2014/main" val="10000"/>
                  </a:ext>
                </a:extLst>
              </a:tr>
              <a:tr h="807833">
                <a:tc>
                  <a:txBody>
                    <a:bodyPr/>
                    <a:lstStyle/>
                    <a:p>
                      <a:pPr lvl="0" algn="ctr" rtl="0">
                        <a:spcBef>
                          <a:spcPts val="0"/>
                        </a:spcBef>
                        <a:buNone/>
                      </a:pPr>
                      <a:r>
                        <a:rPr lang="en" sz="3200"/>
                        <a:t>5</a:t>
                      </a:r>
                    </a:p>
                  </a:txBody>
                  <a:tcPr marL="121900" marR="121900" marT="121900" marB="121900">
                    <a:solidFill>
                      <a:srgbClr val="F4CCCC"/>
                    </a:solidFill>
                  </a:tcPr>
                </a:tc>
                <a:tc>
                  <a:txBody>
                    <a:bodyPr/>
                    <a:lstStyle/>
                    <a:p>
                      <a:pPr lvl="0" algn="ctr" rtl="0">
                        <a:spcBef>
                          <a:spcPts val="0"/>
                        </a:spcBef>
                        <a:buNone/>
                      </a:pPr>
                      <a:r>
                        <a:rPr lang="en" sz="3200"/>
                        <a:t>6</a:t>
                      </a:r>
                    </a:p>
                  </a:txBody>
                  <a:tcPr marL="121900" marR="121900" marT="121900" marB="121900">
                    <a:solidFill>
                      <a:srgbClr val="F4CCCC"/>
                    </a:solidFill>
                  </a:tcPr>
                </a:tc>
                <a:tc>
                  <a:txBody>
                    <a:bodyPr/>
                    <a:lstStyle/>
                    <a:p>
                      <a:pPr lvl="0" algn="ctr" rtl="0">
                        <a:spcBef>
                          <a:spcPts val="0"/>
                        </a:spcBef>
                        <a:buNone/>
                      </a:pPr>
                      <a:r>
                        <a:rPr lang="en" sz="3200"/>
                        <a:t>7</a:t>
                      </a:r>
                    </a:p>
                  </a:txBody>
                  <a:tcPr marL="121900" marR="121900" marT="121900" marB="121900">
                    <a:solidFill>
                      <a:srgbClr val="D9EAD3"/>
                    </a:solidFill>
                  </a:tcPr>
                </a:tc>
                <a:tc>
                  <a:txBody>
                    <a:bodyPr/>
                    <a:lstStyle/>
                    <a:p>
                      <a:pPr lvl="0" algn="ctr" rtl="0">
                        <a:spcBef>
                          <a:spcPts val="0"/>
                        </a:spcBef>
                        <a:buNone/>
                      </a:pPr>
                      <a:r>
                        <a:rPr lang="en" sz="3200"/>
                        <a:t>8</a:t>
                      </a:r>
                    </a:p>
                  </a:txBody>
                  <a:tcPr marL="121900" marR="121900" marT="121900" marB="121900">
                    <a:solidFill>
                      <a:srgbClr val="D9EAD3"/>
                    </a:solidFill>
                  </a:tcPr>
                </a:tc>
                <a:extLst>
                  <a:ext uri="{0D108BD9-81ED-4DB2-BD59-A6C34878D82A}">
                    <a16:rowId xmlns:a16="http://schemas.microsoft.com/office/drawing/2014/main" val="10001"/>
                  </a:ext>
                </a:extLst>
              </a:tr>
              <a:tr h="807833">
                <a:tc>
                  <a:txBody>
                    <a:bodyPr/>
                    <a:lstStyle/>
                    <a:p>
                      <a:pPr lvl="0" algn="ctr" rtl="0">
                        <a:spcBef>
                          <a:spcPts val="0"/>
                        </a:spcBef>
                        <a:buNone/>
                      </a:pPr>
                      <a:r>
                        <a:rPr lang="en" sz="3200"/>
                        <a:t>3</a:t>
                      </a:r>
                    </a:p>
                  </a:txBody>
                  <a:tcPr marL="121900" marR="121900" marT="121900" marB="121900">
                    <a:solidFill>
                      <a:srgbClr val="FFF2CC"/>
                    </a:solidFill>
                  </a:tcPr>
                </a:tc>
                <a:tc>
                  <a:txBody>
                    <a:bodyPr/>
                    <a:lstStyle/>
                    <a:p>
                      <a:pPr lvl="0" algn="ctr" rtl="0">
                        <a:spcBef>
                          <a:spcPts val="0"/>
                        </a:spcBef>
                        <a:buNone/>
                      </a:pPr>
                      <a:r>
                        <a:rPr lang="en" sz="3200"/>
                        <a:t>2</a:t>
                      </a:r>
                    </a:p>
                  </a:txBody>
                  <a:tcPr marL="121900" marR="121900" marT="121900" marB="121900">
                    <a:solidFill>
                      <a:srgbClr val="FFF2CC"/>
                    </a:solidFill>
                  </a:tcPr>
                </a:tc>
                <a:tc>
                  <a:txBody>
                    <a:bodyPr/>
                    <a:lstStyle/>
                    <a:p>
                      <a:pPr lvl="0" algn="ctr" rtl="0">
                        <a:spcBef>
                          <a:spcPts val="0"/>
                        </a:spcBef>
                        <a:buNone/>
                      </a:pPr>
                      <a:r>
                        <a:rPr lang="en" sz="3200"/>
                        <a:t>1</a:t>
                      </a:r>
                    </a:p>
                  </a:txBody>
                  <a:tcPr marL="121900" marR="121900" marT="121900" marB="121900">
                    <a:solidFill>
                      <a:srgbClr val="C9DAF8"/>
                    </a:solidFill>
                  </a:tcPr>
                </a:tc>
                <a:tc>
                  <a:txBody>
                    <a:bodyPr/>
                    <a:lstStyle/>
                    <a:p>
                      <a:pPr lvl="0" algn="ctr" rtl="0">
                        <a:spcBef>
                          <a:spcPts val="0"/>
                        </a:spcBef>
                        <a:buNone/>
                      </a:pPr>
                      <a:r>
                        <a:rPr lang="en" sz="3200"/>
                        <a:t>0</a:t>
                      </a:r>
                    </a:p>
                  </a:txBody>
                  <a:tcPr marL="121900" marR="121900" marT="121900" marB="121900">
                    <a:solidFill>
                      <a:srgbClr val="C9DAF8"/>
                    </a:solidFill>
                  </a:tcPr>
                </a:tc>
                <a:extLst>
                  <a:ext uri="{0D108BD9-81ED-4DB2-BD59-A6C34878D82A}">
                    <a16:rowId xmlns:a16="http://schemas.microsoft.com/office/drawing/2014/main" val="10002"/>
                  </a:ext>
                </a:extLst>
              </a:tr>
              <a:tr h="807833">
                <a:tc>
                  <a:txBody>
                    <a:bodyPr/>
                    <a:lstStyle/>
                    <a:p>
                      <a:pPr lvl="0" algn="ctr" rtl="0">
                        <a:spcBef>
                          <a:spcPts val="0"/>
                        </a:spcBef>
                        <a:buNone/>
                      </a:pPr>
                      <a:r>
                        <a:rPr lang="en" sz="3200"/>
                        <a:t>1</a:t>
                      </a:r>
                    </a:p>
                  </a:txBody>
                  <a:tcPr marL="121900" marR="121900" marT="121900" marB="121900">
                    <a:solidFill>
                      <a:srgbClr val="FFF2CC"/>
                    </a:solidFill>
                  </a:tcPr>
                </a:tc>
                <a:tc>
                  <a:txBody>
                    <a:bodyPr/>
                    <a:lstStyle/>
                    <a:p>
                      <a:pPr lvl="0" algn="ctr" rtl="0">
                        <a:spcBef>
                          <a:spcPts val="0"/>
                        </a:spcBef>
                        <a:buNone/>
                      </a:pPr>
                      <a:r>
                        <a:rPr lang="en" sz="3200"/>
                        <a:t>2</a:t>
                      </a:r>
                    </a:p>
                  </a:txBody>
                  <a:tcPr marL="121900" marR="121900" marT="121900" marB="121900">
                    <a:solidFill>
                      <a:srgbClr val="FFF2CC"/>
                    </a:solidFill>
                  </a:tcPr>
                </a:tc>
                <a:tc>
                  <a:txBody>
                    <a:bodyPr/>
                    <a:lstStyle/>
                    <a:p>
                      <a:pPr lvl="0" algn="ctr" rtl="0">
                        <a:spcBef>
                          <a:spcPts val="0"/>
                        </a:spcBef>
                        <a:buNone/>
                      </a:pPr>
                      <a:r>
                        <a:rPr lang="en" sz="3200"/>
                        <a:t>3</a:t>
                      </a:r>
                    </a:p>
                  </a:txBody>
                  <a:tcPr marL="121900" marR="121900" marT="121900" marB="121900">
                    <a:solidFill>
                      <a:srgbClr val="C9DAF8"/>
                    </a:solidFill>
                  </a:tcPr>
                </a:tc>
                <a:tc>
                  <a:txBody>
                    <a:bodyPr/>
                    <a:lstStyle/>
                    <a:p>
                      <a:pPr lvl="0" algn="ctr" rtl="0">
                        <a:spcBef>
                          <a:spcPts val="0"/>
                        </a:spcBef>
                        <a:buNone/>
                      </a:pPr>
                      <a:r>
                        <a:rPr lang="en" sz="3200"/>
                        <a:t>4</a:t>
                      </a:r>
                    </a:p>
                  </a:txBody>
                  <a:tcPr marL="121900" marR="121900" marT="121900" marB="121900">
                    <a:solidFill>
                      <a:srgbClr val="C9DAF8"/>
                    </a:solidFill>
                  </a:tcPr>
                </a:tc>
                <a:extLst>
                  <a:ext uri="{0D108BD9-81ED-4DB2-BD59-A6C34878D82A}">
                    <a16:rowId xmlns:a16="http://schemas.microsoft.com/office/drawing/2014/main" val="10003"/>
                  </a:ext>
                </a:extLst>
              </a:tr>
            </a:tbl>
          </a:graphicData>
        </a:graphic>
      </p:graphicFrame>
      <p:sp>
        <p:nvSpPr>
          <p:cNvPr id="688" name="Shape 688"/>
          <p:cNvSpPr txBox="1"/>
          <p:nvPr/>
        </p:nvSpPr>
        <p:spPr>
          <a:xfrm>
            <a:off x="1242467" y="1200167"/>
            <a:ext cx="3489600" cy="753200"/>
          </a:xfrm>
          <a:prstGeom prst="rect">
            <a:avLst/>
          </a:prstGeom>
          <a:noFill/>
          <a:ln>
            <a:noFill/>
          </a:ln>
        </p:spPr>
        <p:txBody>
          <a:bodyPr lIns="121900" tIns="121900" rIns="121900" bIns="121900" anchor="t" anchorCtr="0">
            <a:noAutofit/>
          </a:bodyPr>
          <a:lstStyle/>
          <a:p>
            <a:r>
              <a:rPr lang="en" sz="3200"/>
              <a:t>Single depth slice</a:t>
            </a:r>
          </a:p>
        </p:txBody>
      </p:sp>
      <p:cxnSp>
        <p:nvCxnSpPr>
          <p:cNvPr id="689" name="Shape 689"/>
          <p:cNvCxnSpPr/>
          <p:nvPr/>
        </p:nvCxnSpPr>
        <p:spPr>
          <a:xfrm rot="10800000">
            <a:off x="857233" y="1919267"/>
            <a:ext cx="0" cy="3152000"/>
          </a:xfrm>
          <a:prstGeom prst="straightConnector1">
            <a:avLst/>
          </a:prstGeom>
          <a:noFill/>
          <a:ln w="19050" cap="flat" cmpd="sng">
            <a:solidFill>
              <a:srgbClr val="000000"/>
            </a:solidFill>
            <a:prstDash val="solid"/>
            <a:round/>
            <a:headEnd type="none" w="lg" len="lg"/>
            <a:tailEnd type="triangle" w="lg" len="lg"/>
          </a:ln>
        </p:spPr>
      </p:cxnSp>
      <p:sp>
        <p:nvSpPr>
          <p:cNvPr id="690" name="Shape 690"/>
          <p:cNvSpPr txBox="1"/>
          <p:nvPr/>
        </p:nvSpPr>
        <p:spPr>
          <a:xfrm>
            <a:off x="370033" y="2085100"/>
            <a:ext cx="519600" cy="623600"/>
          </a:xfrm>
          <a:prstGeom prst="rect">
            <a:avLst/>
          </a:prstGeom>
          <a:noFill/>
          <a:ln>
            <a:noFill/>
          </a:ln>
        </p:spPr>
        <p:txBody>
          <a:bodyPr lIns="121900" tIns="121900" rIns="121900" bIns="121900" anchor="t" anchorCtr="0">
            <a:noAutofit/>
          </a:bodyPr>
          <a:lstStyle/>
          <a:p>
            <a:r>
              <a:rPr lang="en" sz="3200"/>
              <a:t>x</a:t>
            </a:r>
          </a:p>
        </p:txBody>
      </p:sp>
      <p:cxnSp>
        <p:nvCxnSpPr>
          <p:cNvPr id="691" name="Shape 691"/>
          <p:cNvCxnSpPr/>
          <p:nvPr/>
        </p:nvCxnSpPr>
        <p:spPr>
          <a:xfrm>
            <a:off x="1234667" y="5534233"/>
            <a:ext cx="3302000" cy="0"/>
          </a:xfrm>
          <a:prstGeom prst="straightConnector1">
            <a:avLst/>
          </a:prstGeom>
          <a:noFill/>
          <a:ln w="19050" cap="flat" cmpd="sng">
            <a:solidFill>
              <a:srgbClr val="000000"/>
            </a:solidFill>
            <a:prstDash val="solid"/>
            <a:round/>
            <a:headEnd type="none" w="lg" len="lg"/>
            <a:tailEnd type="triangle" w="lg" len="lg"/>
          </a:ln>
        </p:spPr>
      </p:cxnSp>
      <p:sp>
        <p:nvSpPr>
          <p:cNvPr id="692" name="Shape 692"/>
          <p:cNvSpPr txBox="1"/>
          <p:nvPr/>
        </p:nvSpPr>
        <p:spPr>
          <a:xfrm>
            <a:off x="3837700" y="5441367"/>
            <a:ext cx="519600" cy="489200"/>
          </a:xfrm>
          <a:prstGeom prst="rect">
            <a:avLst/>
          </a:prstGeom>
          <a:noFill/>
          <a:ln>
            <a:noFill/>
          </a:ln>
        </p:spPr>
        <p:txBody>
          <a:bodyPr lIns="121900" tIns="121900" rIns="121900" bIns="121900" anchor="t" anchorCtr="0">
            <a:noAutofit/>
          </a:bodyPr>
          <a:lstStyle/>
          <a:p>
            <a:r>
              <a:rPr lang="en" sz="3200"/>
              <a:t>y</a:t>
            </a:r>
          </a:p>
        </p:txBody>
      </p:sp>
      <p:cxnSp>
        <p:nvCxnSpPr>
          <p:cNvPr id="693" name="Shape 693"/>
          <p:cNvCxnSpPr/>
          <p:nvPr/>
        </p:nvCxnSpPr>
        <p:spPr>
          <a:xfrm>
            <a:off x="5004933" y="3495267"/>
            <a:ext cx="2710400" cy="0"/>
          </a:xfrm>
          <a:prstGeom prst="straightConnector1">
            <a:avLst/>
          </a:prstGeom>
          <a:noFill/>
          <a:ln w="19050" cap="flat" cmpd="sng">
            <a:solidFill>
              <a:srgbClr val="000000"/>
            </a:solidFill>
            <a:prstDash val="solid"/>
            <a:round/>
            <a:headEnd type="none" w="lg" len="lg"/>
            <a:tailEnd type="triangle" w="lg" len="lg"/>
          </a:ln>
        </p:spPr>
      </p:cxnSp>
      <p:sp>
        <p:nvSpPr>
          <p:cNvPr id="694" name="Shape 694"/>
          <p:cNvSpPr txBox="1"/>
          <p:nvPr/>
        </p:nvSpPr>
        <p:spPr>
          <a:xfrm>
            <a:off x="4881700" y="2384700"/>
            <a:ext cx="3567600" cy="969600"/>
          </a:xfrm>
          <a:prstGeom prst="rect">
            <a:avLst/>
          </a:prstGeom>
          <a:noFill/>
          <a:ln>
            <a:noFill/>
          </a:ln>
        </p:spPr>
        <p:txBody>
          <a:bodyPr lIns="121900" tIns="121900" rIns="121900" bIns="121900" anchor="t" anchorCtr="0">
            <a:noAutofit/>
          </a:bodyPr>
          <a:lstStyle/>
          <a:p>
            <a:r>
              <a:rPr lang="en" sz="2400"/>
              <a:t>max pool with 2x2 filters and stride 2</a:t>
            </a:r>
          </a:p>
        </p:txBody>
      </p:sp>
      <p:graphicFrame>
        <p:nvGraphicFramePr>
          <p:cNvPr id="695" name="Shape 695"/>
          <p:cNvGraphicFramePr/>
          <p:nvPr/>
        </p:nvGraphicFramePr>
        <p:xfrm>
          <a:off x="8829667" y="2635500"/>
          <a:ext cx="1615666" cy="1615666"/>
        </p:xfrm>
        <a:graphic>
          <a:graphicData uri="http://schemas.openxmlformats.org/drawingml/2006/table">
            <a:tbl>
              <a:tblPr>
                <a:noFill/>
              </a:tblPr>
              <a:tblGrid>
                <a:gridCol w="807833">
                  <a:extLst>
                    <a:ext uri="{9D8B030D-6E8A-4147-A177-3AD203B41FA5}">
                      <a16:colId xmlns:a16="http://schemas.microsoft.com/office/drawing/2014/main" val="20000"/>
                    </a:ext>
                  </a:extLst>
                </a:gridCol>
                <a:gridCol w="807833">
                  <a:extLst>
                    <a:ext uri="{9D8B030D-6E8A-4147-A177-3AD203B41FA5}">
                      <a16:colId xmlns:a16="http://schemas.microsoft.com/office/drawing/2014/main" val="20001"/>
                    </a:ext>
                  </a:extLst>
                </a:gridCol>
              </a:tblGrid>
              <a:tr h="807833">
                <a:tc>
                  <a:txBody>
                    <a:bodyPr/>
                    <a:lstStyle/>
                    <a:p>
                      <a:pPr lvl="0" algn="ctr" rtl="0">
                        <a:spcBef>
                          <a:spcPts val="0"/>
                        </a:spcBef>
                        <a:buNone/>
                      </a:pPr>
                      <a:r>
                        <a:rPr lang="en" sz="3200"/>
                        <a:t>6</a:t>
                      </a:r>
                    </a:p>
                  </a:txBody>
                  <a:tcPr marL="121900" marR="121900" marT="121900" marB="121900">
                    <a:solidFill>
                      <a:srgbClr val="F4CCCC"/>
                    </a:solidFill>
                  </a:tcPr>
                </a:tc>
                <a:tc>
                  <a:txBody>
                    <a:bodyPr/>
                    <a:lstStyle/>
                    <a:p>
                      <a:pPr lvl="0" algn="ctr" rtl="0">
                        <a:spcBef>
                          <a:spcPts val="0"/>
                        </a:spcBef>
                        <a:buNone/>
                      </a:pPr>
                      <a:r>
                        <a:rPr lang="en" sz="3200"/>
                        <a:t>8</a:t>
                      </a:r>
                    </a:p>
                  </a:txBody>
                  <a:tcPr marL="121900" marR="121900" marT="121900" marB="121900">
                    <a:solidFill>
                      <a:srgbClr val="D9EAD3"/>
                    </a:solidFill>
                  </a:tcPr>
                </a:tc>
                <a:extLst>
                  <a:ext uri="{0D108BD9-81ED-4DB2-BD59-A6C34878D82A}">
                    <a16:rowId xmlns:a16="http://schemas.microsoft.com/office/drawing/2014/main" val="10000"/>
                  </a:ext>
                </a:extLst>
              </a:tr>
              <a:tr h="807833">
                <a:tc>
                  <a:txBody>
                    <a:bodyPr/>
                    <a:lstStyle/>
                    <a:p>
                      <a:pPr lvl="0" algn="ctr" rtl="0">
                        <a:spcBef>
                          <a:spcPts val="0"/>
                        </a:spcBef>
                        <a:buNone/>
                      </a:pPr>
                      <a:r>
                        <a:rPr lang="en" sz="3200"/>
                        <a:t>3</a:t>
                      </a:r>
                    </a:p>
                  </a:txBody>
                  <a:tcPr marL="121900" marR="121900" marT="121900" marB="121900">
                    <a:solidFill>
                      <a:srgbClr val="FFF2CC"/>
                    </a:solidFill>
                  </a:tcPr>
                </a:tc>
                <a:tc>
                  <a:txBody>
                    <a:bodyPr/>
                    <a:lstStyle/>
                    <a:p>
                      <a:pPr lvl="0" algn="ctr" rtl="0">
                        <a:spcBef>
                          <a:spcPts val="0"/>
                        </a:spcBef>
                        <a:buNone/>
                      </a:pPr>
                      <a:r>
                        <a:rPr lang="en" sz="3200"/>
                        <a:t>4</a:t>
                      </a:r>
                    </a:p>
                  </a:txBody>
                  <a:tcPr marL="121900" marR="121900" marT="121900" marB="121900">
                    <a:solidFill>
                      <a:srgbClr val="C9DAF8"/>
                    </a:solidFill>
                  </a:tcPr>
                </a:tc>
                <a:extLst>
                  <a:ext uri="{0D108BD9-81ED-4DB2-BD59-A6C34878D82A}">
                    <a16:rowId xmlns:a16="http://schemas.microsoft.com/office/drawing/2014/main" val="10001"/>
                  </a:ext>
                </a:extLst>
              </a:tr>
            </a:tbl>
          </a:graphicData>
        </a:graphic>
      </p:graphicFrame>
      <p:sp>
        <p:nvSpPr>
          <p:cNvPr id="696" name="Shape 696"/>
          <p:cNvSpPr txBox="1"/>
          <p:nvPr/>
        </p:nvSpPr>
        <p:spPr>
          <a:xfrm>
            <a:off x="889633" y="63300"/>
            <a:ext cx="10356493" cy="883200"/>
          </a:xfrm>
          <a:prstGeom prst="rect">
            <a:avLst/>
          </a:prstGeom>
          <a:noFill/>
          <a:ln>
            <a:noFill/>
          </a:ln>
        </p:spPr>
        <p:txBody>
          <a:bodyPr lIns="121900" tIns="121900" rIns="121900" bIns="121900" anchor="t" anchorCtr="0">
            <a:noAutofit/>
          </a:bodyPr>
          <a:lstStyle/>
          <a:p>
            <a:pPr algn="ctr"/>
            <a:r>
              <a:rPr lang="en" sz="6000" dirty="0"/>
              <a:t>Max Pooling</a:t>
            </a:r>
          </a:p>
          <a:p>
            <a:endParaRPr sz="6000" dirty="0"/>
          </a:p>
        </p:txBody>
      </p:sp>
      <p:sp>
        <p:nvSpPr>
          <p:cNvPr id="12" name="Shape 160"/>
          <p:cNvSpPr txBox="1"/>
          <p:nvPr/>
        </p:nvSpPr>
        <p:spPr>
          <a:xfrm>
            <a:off x="-60433" y="6389904"/>
            <a:ext cx="10364800" cy="479600"/>
          </a:xfrm>
          <a:prstGeom prst="rect">
            <a:avLst/>
          </a:prstGeom>
          <a:noFill/>
          <a:ln>
            <a:noFill/>
          </a:ln>
        </p:spPr>
        <p:txBody>
          <a:bodyPr lIns="121900" tIns="121900" rIns="121900" bIns="121900" anchor="t" anchorCtr="0">
            <a:noAutofit/>
          </a:bodyPr>
          <a:lstStyle/>
          <a:p>
            <a:r>
              <a:rPr lang="en" dirty="0">
                <a:solidFill>
                  <a:schemeClr val="bg1">
                    <a:lumMod val="50000"/>
                  </a:schemeClr>
                </a:solidFill>
              </a:rPr>
              <a:t>*</a:t>
            </a:r>
            <a:r>
              <a:rPr lang="en-US" dirty="0">
                <a:solidFill>
                  <a:schemeClr val="bg1">
                    <a:lumMod val="50000"/>
                  </a:schemeClr>
                </a:solidFill>
              </a:rPr>
              <a:t>Andrej </a:t>
            </a:r>
            <a:r>
              <a:rPr lang="en-US" dirty="0" err="1">
                <a:solidFill>
                  <a:schemeClr val="bg1">
                    <a:lumMod val="50000"/>
                  </a:schemeClr>
                </a:solidFill>
              </a:rPr>
              <a:t>Karpathy</a:t>
            </a:r>
            <a:r>
              <a:rPr lang="en" dirty="0">
                <a:solidFill>
                  <a:schemeClr val="bg1">
                    <a:lumMod val="50000"/>
                  </a:schemeClr>
                </a:solidFill>
              </a:rPr>
              <a:t>’s recent presentation</a:t>
            </a:r>
          </a:p>
        </p:txBody>
      </p:sp>
      <p:sp>
        <p:nvSpPr>
          <p:cNvPr id="3" name="Slide Number Placeholder 2"/>
          <p:cNvSpPr>
            <a:spLocks noGrp="1"/>
          </p:cNvSpPr>
          <p:nvPr>
            <p:ph type="sldNum" idx="12"/>
          </p:nvPr>
        </p:nvSpPr>
        <p:spPr/>
        <p:txBody>
          <a:bodyPr/>
          <a:lstStyle/>
          <a:p>
            <a:fld id="{00000000-1234-1234-1234-123412341234}" type="slidenum">
              <a:rPr lang="en" smtClean="0"/>
              <a:pPr/>
              <a:t>73</a:t>
            </a:fld>
            <a:endParaRPr lang="en"/>
          </a:p>
        </p:txBody>
      </p:sp>
    </p:spTree>
    <p:extLst>
      <p:ext uri="{BB962C8B-B14F-4D97-AF65-F5344CB8AC3E}">
        <p14:creationId xmlns:p14="http://schemas.microsoft.com/office/powerpoint/2010/main" val="29815191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Shape 701"/>
          <p:cNvSpPr txBox="1"/>
          <p:nvPr/>
        </p:nvSpPr>
        <p:spPr>
          <a:xfrm>
            <a:off x="317433" y="141733"/>
            <a:ext cx="11747600" cy="1041024"/>
          </a:xfrm>
          <a:prstGeom prst="rect">
            <a:avLst/>
          </a:prstGeom>
          <a:noFill/>
          <a:ln>
            <a:noFill/>
          </a:ln>
        </p:spPr>
        <p:txBody>
          <a:bodyPr lIns="121900" tIns="121900" rIns="121900" bIns="121900" anchor="t" anchorCtr="0">
            <a:noAutofit/>
          </a:bodyPr>
          <a:lstStyle/>
          <a:p>
            <a:pPr algn="ctr"/>
            <a:r>
              <a:rPr lang="en" sz="6000" dirty="0"/>
              <a:t>Fully Connected Layer (FC layer)</a:t>
            </a:r>
          </a:p>
          <a:p>
            <a:pPr algn="ctr"/>
            <a:endParaRPr sz="6000" dirty="0"/>
          </a:p>
        </p:txBody>
      </p:sp>
      <p:pic>
        <p:nvPicPr>
          <p:cNvPr id="702" name="Shape 702"/>
          <p:cNvPicPr preferRelativeResize="0"/>
          <p:nvPr/>
        </p:nvPicPr>
        <p:blipFill>
          <a:blip r:embed="rId3">
            <a:alphaModFix/>
          </a:blip>
          <a:stretch>
            <a:fillRect/>
          </a:stretch>
        </p:blipFill>
        <p:spPr>
          <a:xfrm>
            <a:off x="1725801" y="1921667"/>
            <a:ext cx="8219897" cy="3936399"/>
          </a:xfrm>
          <a:prstGeom prst="rect">
            <a:avLst/>
          </a:prstGeom>
          <a:noFill/>
          <a:ln>
            <a:noFill/>
          </a:ln>
        </p:spPr>
      </p:pic>
      <p:sp>
        <p:nvSpPr>
          <p:cNvPr id="4" name="Shape 160"/>
          <p:cNvSpPr txBox="1"/>
          <p:nvPr/>
        </p:nvSpPr>
        <p:spPr>
          <a:xfrm>
            <a:off x="-60433" y="6389904"/>
            <a:ext cx="10364800" cy="479600"/>
          </a:xfrm>
          <a:prstGeom prst="rect">
            <a:avLst/>
          </a:prstGeom>
          <a:noFill/>
          <a:ln>
            <a:noFill/>
          </a:ln>
        </p:spPr>
        <p:txBody>
          <a:bodyPr lIns="121900" tIns="121900" rIns="121900" bIns="121900" anchor="t" anchorCtr="0">
            <a:noAutofit/>
          </a:bodyPr>
          <a:lstStyle/>
          <a:p>
            <a:r>
              <a:rPr lang="en" dirty="0">
                <a:solidFill>
                  <a:schemeClr val="bg1">
                    <a:lumMod val="50000"/>
                  </a:schemeClr>
                </a:solidFill>
              </a:rPr>
              <a:t>*</a:t>
            </a:r>
            <a:r>
              <a:rPr lang="en-US" dirty="0">
                <a:solidFill>
                  <a:schemeClr val="bg1">
                    <a:lumMod val="50000"/>
                  </a:schemeClr>
                </a:solidFill>
              </a:rPr>
              <a:t>Andrej </a:t>
            </a:r>
            <a:r>
              <a:rPr lang="en-US" dirty="0" err="1">
                <a:solidFill>
                  <a:schemeClr val="bg1">
                    <a:lumMod val="50000"/>
                  </a:schemeClr>
                </a:solidFill>
              </a:rPr>
              <a:t>Karpathy</a:t>
            </a:r>
            <a:r>
              <a:rPr lang="en" dirty="0">
                <a:solidFill>
                  <a:schemeClr val="bg1">
                    <a:lumMod val="50000"/>
                  </a:schemeClr>
                </a:solidFill>
              </a:rPr>
              <a:t>’s recent presentation</a:t>
            </a:r>
          </a:p>
        </p:txBody>
      </p:sp>
      <p:sp>
        <p:nvSpPr>
          <p:cNvPr id="3" name="Slide Number Placeholder 2"/>
          <p:cNvSpPr>
            <a:spLocks noGrp="1"/>
          </p:cNvSpPr>
          <p:nvPr>
            <p:ph type="sldNum" idx="12"/>
          </p:nvPr>
        </p:nvSpPr>
        <p:spPr/>
        <p:txBody>
          <a:bodyPr/>
          <a:lstStyle/>
          <a:p>
            <a:fld id="{00000000-1234-1234-1234-123412341234}" type="slidenum">
              <a:rPr lang="en" smtClean="0"/>
              <a:pPr/>
              <a:t>74</a:t>
            </a:fld>
            <a:endParaRPr lang="en"/>
          </a:p>
        </p:txBody>
      </p:sp>
    </p:spTree>
    <p:extLst>
      <p:ext uri="{BB962C8B-B14F-4D97-AF65-F5344CB8AC3E}">
        <p14:creationId xmlns:p14="http://schemas.microsoft.com/office/powerpoint/2010/main" val="36591470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8426"/>
            <a:ext cx="10515600" cy="1149350"/>
          </a:xfrm>
        </p:spPr>
        <p:txBody>
          <a:bodyPr>
            <a:normAutofit/>
          </a:bodyPr>
          <a:lstStyle/>
          <a:p>
            <a:pPr algn="ctr"/>
            <a:r>
              <a:rPr lang="en-US" sz="6000" b="1" dirty="0"/>
              <a:t>IMAGENET</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06184" y="1626394"/>
            <a:ext cx="6179631" cy="4351338"/>
          </a:xfrm>
          <a:ln w="12700">
            <a:solidFill>
              <a:schemeClr val="tx1">
                <a:alpha val="99000"/>
              </a:schemeClr>
            </a:solidFill>
          </a:ln>
        </p:spPr>
      </p:pic>
      <p:sp>
        <p:nvSpPr>
          <p:cNvPr id="5" name="TextBox 4"/>
          <p:cNvSpPr txBox="1"/>
          <p:nvPr/>
        </p:nvSpPr>
        <p:spPr>
          <a:xfrm>
            <a:off x="0" y="6488668"/>
            <a:ext cx="8032173" cy="369332"/>
          </a:xfrm>
          <a:prstGeom prst="rect">
            <a:avLst/>
          </a:prstGeom>
          <a:noFill/>
        </p:spPr>
        <p:txBody>
          <a:bodyPr wrap="square" rtlCol="0">
            <a:spAutoFit/>
          </a:bodyPr>
          <a:lstStyle/>
          <a:p>
            <a:r>
              <a:rPr lang="en-US" dirty="0">
                <a:solidFill>
                  <a:schemeClr val="bg1">
                    <a:lumMod val="50000"/>
                  </a:schemeClr>
                </a:solidFill>
              </a:rPr>
              <a:t>*http://groups.inf.ed.ac.uk/calvin/imagenet/prototypes.html</a:t>
            </a:r>
          </a:p>
        </p:txBody>
      </p:sp>
      <p:sp>
        <p:nvSpPr>
          <p:cNvPr id="4" name="Slide Number Placeholder 3"/>
          <p:cNvSpPr>
            <a:spLocks noGrp="1"/>
          </p:cNvSpPr>
          <p:nvPr>
            <p:ph type="sldNum" sz="quarter" idx="12"/>
          </p:nvPr>
        </p:nvSpPr>
        <p:spPr/>
        <p:txBody>
          <a:bodyPr/>
          <a:lstStyle/>
          <a:p>
            <a:fld id="{6BA20098-320B-459E-801E-54E5791438C8}" type="slidenum">
              <a:rPr lang="en-US" smtClean="0"/>
              <a:t>75</a:t>
            </a:fld>
            <a:endParaRPr lang="en-US"/>
          </a:p>
        </p:txBody>
      </p:sp>
    </p:spTree>
    <p:extLst>
      <p:ext uri="{BB962C8B-B14F-4D97-AF65-F5344CB8AC3E}">
        <p14:creationId xmlns:p14="http://schemas.microsoft.com/office/powerpoint/2010/main" val="2583645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5279" y="617971"/>
            <a:ext cx="9957954" cy="737755"/>
          </a:xfrm>
        </p:spPr>
        <p:txBody>
          <a:bodyPr>
            <a:noAutofit/>
          </a:bodyPr>
          <a:lstStyle/>
          <a:p>
            <a:pPr algn="ctr"/>
            <a:r>
              <a:rPr lang="en-US" sz="6000" b="1" dirty="0" err="1"/>
              <a:t>AlexNet</a:t>
            </a:r>
            <a:endParaRPr lang="en-US" sz="6000" b="1"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58100" y="2183978"/>
            <a:ext cx="6672311" cy="2243154"/>
          </a:xfrm>
          <a:ln w="12700">
            <a:solidFill>
              <a:schemeClr val="tx1">
                <a:alpha val="99000"/>
              </a:schemeClr>
            </a:solidFill>
          </a:ln>
        </p:spPr>
      </p:pic>
      <p:sp>
        <p:nvSpPr>
          <p:cNvPr id="10" name="TextBox 9"/>
          <p:cNvSpPr txBox="1"/>
          <p:nvPr/>
        </p:nvSpPr>
        <p:spPr>
          <a:xfrm>
            <a:off x="0" y="6414949"/>
            <a:ext cx="10873409" cy="646331"/>
          </a:xfrm>
          <a:prstGeom prst="rect">
            <a:avLst/>
          </a:prstGeom>
          <a:noFill/>
        </p:spPr>
        <p:txBody>
          <a:bodyPr wrap="square" rtlCol="0">
            <a:spAutoFit/>
          </a:bodyPr>
          <a:lstStyle/>
          <a:p>
            <a:r>
              <a:rPr lang="en-US" dirty="0">
                <a:solidFill>
                  <a:schemeClr val="bg1">
                    <a:lumMod val="50000"/>
                  </a:schemeClr>
                </a:solidFill>
              </a:rPr>
              <a:t>*https://papers.nips.cc/paper/4824-imagenet-classification-with-deep-convolutional-neural-networks.pdf</a:t>
            </a:r>
          </a:p>
          <a:p>
            <a:endParaRPr lang="en-US" dirty="0">
              <a:solidFill>
                <a:schemeClr val="bg1">
                  <a:lumMod val="50000"/>
                </a:schemeClr>
              </a:solidFill>
            </a:endParaRPr>
          </a:p>
        </p:txBody>
      </p:sp>
      <p:sp>
        <p:nvSpPr>
          <p:cNvPr id="4" name="Slide Number Placeholder 3"/>
          <p:cNvSpPr>
            <a:spLocks noGrp="1"/>
          </p:cNvSpPr>
          <p:nvPr>
            <p:ph type="sldNum" sz="quarter" idx="12"/>
          </p:nvPr>
        </p:nvSpPr>
        <p:spPr/>
        <p:txBody>
          <a:bodyPr/>
          <a:lstStyle/>
          <a:p>
            <a:fld id="{6BA20098-320B-459E-801E-54E5791438C8}" type="slidenum">
              <a:rPr lang="en-US" smtClean="0"/>
              <a:t>76</a:t>
            </a:fld>
            <a:endParaRPr lang="en-US"/>
          </a:p>
        </p:txBody>
      </p:sp>
    </p:spTree>
    <p:extLst>
      <p:ext uri="{BB962C8B-B14F-4D97-AF65-F5344CB8AC3E}">
        <p14:creationId xmlns:p14="http://schemas.microsoft.com/office/powerpoint/2010/main" val="3486077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230345"/>
            <a:ext cx="9957954" cy="737755"/>
          </a:xfrm>
        </p:spPr>
        <p:txBody>
          <a:bodyPr>
            <a:noAutofit/>
          </a:bodyPr>
          <a:lstStyle/>
          <a:p>
            <a:pPr algn="ctr"/>
            <a:r>
              <a:rPr lang="en-US" sz="6000" b="1" dirty="0" err="1"/>
              <a:t>VGGNet</a:t>
            </a:r>
            <a:endParaRPr lang="en-US" sz="6000" b="1" dirty="0"/>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130306" y="1398242"/>
            <a:ext cx="4288144" cy="4351338"/>
          </a:xfrm>
        </p:spPr>
      </p:pic>
      <p:sp>
        <p:nvSpPr>
          <p:cNvPr id="8" name="TextBox 7"/>
          <p:cNvSpPr txBox="1"/>
          <p:nvPr/>
        </p:nvSpPr>
        <p:spPr>
          <a:xfrm>
            <a:off x="0" y="6414949"/>
            <a:ext cx="10873409" cy="923330"/>
          </a:xfrm>
          <a:prstGeom prst="rect">
            <a:avLst/>
          </a:prstGeom>
          <a:noFill/>
        </p:spPr>
        <p:txBody>
          <a:bodyPr wrap="square" rtlCol="0">
            <a:spAutoFit/>
          </a:bodyPr>
          <a:lstStyle/>
          <a:p>
            <a:r>
              <a:rPr lang="en-US" dirty="0">
                <a:solidFill>
                  <a:schemeClr val="bg1">
                    <a:lumMod val="50000"/>
                  </a:schemeClr>
                </a:solidFill>
              </a:rPr>
              <a:t>*http://arxiv.org/pdf/1409.1556v6.pdf</a:t>
            </a:r>
          </a:p>
          <a:p>
            <a:endParaRPr lang="en-US" dirty="0">
              <a:solidFill>
                <a:schemeClr val="bg1">
                  <a:lumMod val="50000"/>
                </a:schemeClr>
              </a:solidFill>
            </a:endParaRPr>
          </a:p>
          <a:p>
            <a:endParaRPr lang="en-US" dirty="0">
              <a:solidFill>
                <a:schemeClr val="bg1">
                  <a:lumMod val="50000"/>
                </a:schemeClr>
              </a:solidFill>
            </a:endParaRPr>
          </a:p>
        </p:txBody>
      </p:sp>
      <p:sp>
        <p:nvSpPr>
          <p:cNvPr id="4" name="Slide Number Placeholder 3"/>
          <p:cNvSpPr>
            <a:spLocks noGrp="1"/>
          </p:cNvSpPr>
          <p:nvPr>
            <p:ph type="sldNum" sz="quarter" idx="12"/>
          </p:nvPr>
        </p:nvSpPr>
        <p:spPr/>
        <p:txBody>
          <a:bodyPr/>
          <a:lstStyle/>
          <a:p>
            <a:fld id="{6BA20098-320B-459E-801E-54E5791438C8}" type="slidenum">
              <a:rPr lang="en-US" smtClean="0"/>
              <a:t>77</a:t>
            </a:fld>
            <a:endParaRPr lang="en-US"/>
          </a:p>
        </p:txBody>
      </p:sp>
    </p:spTree>
    <p:extLst>
      <p:ext uri="{BB962C8B-B14F-4D97-AF65-F5344CB8AC3E}">
        <p14:creationId xmlns:p14="http://schemas.microsoft.com/office/powerpoint/2010/main" val="15698071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4291" y="228600"/>
            <a:ext cx="10515600" cy="735903"/>
          </a:xfrm>
        </p:spPr>
        <p:txBody>
          <a:bodyPr>
            <a:noAutofit/>
          </a:bodyPr>
          <a:lstStyle/>
          <a:p>
            <a:pPr algn="ctr"/>
            <a:r>
              <a:rPr lang="en-US" sz="6000" b="1" dirty="0" err="1"/>
              <a:t>GoogLeNet</a:t>
            </a:r>
            <a:endParaRPr lang="en-US" sz="6000" b="1"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90168" y="2303674"/>
            <a:ext cx="10005294" cy="2296453"/>
          </a:xfrm>
          <a:ln w="12700">
            <a:solidFill>
              <a:schemeClr val="tx1">
                <a:alpha val="99000"/>
              </a:schemeClr>
            </a:solidFill>
          </a:ln>
        </p:spPr>
      </p:pic>
      <p:sp>
        <p:nvSpPr>
          <p:cNvPr id="14" name="Rectangle 13"/>
          <p:cNvSpPr/>
          <p:nvPr/>
        </p:nvSpPr>
        <p:spPr>
          <a:xfrm>
            <a:off x="0" y="6398309"/>
            <a:ext cx="7876062" cy="646331"/>
          </a:xfrm>
          <a:prstGeom prst="rect">
            <a:avLst/>
          </a:prstGeom>
        </p:spPr>
        <p:txBody>
          <a:bodyPr wrap="square">
            <a:spAutoFit/>
          </a:bodyPr>
          <a:lstStyle/>
          <a:p>
            <a:r>
              <a:rPr lang="en-US" dirty="0">
                <a:solidFill>
                  <a:schemeClr val="bg1">
                    <a:lumMod val="50000"/>
                  </a:schemeClr>
                </a:solidFill>
              </a:rPr>
              <a:t>*http://www.csc.kth.se/~roelof/deepdream/bvlc_gnet.html</a:t>
            </a:r>
          </a:p>
          <a:p>
            <a:endParaRPr lang="en-US" dirty="0">
              <a:solidFill>
                <a:schemeClr val="tx1">
                  <a:lumMod val="50000"/>
                </a:schemeClr>
              </a:solidFill>
            </a:endParaRPr>
          </a:p>
        </p:txBody>
      </p:sp>
      <p:sp>
        <p:nvSpPr>
          <p:cNvPr id="4" name="Slide Number Placeholder 3"/>
          <p:cNvSpPr>
            <a:spLocks noGrp="1"/>
          </p:cNvSpPr>
          <p:nvPr>
            <p:ph type="sldNum" sz="quarter" idx="12"/>
          </p:nvPr>
        </p:nvSpPr>
        <p:spPr/>
        <p:txBody>
          <a:bodyPr/>
          <a:lstStyle/>
          <a:p>
            <a:fld id="{6BA20098-320B-459E-801E-54E5791438C8}" type="slidenum">
              <a:rPr lang="en-US" smtClean="0"/>
              <a:t>78</a:t>
            </a:fld>
            <a:endParaRPr lang="en-US"/>
          </a:p>
        </p:txBody>
      </p:sp>
    </p:spTree>
    <p:extLst>
      <p:ext uri="{BB962C8B-B14F-4D97-AF65-F5344CB8AC3E}">
        <p14:creationId xmlns:p14="http://schemas.microsoft.com/office/powerpoint/2010/main" val="8417811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4291" y="805010"/>
            <a:ext cx="10515600" cy="735903"/>
          </a:xfrm>
        </p:spPr>
        <p:txBody>
          <a:bodyPr>
            <a:noAutofit/>
          </a:bodyPr>
          <a:lstStyle/>
          <a:p>
            <a:pPr algn="ctr"/>
            <a:r>
              <a:rPr lang="en-US" sz="6000" b="1" dirty="0" err="1"/>
              <a:t>GoogLeNet</a:t>
            </a:r>
            <a:r>
              <a:rPr lang="en-US" sz="6000" b="1" dirty="0"/>
              <a:t> uses Inception</a:t>
            </a:r>
          </a:p>
        </p:txBody>
      </p:sp>
      <p:sp>
        <p:nvSpPr>
          <p:cNvPr id="19" name="Rectangle 18"/>
          <p:cNvSpPr/>
          <p:nvPr/>
        </p:nvSpPr>
        <p:spPr>
          <a:xfrm>
            <a:off x="4234463" y="5269816"/>
            <a:ext cx="3515258" cy="646331"/>
          </a:xfrm>
          <a:prstGeom prst="rect">
            <a:avLst/>
          </a:prstGeom>
        </p:spPr>
        <p:txBody>
          <a:bodyPr wrap="none">
            <a:spAutoFit/>
          </a:bodyPr>
          <a:lstStyle/>
          <a:p>
            <a:pPr algn="ctr"/>
            <a:r>
              <a:rPr lang="en-US" sz="3600" dirty="0"/>
              <a:t>Inception Module</a:t>
            </a:r>
          </a:p>
        </p:txBody>
      </p:sp>
      <p:sp>
        <p:nvSpPr>
          <p:cNvPr id="16" name="Rectangle 15"/>
          <p:cNvSpPr/>
          <p:nvPr/>
        </p:nvSpPr>
        <p:spPr>
          <a:xfrm>
            <a:off x="0" y="6356350"/>
            <a:ext cx="6553200" cy="369332"/>
          </a:xfrm>
          <a:prstGeom prst="rect">
            <a:avLst/>
          </a:prstGeom>
        </p:spPr>
        <p:txBody>
          <a:bodyPr wrap="square">
            <a:spAutoFit/>
          </a:bodyPr>
          <a:lstStyle/>
          <a:p>
            <a:r>
              <a:rPr lang="en-US" dirty="0">
                <a:solidFill>
                  <a:schemeClr val="bg1">
                    <a:lumMod val="50000"/>
                  </a:schemeClr>
                </a:solidFill>
              </a:rPr>
              <a:t>*https://arxiv.org/pdf/1409.4842v1.pdf</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0297" y="2259496"/>
            <a:ext cx="6363588" cy="3010320"/>
          </a:xfrm>
          <a:prstGeom prst="rect">
            <a:avLst/>
          </a:prstGeom>
          <a:ln w="12700">
            <a:solidFill>
              <a:schemeClr val="tx1">
                <a:alpha val="99000"/>
              </a:schemeClr>
            </a:solidFill>
          </a:ln>
        </p:spPr>
      </p:pic>
      <p:sp>
        <p:nvSpPr>
          <p:cNvPr id="4" name="Slide Number Placeholder 3"/>
          <p:cNvSpPr>
            <a:spLocks noGrp="1"/>
          </p:cNvSpPr>
          <p:nvPr>
            <p:ph type="sldNum" sz="quarter" idx="12"/>
          </p:nvPr>
        </p:nvSpPr>
        <p:spPr/>
        <p:txBody>
          <a:bodyPr/>
          <a:lstStyle/>
          <a:p>
            <a:fld id="{6BA20098-320B-459E-801E-54E5791438C8}" type="slidenum">
              <a:rPr lang="en-US" smtClean="0"/>
              <a:t>79</a:t>
            </a:fld>
            <a:endParaRPr lang="en-US"/>
          </a:p>
        </p:txBody>
      </p:sp>
    </p:spTree>
    <p:extLst>
      <p:ext uri="{BB962C8B-B14F-4D97-AF65-F5344CB8AC3E}">
        <p14:creationId xmlns:p14="http://schemas.microsoft.com/office/powerpoint/2010/main" val="1513152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88362"/>
            <a:ext cx="10186554" cy="737755"/>
          </a:xfrm>
        </p:spPr>
        <p:txBody>
          <a:bodyPr>
            <a:noAutofit/>
          </a:bodyPr>
          <a:lstStyle/>
          <a:p>
            <a:pPr algn="ctr"/>
            <a:r>
              <a:rPr lang="en-US" sz="6000" b="1" dirty="0"/>
              <a:t>Deep Neural Network (DNN)</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15560" y="1895425"/>
            <a:ext cx="10160880" cy="3891617"/>
          </a:xfrm>
          <a:ln w="12700" cmpd="sng">
            <a:solidFill>
              <a:schemeClr val="tx1">
                <a:alpha val="99000"/>
              </a:schemeClr>
            </a:solidFill>
          </a:ln>
        </p:spPr>
      </p:pic>
      <p:sp>
        <p:nvSpPr>
          <p:cNvPr id="7" name="TextBox 6"/>
          <p:cNvSpPr txBox="1"/>
          <p:nvPr/>
        </p:nvSpPr>
        <p:spPr>
          <a:xfrm>
            <a:off x="0" y="6488668"/>
            <a:ext cx="6826827" cy="369332"/>
          </a:xfrm>
          <a:prstGeom prst="rect">
            <a:avLst/>
          </a:prstGeom>
          <a:noFill/>
        </p:spPr>
        <p:txBody>
          <a:bodyPr wrap="square" rtlCol="0">
            <a:spAutoFit/>
          </a:bodyPr>
          <a:lstStyle/>
          <a:p>
            <a:r>
              <a:rPr lang="en-US" dirty="0">
                <a:solidFill>
                  <a:schemeClr val="bg1">
                    <a:lumMod val="50000"/>
                  </a:schemeClr>
                </a:solidFill>
              </a:rPr>
              <a:t>*http://neuralnetworksanddeeplearning.com/chap5.html</a:t>
            </a:r>
          </a:p>
        </p:txBody>
      </p:sp>
      <p:sp>
        <p:nvSpPr>
          <p:cNvPr id="4" name="Slide Number Placeholder 3"/>
          <p:cNvSpPr>
            <a:spLocks noGrp="1"/>
          </p:cNvSpPr>
          <p:nvPr>
            <p:ph type="sldNum" sz="quarter" idx="12"/>
          </p:nvPr>
        </p:nvSpPr>
        <p:spPr/>
        <p:txBody>
          <a:bodyPr/>
          <a:lstStyle/>
          <a:p>
            <a:fld id="{6BA20098-320B-459E-801E-54E5791438C8}" type="slidenum">
              <a:rPr lang="en-US" smtClean="0"/>
              <a:t>8</a:t>
            </a:fld>
            <a:endParaRPr lang="en-US"/>
          </a:p>
        </p:txBody>
      </p:sp>
    </p:spTree>
    <p:extLst>
      <p:ext uri="{BB962C8B-B14F-4D97-AF65-F5344CB8AC3E}">
        <p14:creationId xmlns:p14="http://schemas.microsoft.com/office/powerpoint/2010/main" val="14533983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01649"/>
            <a:ext cx="10515600" cy="735903"/>
          </a:xfrm>
        </p:spPr>
        <p:txBody>
          <a:bodyPr>
            <a:noAutofit/>
          </a:bodyPr>
          <a:lstStyle/>
          <a:p>
            <a:pPr algn="ctr"/>
            <a:r>
              <a:rPr lang="en-US" sz="6000" b="1" dirty="0"/>
              <a:t>Inception Performance comparison </a:t>
            </a:r>
          </a:p>
        </p:txBody>
      </p:sp>
      <p:sp>
        <p:nvSpPr>
          <p:cNvPr id="16" name="Rectangle 15"/>
          <p:cNvSpPr/>
          <p:nvPr/>
        </p:nvSpPr>
        <p:spPr>
          <a:xfrm>
            <a:off x="0" y="6352143"/>
            <a:ext cx="5246914" cy="369332"/>
          </a:xfrm>
          <a:prstGeom prst="rect">
            <a:avLst/>
          </a:prstGeom>
        </p:spPr>
        <p:txBody>
          <a:bodyPr wrap="square">
            <a:spAutoFit/>
          </a:bodyPr>
          <a:lstStyle/>
          <a:p>
            <a:r>
              <a:rPr lang="en-US" dirty="0">
                <a:solidFill>
                  <a:schemeClr val="bg1">
                    <a:lumMod val="50000"/>
                  </a:schemeClr>
                </a:solidFill>
              </a:rPr>
              <a:t>*http://lsun.cs.princeton.edu/slides/Christian.pdf</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500" y="2308886"/>
            <a:ext cx="5715000" cy="3533775"/>
          </a:xfrm>
          <a:prstGeom prst="rect">
            <a:avLst/>
          </a:prstGeom>
          <a:ln w="12700">
            <a:solidFill>
              <a:srgbClr val="002060">
                <a:alpha val="99000"/>
              </a:srgbClr>
            </a:solidFill>
          </a:ln>
        </p:spPr>
      </p:pic>
      <p:sp>
        <p:nvSpPr>
          <p:cNvPr id="4" name="Slide Number Placeholder 3"/>
          <p:cNvSpPr>
            <a:spLocks noGrp="1"/>
          </p:cNvSpPr>
          <p:nvPr>
            <p:ph type="sldNum" sz="quarter" idx="12"/>
          </p:nvPr>
        </p:nvSpPr>
        <p:spPr/>
        <p:txBody>
          <a:bodyPr/>
          <a:lstStyle/>
          <a:p>
            <a:fld id="{6BA20098-320B-459E-801E-54E5791438C8}" type="slidenum">
              <a:rPr lang="en-US" smtClean="0"/>
              <a:t>80</a:t>
            </a:fld>
            <a:endParaRPr lang="en-US"/>
          </a:p>
        </p:txBody>
      </p:sp>
    </p:spTree>
    <p:extLst>
      <p:ext uri="{BB962C8B-B14F-4D97-AF65-F5344CB8AC3E}">
        <p14:creationId xmlns:p14="http://schemas.microsoft.com/office/powerpoint/2010/main" val="21857555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4291" y="228600"/>
            <a:ext cx="10515600" cy="735903"/>
          </a:xfrm>
        </p:spPr>
        <p:txBody>
          <a:bodyPr>
            <a:noAutofit/>
          </a:bodyPr>
          <a:lstStyle/>
          <a:p>
            <a:pPr algn="ctr"/>
            <a:r>
              <a:rPr lang="en-US" sz="6000" b="1" dirty="0"/>
              <a:t>Microsoft </a:t>
            </a:r>
            <a:r>
              <a:rPr lang="en-US" sz="6000" b="1" dirty="0" err="1"/>
              <a:t>ResNet</a:t>
            </a:r>
            <a:endParaRPr lang="en-US" sz="6000" b="1" dirty="0"/>
          </a:p>
        </p:txBody>
      </p:sp>
      <p:sp>
        <p:nvSpPr>
          <p:cNvPr id="9" name="Rectangle 8"/>
          <p:cNvSpPr/>
          <p:nvPr/>
        </p:nvSpPr>
        <p:spPr>
          <a:xfrm>
            <a:off x="0" y="6352143"/>
            <a:ext cx="4042410" cy="369332"/>
          </a:xfrm>
          <a:prstGeom prst="rect">
            <a:avLst/>
          </a:prstGeom>
        </p:spPr>
        <p:txBody>
          <a:bodyPr wrap="square">
            <a:spAutoFit/>
          </a:bodyPr>
          <a:lstStyle/>
          <a:p>
            <a:r>
              <a:rPr lang="en-US" dirty="0">
                <a:solidFill>
                  <a:schemeClr val="bg1">
                    <a:lumMod val="50000"/>
                  </a:schemeClr>
                </a:solidFill>
              </a:rPr>
              <a:t>*https://arxiv.org/pdf/1512.03385v1.pdf</a:t>
            </a:r>
          </a:p>
        </p:txBody>
      </p:sp>
      <p:pic>
        <p:nvPicPr>
          <p:cNvPr id="7" name="Shape 897"/>
          <p:cNvPicPr preferRelativeResize="0"/>
          <p:nvPr/>
        </p:nvPicPr>
        <p:blipFill>
          <a:blip r:embed="rId3">
            <a:alphaModFix/>
          </a:blip>
          <a:stretch>
            <a:fillRect/>
          </a:stretch>
        </p:blipFill>
        <p:spPr>
          <a:xfrm>
            <a:off x="4127891" y="861177"/>
            <a:ext cx="3728399" cy="5785432"/>
          </a:xfrm>
          <a:prstGeom prst="rect">
            <a:avLst/>
          </a:prstGeom>
          <a:noFill/>
          <a:ln>
            <a:noFill/>
          </a:ln>
        </p:spPr>
      </p:pic>
      <p:sp>
        <p:nvSpPr>
          <p:cNvPr id="4" name="Slide Number Placeholder 3"/>
          <p:cNvSpPr>
            <a:spLocks noGrp="1"/>
          </p:cNvSpPr>
          <p:nvPr>
            <p:ph type="sldNum" sz="quarter" idx="12"/>
          </p:nvPr>
        </p:nvSpPr>
        <p:spPr/>
        <p:txBody>
          <a:bodyPr/>
          <a:lstStyle/>
          <a:p>
            <a:fld id="{6BA20098-320B-459E-801E-54E5791438C8}" type="slidenum">
              <a:rPr lang="en-US" smtClean="0"/>
              <a:t>81</a:t>
            </a:fld>
            <a:endParaRPr lang="en-US"/>
          </a:p>
        </p:txBody>
      </p:sp>
    </p:spTree>
    <p:extLst>
      <p:ext uri="{BB962C8B-B14F-4D97-AF65-F5344CB8AC3E}">
        <p14:creationId xmlns:p14="http://schemas.microsoft.com/office/powerpoint/2010/main" val="17389847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Shape 159"/>
          <p:cNvPicPr preferRelativeResize="0"/>
          <p:nvPr/>
        </p:nvPicPr>
        <p:blipFill>
          <a:blip r:embed="rId3">
            <a:alphaModFix/>
          </a:blip>
          <a:stretch>
            <a:fillRect/>
          </a:stretch>
        </p:blipFill>
        <p:spPr>
          <a:xfrm>
            <a:off x="771033" y="640267"/>
            <a:ext cx="9500099" cy="5332599"/>
          </a:xfrm>
          <a:prstGeom prst="rect">
            <a:avLst/>
          </a:prstGeom>
          <a:noFill/>
          <a:ln w="9525" cap="flat" cmpd="sng">
            <a:solidFill>
              <a:srgbClr val="666666"/>
            </a:solidFill>
            <a:prstDash val="solid"/>
            <a:round/>
            <a:headEnd type="none" w="med" len="med"/>
            <a:tailEnd type="none" w="med" len="med"/>
          </a:ln>
        </p:spPr>
      </p:pic>
      <p:sp>
        <p:nvSpPr>
          <p:cNvPr id="160" name="Shape 160"/>
          <p:cNvSpPr txBox="1"/>
          <p:nvPr/>
        </p:nvSpPr>
        <p:spPr>
          <a:xfrm>
            <a:off x="38959" y="6201299"/>
            <a:ext cx="10364800" cy="479600"/>
          </a:xfrm>
          <a:prstGeom prst="rect">
            <a:avLst/>
          </a:prstGeom>
          <a:noFill/>
          <a:ln>
            <a:noFill/>
          </a:ln>
        </p:spPr>
        <p:txBody>
          <a:bodyPr lIns="121900" tIns="121900" rIns="121900" bIns="121900" anchor="t" anchorCtr="0">
            <a:noAutofit/>
          </a:bodyPr>
          <a:lstStyle/>
          <a:p>
            <a:r>
              <a:rPr lang="en" dirty="0">
                <a:solidFill>
                  <a:schemeClr val="bg1">
                    <a:lumMod val="50000"/>
                  </a:schemeClr>
                </a:solidFill>
              </a:rPr>
              <a:t>*</a:t>
            </a:r>
            <a:r>
              <a:rPr lang="en-US" dirty="0">
                <a:solidFill>
                  <a:schemeClr val="bg1">
                    <a:lumMod val="50000"/>
                  </a:schemeClr>
                </a:solidFill>
              </a:rPr>
              <a:t>Andrej </a:t>
            </a:r>
            <a:r>
              <a:rPr lang="en-US" dirty="0" err="1">
                <a:solidFill>
                  <a:schemeClr val="bg1">
                    <a:lumMod val="50000"/>
                  </a:schemeClr>
                </a:solidFill>
              </a:rPr>
              <a:t>Karpathy</a:t>
            </a:r>
            <a:r>
              <a:rPr lang="en" dirty="0">
                <a:solidFill>
                  <a:schemeClr val="bg1">
                    <a:lumMod val="50000"/>
                  </a:schemeClr>
                </a:solidFill>
              </a:rPr>
              <a:t>’s recent presentation</a:t>
            </a:r>
          </a:p>
        </p:txBody>
      </p:sp>
      <p:sp>
        <p:nvSpPr>
          <p:cNvPr id="161" name="Shape 161"/>
          <p:cNvSpPr/>
          <p:nvPr/>
        </p:nvSpPr>
        <p:spPr>
          <a:xfrm>
            <a:off x="6142067" y="1155567"/>
            <a:ext cx="3077200" cy="4207600"/>
          </a:xfrm>
          <a:prstGeom prst="rect">
            <a:avLst/>
          </a:prstGeom>
          <a:noFill/>
          <a:ln w="38100" cap="flat" cmpd="sng">
            <a:solidFill>
              <a:srgbClr val="FF0000"/>
            </a:solidFill>
            <a:prstDash val="solid"/>
            <a:round/>
            <a:headEnd type="none" w="med" len="med"/>
            <a:tailEnd type="none" w="med" len="med"/>
          </a:ln>
        </p:spPr>
        <p:txBody>
          <a:bodyPr lIns="121900" tIns="121900" rIns="121900" bIns="121900" anchor="ctr" anchorCtr="0">
            <a:noAutofit/>
          </a:bodyPr>
          <a:lstStyle/>
          <a:p>
            <a:endParaRPr sz="2400"/>
          </a:p>
        </p:txBody>
      </p:sp>
      <p:cxnSp>
        <p:nvCxnSpPr>
          <p:cNvPr id="162" name="Shape 162"/>
          <p:cNvCxnSpPr/>
          <p:nvPr/>
        </p:nvCxnSpPr>
        <p:spPr>
          <a:xfrm flipH="1">
            <a:off x="6666667" y="1863600"/>
            <a:ext cx="504400" cy="678400"/>
          </a:xfrm>
          <a:prstGeom prst="straightConnector1">
            <a:avLst/>
          </a:prstGeom>
          <a:noFill/>
          <a:ln w="38100" cap="flat" cmpd="sng">
            <a:solidFill>
              <a:srgbClr val="FF0000"/>
            </a:solidFill>
            <a:prstDash val="solid"/>
            <a:round/>
            <a:headEnd type="none" w="lg" len="lg"/>
            <a:tailEnd type="triangle" w="lg" len="lg"/>
          </a:ln>
        </p:spPr>
      </p:cxnSp>
      <p:sp>
        <p:nvSpPr>
          <p:cNvPr id="3" name="Slide Number Placeholder 2"/>
          <p:cNvSpPr>
            <a:spLocks noGrp="1"/>
          </p:cNvSpPr>
          <p:nvPr>
            <p:ph type="sldNum" idx="12"/>
          </p:nvPr>
        </p:nvSpPr>
        <p:spPr/>
        <p:txBody>
          <a:bodyPr/>
          <a:lstStyle/>
          <a:p>
            <a:fld id="{00000000-1234-1234-1234-123412341234}" type="slidenum">
              <a:rPr lang="en" smtClean="0"/>
              <a:pPr/>
              <a:t>82</a:t>
            </a:fld>
            <a:endParaRPr lang="en"/>
          </a:p>
        </p:txBody>
      </p:sp>
    </p:spTree>
    <p:extLst>
      <p:ext uri="{BB962C8B-B14F-4D97-AF65-F5344CB8AC3E}">
        <p14:creationId xmlns:p14="http://schemas.microsoft.com/office/powerpoint/2010/main" val="6853098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4063" y="3126719"/>
            <a:ext cx="10515600" cy="1325563"/>
          </a:xfrm>
        </p:spPr>
        <p:txBody>
          <a:bodyPr>
            <a:normAutofit/>
          </a:bodyPr>
          <a:lstStyle/>
          <a:p>
            <a:r>
              <a:rPr lang="en-US" b="1" dirty="0"/>
              <a:t>Deep learning and natural language processing</a:t>
            </a:r>
            <a:br>
              <a:rPr lang="en-US" b="1" dirty="0"/>
            </a:br>
            <a:endParaRPr lang="en-US" b="1" dirty="0"/>
          </a:p>
        </p:txBody>
      </p:sp>
      <p:sp>
        <p:nvSpPr>
          <p:cNvPr id="3" name="Slide Number Placeholder 2"/>
          <p:cNvSpPr>
            <a:spLocks noGrp="1"/>
          </p:cNvSpPr>
          <p:nvPr>
            <p:ph type="sldNum" sz="quarter" idx="12"/>
          </p:nvPr>
        </p:nvSpPr>
        <p:spPr/>
        <p:txBody>
          <a:bodyPr/>
          <a:lstStyle/>
          <a:p>
            <a:fld id="{6BA20098-320B-459E-801E-54E5791438C8}" type="slidenum">
              <a:rPr lang="en-US" smtClean="0"/>
              <a:t>83</a:t>
            </a:fld>
            <a:endParaRPr lang="en-US"/>
          </a:p>
        </p:txBody>
      </p:sp>
    </p:spTree>
    <p:extLst>
      <p:ext uri="{BB962C8B-B14F-4D97-AF65-F5344CB8AC3E}">
        <p14:creationId xmlns:p14="http://schemas.microsoft.com/office/powerpoint/2010/main" val="40600975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809" y="-38890"/>
            <a:ext cx="11322628" cy="1325563"/>
          </a:xfrm>
        </p:spPr>
        <p:txBody>
          <a:bodyPr>
            <a:normAutofit/>
          </a:bodyPr>
          <a:lstStyle/>
          <a:p>
            <a:pPr algn="ctr"/>
            <a:r>
              <a:rPr lang="en-US" b="1" dirty="0"/>
              <a:t>Deep learning enables sub-symbolic processing</a:t>
            </a:r>
          </a:p>
        </p:txBody>
      </p:sp>
      <p:sp>
        <p:nvSpPr>
          <p:cNvPr id="4" name="TextBox 3"/>
          <p:cNvSpPr txBox="1"/>
          <p:nvPr/>
        </p:nvSpPr>
        <p:spPr>
          <a:xfrm>
            <a:off x="3597802" y="1129047"/>
            <a:ext cx="184731" cy="523220"/>
          </a:xfrm>
          <a:prstGeom prst="rect">
            <a:avLst/>
          </a:prstGeom>
          <a:noFill/>
        </p:spPr>
        <p:txBody>
          <a:bodyPr wrap="none" rtlCol="0">
            <a:spAutoFit/>
          </a:bodyPr>
          <a:lstStyle/>
          <a:p>
            <a:endParaRPr lang="en-US" sz="2800" i="1" dirty="0"/>
          </a:p>
        </p:txBody>
      </p:sp>
      <p:sp>
        <p:nvSpPr>
          <p:cNvPr id="5" name="TextBox 4"/>
          <p:cNvSpPr txBox="1"/>
          <p:nvPr/>
        </p:nvSpPr>
        <p:spPr>
          <a:xfrm>
            <a:off x="1965166" y="1986697"/>
            <a:ext cx="1467093" cy="4524316"/>
          </a:xfrm>
          <a:prstGeom prst="rect">
            <a:avLst/>
          </a:prstGeom>
          <a:noFill/>
        </p:spPr>
        <p:txBody>
          <a:bodyPr wrap="none" rtlCol="0">
            <a:spAutoFit/>
          </a:bodyPr>
          <a:lstStyle/>
          <a:p>
            <a:r>
              <a:rPr lang="en-US" sz="3600" dirty="0">
                <a:latin typeface="Times New Roman"/>
                <a:cs typeface="Times New Roman"/>
              </a:rPr>
              <a:t>I</a:t>
            </a:r>
          </a:p>
          <a:p>
            <a:endParaRPr lang="en-US" dirty="0">
              <a:latin typeface="Times New Roman"/>
              <a:cs typeface="Times New Roman"/>
            </a:endParaRPr>
          </a:p>
          <a:p>
            <a:r>
              <a:rPr lang="en-US" sz="3600" dirty="0">
                <a:latin typeface="Times New Roman"/>
                <a:cs typeface="Times New Roman"/>
              </a:rPr>
              <a:t>bought</a:t>
            </a:r>
          </a:p>
          <a:p>
            <a:endParaRPr lang="en-US" dirty="0">
              <a:latin typeface="Times New Roman"/>
              <a:cs typeface="Times New Roman"/>
            </a:endParaRPr>
          </a:p>
          <a:p>
            <a:r>
              <a:rPr lang="en-US" sz="3600" dirty="0">
                <a:latin typeface="Times New Roman"/>
                <a:cs typeface="Times New Roman"/>
              </a:rPr>
              <a:t>a </a:t>
            </a:r>
          </a:p>
          <a:p>
            <a:endParaRPr lang="en-US" dirty="0">
              <a:latin typeface="Times New Roman"/>
              <a:cs typeface="Times New Roman"/>
            </a:endParaRPr>
          </a:p>
          <a:p>
            <a:r>
              <a:rPr lang="en-US" sz="3600" dirty="0">
                <a:latin typeface="Times New Roman"/>
                <a:cs typeface="Times New Roman"/>
              </a:rPr>
              <a:t>car</a:t>
            </a:r>
          </a:p>
          <a:p>
            <a:endParaRPr lang="en-US" dirty="0">
              <a:latin typeface="Times New Roman"/>
              <a:cs typeface="Times New Roman"/>
            </a:endParaRPr>
          </a:p>
          <a:p>
            <a:r>
              <a:rPr lang="en-US" sz="3600" dirty="0">
                <a:latin typeface="Times New Roman"/>
                <a:cs typeface="Times New Roman"/>
              </a:rPr>
              <a:t>.</a:t>
            </a:r>
          </a:p>
          <a:p>
            <a:endParaRPr lang="en-US" dirty="0"/>
          </a:p>
          <a:p>
            <a:endParaRPr lang="en-US" dirty="0"/>
          </a:p>
        </p:txBody>
      </p:sp>
      <p:sp>
        <p:nvSpPr>
          <p:cNvPr id="8" name="TextBox 7"/>
          <p:cNvSpPr txBox="1"/>
          <p:nvPr/>
        </p:nvSpPr>
        <p:spPr>
          <a:xfrm>
            <a:off x="3590101" y="1967696"/>
            <a:ext cx="2215270" cy="4524316"/>
          </a:xfrm>
          <a:prstGeom prst="rect">
            <a:avLst/>
          </a:prstGeom>
          <a:noFill/>
        </p:spPr>
        <p:txBody>
          <a:bodyPr wrap="none" rtlCol="0">
            <a:spAutoFit/>
          </a:bodyPr>
          <a:lstStyle/>
          <a:p>
            <a:r>
              <a:rPr lang="en-US" sz="3600" dirty="0">
                <a:latin typeface="Consolas"/>
                <a:cs typeface="Consolas"/>
              </a:rPr>
              <a:t>&lt;i&gt;</a:t>
            </a:r>
          </a:p>
          <a:p>
            <a:endParaRPr lang="en-US" dirty="0">
              <a:latin typeface="Consolas"/>
              <a:cs typeface="Consolas"/>
            </a:endParaRPr>
          </a:p>
          <a:p>
            <a:r>
              <a:rPr lang="en-US" sz="3600" dirty="0">
                <a:latin typeface="Consolas"/>
                <a:cs typeface="Consolas"/>
              </a:rPr>
              <a:t>&lt;bought&gt;</a:t>
            </a:r>
          </a:p>
          <a:p>
            <a:endParaRPr lang="en-US" dirty="0">
              <a:latin typeface="Consolas"/>
              <a:cs typeface="Consolas"/>
            </a:endParaRPr>
          </a:p>
          <a:p>
            <a:r>
              <a:rPr lang="en-US" sz="3600" dirty="0">
                <a:latin typeface="Consolas"/>
                <a:cs typeface="Consolas"/>
              </a:rPr>
              <a:t>&lt;a&gt; </a:t>
            </a:r>
          </a:p>
          <a:p>
            <a:endParaRPr lang="en-US" dirty="0">
              <a:latin typeface="Consolas"/>
              <a:cs typeface="Consolas"/>
            </a:endParaRPr>
          </a:p>
          <a:p>
            <a:r>
              <a:rPr lang="en-US" sz="3600" dirty="0">
                <a:latin typeface="Consolas"/>
                <a:cs typeface="Consolas"/>
              </a:rPr>
              <a:t>&lt;car&gt;</a:t>
            </a:r>
          </a:p>
          <a:p>
            <a:endParaRPr lang="en-US" dirty="0">
              <a:latin typeface="Consolas"/>
              <a:cs typeface="Consolas"/>
            </a:endParaRPr>
          </a:p>
          <a:p>
            <a:r>
              <a:rPr lang="en-US" sz="3600" dirty="0">
                <a:latin typeface="Consolas"/>
                <a:cs typeface="Consolas"/>
              </a:rPr>
              <a:t>&lt;.&gt;</a:t>
            </a:r>
          </a:p>
          <a:p>
            <a:endParaRPr lang="en-US" dirty="0"/>
          </a:p>
          <a:p>
            <a:endParaRPr lang="en-US" dirty="0"/>
          </a:p>
        </p:txBody>
      </p:sp>
      <p:sp>
        <p:nvSpPr>
          <p:cNvPr id="9" name="TextBox 8"/>
          <p:cNvSpPr txBox="1"/>
          <p:nvPr/>
        </p:nvSpPr>
        <p:spPr>
          <a:xfrm>
            <a:off x="6214329" y="2017861"/>
            <a:ext cx="4277393" cy="4401205"/>
          </a:xfrm>
          <a:prstGeom prst="rect">
            <a:avLst/>
          </a:prstGeom>
          <a:noFill/>
        </p:spPr>
        <p:txBody>
          <a:bodyPr wrap="square" rtlCol="0">
            <a:spAutoFit/>
          </a:bodyPr>
          <a:lstStyle/>
          <a:p>
            <a:r>
              <a:rPr lang="en-US" sz="2800" dirty="0"/>
              <a:t>You have to remember to represent “purchased” and “automobile.”</a:t>
            </a:r>
          </a:p>
          <a:p>
            <a:endParaRPr lang="en-US" sz="2800" dirty="0"/>
          </a:p>
          <a:p>
            <a:r>
              <a:rPr lang="en-US" sz="2800" dirty="0"/>
              <a:t>What about “truck”?</a:t>
            </a:r>
          </a:p>
          <a:p>
            <a:endParaRPr lang="en-US" sz="2800" dirty="0"/>
          </a:p>
          <a:p>
            <a:r>
              <a:rPr lang="en-US" sz="2800" dirty="0"/>
              <a:t>How do you encode the meaning of the entire sentence?</a:t>
            </a:r>
          </a:p>
          <a:p>
            <a:endParaRPr lang="en-US" sz="2800" dirty="0"/>
          </a:p>
        </p:txBody>
      </p:sp>
      <p:cxnSp>
        <p:nvCxnSpPr>
          <p:cNvPr id="11" name="Straight Connector 10"/>
          <p:cNvCxnSpPr/>
          <p:nvPr/>
        </p:nvCxnSpPr>
        <p:spPr>
          <a:xfrm flipH="1">
            <a:off x="6019549" y="1947742"/>
            <a:ext cx="0" cy="4503180"/>
          </a:xfrm>
          <a:prstGeom prst="line">
            <a:avLst/>
          </a:prstGeom>
          <a:ln w="25400">
            <a:solidFill>
              <a:srgbClr val="C84D5F"/>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6BA20098-320B-459E-801E-54E5791438C8}" type="slidenum">
              <a:rPr lang="en-US" smtClean="0"/>
              <a:t>84</a:t>
            </a:fld>
            <a:endParaRPr lang="en-US"/>
          </a:p>
        </p:txBody>
      </p:sp>
    </p:spTree>
    <p:extLst>
      <p:ext uri="{BB962C8B-B14F-4D97-AF65-F5344CB8AC3E}">
        <p14:creationId xmlns:p14="http://schemas.microsoft.com/office/powerpoint/2010/main" val="1126980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7028" y="593725"/>
            <a:ext cx="10515600" cy="476539"/>
          </a:xfrm>
        </p:spPr>
        <p:txBody>
          <a:bodyPr>
            <a:noAutofit/>
          </a:bodyPr>
          <a:lstStyle/>
          <a:p>
            <a:pPr algn="ctr"/>
            <a:r>
              <a:rPr lang="en-US" b="1" dirty="0"/>
              <a:t>But what about a sentence?</a:t>
            </a:r>
            <a:br>
              <a:rPr lang="en-US" b="1" dirty="0"/>
            </a:br>
            <a:endParaRPr lang="en-US" b="1" dirty="0"/>
          </a:p>
        </p:txBody>
      </p:sp>
      <p:sp>
        <p:nvSpPr>
          <p:cNvPr id="5" name="TextBox 4"/>
          <p:cNvSpPr txBox="1"/>
          <p:nvPr/>
        </p:nvSpPr>
        <p:spPr>
          <a:xfrm>
            <a:off x="1799442" y="1494733"/>
            <a:ext cx="8640161" cy="3662541"/>
          </a:xfrm>
          <a:prstGeom prst="rect">
            <a:avLst/>
          </a:prstGeom>
          <a:noFill/>
        </p:spPr>
        <p:txBody>
          <a:bodyPr wrap="square" rtlCol="0">
            <a:spAutoFit/>
          </a:bodyPr>
          <a:lstStyle/>
          <a:p>
            <a:r>
              <a:rPr lang="en-US" sz="2800" dirty="0"/>
              <a:t>Algorithm for generating vectors for sentences</a:t>
            </a:r>
          </a:p>
          <a:p>
            <a:endParaRPr lang="en-US" sz="800" dirty="0"/>
          </a:p>
          <a:p>
            <a:pPr marL="342900" indent="-342900">
              <a:buAutoNum type="arabicPeriod"/>
            </a:pPr>
            <a:r>
              <a:rPr lang="en-US" sz="2800" dirty="0"/>
              <a:t>Make the sentence vector be the vector for the first word.</a:t>
            </a:r>
          </a:p>
          <a:p>
            <a:pPr marL="342900" indent="-342900">
              <a:buAutoNum type="arabicPeriod"/>
            </a:pPr>
            <a:r>
              <a:rPr lang="en-US" sz="2800" dirty="0"/>
              <a:t>For each subsequent word, combine its vector with the sentence vector.	</a:t>
            </a:r>
          </a:p>
          <a:p>
            <a:pPr marL="342900" indent="-342900">
              <a:buAutoNum type="arabicPeriod"/>
            </a:pPr>
            <a:r>
              <a:rPr lang="en-US" sz="2800" dirty="0"/>
              <a:t>The resulting vector after the last word is the sentence vector. </a:t>
            </a:r>
            <a:br>
              <a:rPr lang="en-US" sz="2800" dirty="0"/>
            </a:br>
            <a:endParaRPr lang="en-US" sz="2800" dirty="0"/>
          </a:p>
        </p:txBody>
      </p:sp>
      <p:sp>
        <p:nvSpPr>
          <p:cNvPr id="6" name="TextBox 5"/>
          <p:cNvSpPr txBox="1"/>
          <p:nvPr/>
        </p:nvSpPr>
        <p:spPr>
          <a:xfrm>
            <a:off x="1153392" y="5342752"/>
            <a:ext cx="10266218" cy="584775"/>
          </a:xfrm>
          <a:prstGeom prst="rect">
            <a:avLst/>
          </a:prstGeom>
          <a:noFill/>
        </p:spPr>
        <p:txBody>
          <a:bodyPr wrap="square" rtlCol="0">
            <a:spAutoFit/>
          </a:bodyPr>
          <a:lstStyle/>
          <a:p>
            <a:pPr algn="ctr"/>
            <a:r>
              <a:rPr lang="en-US" sz="3200" dirty="0"/>
              <a:t>Can be implemented using a recurrent neural network (RNN)</a:t>
            </a:r>
          </a:p>
        </p:txBody>
      </p:sp>
      <p:sp>
        <p:nvSpPr>
          <p:cNvPr id="3" name="Slide Number Placeholder 2"/>
          <p:cNvSpPr>
            <a:spLocks noGrp="1"/>
          </p:cNvSpPr>
          <p:nvPr>
            <p:ph type="sldNum" sz="quarter" idx="12"/>
          </p:nvPr>
        </p:nvSpPr>
        <p:spPr/>
        <p:txBody>
          <a:bodyPr/>
          <a:lstStyle/>
          <a:p>
            <a:fld id="{6BA20098-320B-459E-801E-54E5791438C8}" type="slidenum">
              <a:rPr lang="en-US" smtClean="0"/>
              <a:t>85</a:t>
            </a:fld>
            <a:endParaRPr lang="en-US"/>
          </a:p>
        </p:txBody>
      </p:sp>
    </p:spTree>
    <p:extLst>
      <p:ext uri="{BB962C8B-B14F-4D97-AF65-F5344CB8AC3E}">
        <p14:creationId xmlns:p14="http://schemas.microsoft.com/office/powerpoint/2010/main" val="1553001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4604" y="93767"/>
            <a:ext cx="11653523" cy="896834"/>
          </a:xfrm>
        </p:spPr>
        <p:txBody>
          <a:bodyPr>
            <a:noAutofit/>
          </a:bodyPr>
          <a:lstStyle/>
          <a:p>
            <a:pPr algn="ctr"/>
            <a:r>
              <a:rPr lang="en-US" sz="6000" dirty="0"/>
              <a:t>LSTM RNN</a:t>
            </a:r>
          </a:p>
        </p:txBody>
      </p:sp>
      <p:sp>
        <p:nvSpPr>
          <p:cNvPr id="7" name="Rectangle 3"/>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2711" y="1617748"/>
            <a:ext cx="4817307" cy="3880320"/>
          </a:xfrm>
          <a:prstGeom prst="rect">
            <a:avLst/>
          </a:prstGeom>
          <a:ln w="12700">
            <a:solidFill>
              <a:schemeClr val="tx1">
                <a:alpha val="99000"/>
              </a:schemeClr>
            </a:solidFill>
          </a:ln>
        </p:spPr>
      </p:pic>
      <p:sp>
        <p:nvSpPr>
          <p:cNvPr id="13" name="TextBox 12"/>
          <p:cNvSpPr txBox="1"/>
          <p:nvPr/>
        </p:nvSpPr>
        <p:spPr>
          <a:xfrm>
            <a:off x="0" y="6488668"/>
            <a:ext cx="8032173" cy="369332"/>
          </a:xfrm>
          <a:prstGeom prst="rect">
            <a:avLst/>
          </a:prstGeom>
          <a:noFill/>
        </p:spPr>
        <p:txBody>
          <a:bodyPr wrap="square" rtlCol="0">
            <a:spAutoFit/>
          </a:bodyPr>
          <a:lstStyle/>
          <a:p>
            <a:r>
              <a:rPr lang="en-US" dirty="0">
                <a:solidFill>
                  <a:schemeClr val="bg1">
                    <a:lumMod val="50000"/>
                  </a:schemeClr>
                </a:solidFill>
              </a:rPr>
              <a:t>*</a:t>
            </a:r>
            <a:r>
              <a:rPr lang="fr-FR" dirty="0">
                <a:solidFill>
                  <a:schemeClr val="bg1">
                    <a:lumMod val="50000"/>
                  </a:schemeClr>
                </a:solidFill>
              </a:rPr>
              <a:t>Huang et al., Communications ACM 01/2014</a:t>
            </a:r>
            <a:endParaRPr lang="en-US" dirty="0">
              <a:solidFill>
                <a:schemeClr val="bg1">
                  <a:lumMod val="50000"/>
                </a:schemeClr>
              </a:solidFill>
            </a:endParaRPr>
          </a:p>
        </p:txBody>
      </p:sp>
      <p:sp>
        <p:nvSpPr>
          <p:cNvPr id="5" name="Slide Number Placeholder 4"/>
          <p:cNvSpPr>
            <a:spLocks noGrp="1"/>
          </p:cNvSpPr>
          <p:nvPr>
            <p:ph type="sldNum" sz="quarter" idx="12"/>
          </p:nvPr>
        </p:nvSpPr>
        <p:spPr/>
        <p:txBody>
          <a:bodyPr/>
          <a:lstStyle/>
          <a:p>
            <a:fld id="{6BA20098-320B-459E-801E-54E5791438C8}" type="slidenum">
              <a:rPr lang="en-US" smtClean="0"/>
              <a:t>86</a:t>
            </a:fld>
            <a:endParaRPr lang="en-US"/>
          </a:p>
        </p:txBody>
      </p:sp>
    </p:spTree>
    <p:extLst>
      <p:ext uri="{BB962C8B-B14F-4D97-AF65-F5344CB8AC3E}">
        <p14:creationId xmlns:p14="http://schemas.microsoft.com/office/powerpoint/2010/main" val="142773224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What can you do with a Sentence Vector?</a:t>
            </a:r>
          </a:p>
        </p:txBody>
      </p:sp>
      <p:sp>
        <p:nvSpPr>
          <p:cNvPr id="5" name="TextBox 4"/>
          <p:cNvSpPr txBox="1"/>
          <p:nvPr/>
        </p:nvSpPr>
        <p:spPr>
          <a:xfrm>
            <a:off x="2022769" y="3478475"/>
            <a:ext cx="8416833" cy="1077218"/>
          </a:xfrm>
          <a:prstGeom prst="rect">
            <a:avLst/>
          </a:prstGeom>
          <a:noFill/>
        </p:spPr>
        <p:txBody>
          <a:bodyPr wrap="square" rtlCol="0">
            <a:spAutoFit/>
          </a:bodyPr>
          <a:lstStyle/>
          <a:p>
            <a:r>
              <a:rPr lang="en-US" sz="3200" dirty="0"/>
              <a:t>You can unwind in the other direction to do machine translation.</a:t>
            </a:r>
          </a:p>
        </p:txBody>
      </p:sp>
      <p:sp>
        <p:nvSpPr>
          <p:cNvPr id="6" name="TextBox 5"/>
          <p:cNvSpPr txBox="1"/>
          <p:nvPr/>
        </p:nvSpPr>
        <p:spPr>
          <a:xfrm>
            <a:off x="2022769" y="5030748"/>
            <a:ext cx="7927953" cy="1077218"/>
          </a:xfrm>
          <a:prstGeom prst="rect">
            <a:avLst/>
          </a:prstGeom>
          <a:noFill/>
        </p:spPr>
        <p:txBody>
          <a:bodyPr wrap="square" rtlCol="0">
            <a:spAutoFit/>
          </a:bodyPr>
          <a:lstStyle/>
          <a:p>
            <a:r>
              <a:rPr lang="en-US" sz="3200" dirty="0"/>
              <a:t>Called a seq2seq model, or Neural Machine Translation, or encoder-decoder model.</a:t>
            </a:r>
          </a:p>
        </p:txBody>
      </p:sp>
      <p:sp>
        <p:nvSpPr>
          <p:cNvPr id="3" name="Rectangle 2"/>
          <p:cNvSpPr/>
          <p:nvPr/>
        </p:nvSpPr>
        <p:spPr>
          <a:xfrm>
            <a:off x="2022769" y="2418645"/>
            <a:ext cx="5037757" cy="584776"/>
          </a:xfrm>
          <a:prstGeom prst="rect">
            <a:avLst/>
          </a:prstGeom>
        </p:spPr>
        <p:txBody>
          <a:bodyPr wrap="none">
            <a:spAutoFit/>
          </a:bodyPr>
          <a:lstStyle/>
          <a:p>
            <a:r>
              <a:rPr lang="en-US" sz="3200" dirty="0"/>
              <a:t>You can feed it to a classifier.</a:t>
            </a:r>
          </a:p>
        </p:txBody>
      </p:sp>
      <p:sp>
        <p:nvSpPr>
          <p:cNvPr id="4" name="Slide Number Placeholder 3"/>
          <p:cNvSpPr>
            <a:spLocks noGrp="1"/>
          </p:cNvSpPr>
          <p:nvPr>
            <p:ph type="sldNum" sz="quarter" idx="12"/>
          </p:nvPr>
        </p:nvSpPr>
        <p:spPr/>
        <p:txBody>
          <a:bodyPr/>
          <a:lstStyle/>
          <a:p>
            <a:fld id="{6BA20098-320B-459E-801E-54E5791438C8}" type="slidenum">
              <a:rPr lang="en-US" smtClean="0"/>
              <a:t>87</a:t>
            </a:fld>
            <a:endParaRPr lang="en-US"/>
          </a:p>
        </p:txBody>
      </p:sp>
    </p:spTree>
    <p:extLst>
      <p:ext uri="{BB962C8B-B14F-4D97-AF65-F5344CB8AC3E}">
        <p14:creationId xmlns:p14="http://schemas.microsoft.com/office/powerpoint/2010/main" val="3657979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3"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9480" y="17373"/>
            <a:ext cx="10515600" cy="1325563"/>
          </a:xfrm>
        </p:spPr>
        <p:txBody>
          <a:bodyPr/>
          <a:lstStyle/>
          <a:p>
            <a:pPr algn="ctr"/>
            <a:r>
              <a:rPr lang="en-US" b="1" dirty="0"/>
              <a:t>Deep learning and question answering</a:t>
            </a:r>
          </a:p>
        </p:txBody>
      </p:sp>
      <p:sp>
        <p:nvSpPr>
          <p:cNvPr id="4" name="TextBox 3"/>
          <p:cNvSpPr txBox="1"/>
          <p:nvPr/>
        </p:nvSpPr>
        <p:spPr>
          <a:xfrm>
            <a:off x="1688180" y="1342936"/>
            <a:ext cx="3379200" cy="1938992"/>
          </a:xfrm>
          <a:prstGeom prst="rect">
            <a:avLst/>
          </a:prstGeom>
          <a:noFill/>
        </p:spPr>
        <p:txBody>
          <a:bodyPr wrap="none" rtlCol="0">
            <a:spAutoFit/>
          </a:bodyPr>
          <a:lstStyle/>
          <a:p>
            <a:r>
              <a:rPr lang="en-US" sz="2400" dirty="0">
                <a:latin typeface="Times New Roman"/>
                <a:cs typeface="Times New Roman"/>
              </a:rPr>
              <a:t>Bob went home.</a:t>
            </a:r>
          </a:p>
          <a:p>
            <a:r>
              <a:rPr lang="en-US" sz="2400" dirty="0">
                <a:latin typeface="Times New Roman"/>
                <a:cs typeface="Times New Roman"/>
              </a:rPr>
              <a:t>Tim went to the junkyard.</a:t>
            </a:r>
          </a:p>
          <a:p>
            <a:r>
              <a:rPr lang="en-US" sz="2400" dirty="0">
                <a:latin typeface="Times New Roman"/>
                <a:cs typeface="Times New Roman"/>
              </a:rPr>
              <a:t>Bob picked up the jar.</a:t>
            </a:r>
          </a:p>
          <a:p>
            <a:r>
              <a:rPr lang="en-US" sz="2400" dirty="0">
                <a:latin typeface="Times New Roman"/>
                <a:cs typeface="Times New Roman"/>
              </a:rPr>
              <a:t>Bob went to town.</a:t>
            </a:r>
          </a:p>
          <a:p>
            <a:r>
              <a:rPr lang="en-US" sz="2400" dirty="0">
                <a:solidFill>
                  <a:srgbClr val="C84D5F"/>
                </a:solidFill>
              </a:rPr>
              <a:t>Where is the jar? A: town</a:t>
            </a:r>
          </a:p>
        </p:txBody>
      </p:sp>
      <p:sp>
        <p:nvSpPr>
          <p:cNvPr id="3" name="TextBox 2"/>
          <p:cNvSpPr txBox="1"/>
          <p:nvPr/>
        </p:nvSpPr>
        <p:spPr>
          <a:xfrm>
            <a:off x="6283487" y="1358326"/>
            <a:ext cx="4199482" cy="2308324"/>
          </a:xfrm>
          <a:prstGeom prst="rect">
            <a:avLst/>
          </a:prstGeom>
          <a:noFill/>
        </p:spPr>
        <p:txBody>
          <a:bodyPr wrap="square" rtlCol="0">
            <a:spAutoFit/>
          </a:bodyPr>
          <a:lstStyle/>
          <a:p>
            <a:r>
              <a:rPr lang="en-US" sz="2400" dirty="0"/>
              <a:t>Memory Networks [Weston et al., 2014]: Updates memory vectors based on a question and finds the best one to give the output.</a:t>
            </a:r>
          </a:p>
          <a:p>
            <a:endParaRPr lang="en-US" sz="2400" dirty="0"/>
          </a:p>
        </p:txBody>
      </p:sp>
      <p:sp>
        <p:nvSpPr>
          <p:cNvPr id="5" name="TextBox 4"/>
          <p:cNvSpPr txBox="1"/>
          <p:nvPr/>
        </p:nvSpPr>
        <p:spPr>
          <a:xfrm>
            <a:off x="1688180" y="3860424"/>
            <a:ext cx="4041411" cy="1938992"/>
          </a:xfrm>
          <a:prstGeom prst="rect">
            <a:avLst/>
          </a:prstGeom>
          <a:noFill/>
        </p:spPr>
        <p:txBody>
          <a:bodyPr wrap="square" rtlCol="0">
            <a:spAutoFit/>
          </a:bodyPr>
          <a:lstStyle/>
          <a:p>
            <a:r>
              <a:rPr lang="en-US" sz="2400" dirty="0">
                <a:latin typeface="Times New Roman"/>
                <a:cs typeface="Times New Roman"/>
              </a:rPr>
              <a:t>The office is north of the yard.</a:t>
            </a:r>
          </a:p>
          <a:p>
            <a:r>
              <a:rPr lang="en-US" sz="2400" dirty="0">
                <a:latin typeface="Times New Roman"/>
                <a:cs typeface="Times New Roman"/>
              </a:rPr>
              <a:t>The bath is north of the office.</a:t>
            </a:r>
          </a:p>
          <a:p>
            <a:r>
              <a:rPr lang="en-US" sz="2400" dirty="0">
                <a:latin typeface="Times New Roman"/>
                <a:cs typeface="Times New Roman"/>
              </a:rPr>
              <a:t>The yard is west of the kitchen.</a:t>
            </a:r>
          </a:p>
          <a:p>
            <a:r>
              <a:rPr lang="en-US" sz="2400" dirty="0">
                <a:solidFill>
                  <a:srgbClr val="C84D5F"/>
                </a:solidFill>
              </a:rPr>
              <a:t>How do you go from the office to the kitchen? A: south, east</a:t>
            </a:r>
          </a:p>
        </p:txBody>
      </p:sp>
      <p:sp>
        <p:nvSpPr>
          <p:cNvPr id="6" name="TextBox 5"/>
          <p:cNvSpPr txBox="1"/>
          <p:nvPr/>
        </p:nvSpPr>
        <p:spPr>
          <a:xfrm>
            <a:off x="6283487" y="3860424"/>
            <a:ext cx="4047082" cy="1938992"/>
          </a:xfrm>
          <a:prstGeom prst="rect">
            <a:avLst/>
          </a:prstGeom>
          <a:noFill/>
        </p:spPr>
        <p:txBody>
          <a:bodyPr wrap="square" rtlCol="0">
            <a:spAutoFit/>
          </a:bodyPr>
          <a:lstStyle/>
          <a:p>
            <a:r>
              <a:rPr lang="en-US" sz="2400" dirty="0"/>
              <a:t>Neural Reasoner [Peng et al., 2015]: Encodes the question and facts in many layers, and the final layer is put through a function that gives the answer.</a:t>
            </a:r>
          </a:p>
        </p:txBody>
      </p:sp>
      <p:cxnSp>
        <p:nvCxnSpPr>
          <p:cNvPr id="7" name="Straight Connector 6"/>
          <p:cNvCxnSpPr>
            <a:cxnSpLocks/>
          </p:cNvCxnSpPr>
          <p:nvPr/>
        </p:nvCxnSpPr>
        <p:spPr>
          <a:xfrm>
            <a:off x="5836080" y="1206230"/>
            <a:ext cx="0" cy="2075698"/>
          </a:xfrm>
          <a:prstGeom prst="line">
            <a:avLst/>
          </a:prstGeom>
          <a:ln/>
        </p:spPr>
        <p:style>
          <a:lnRef idx="1">
            <a:schemeClr val="accent1"/>
          </a:lnRef>
          <a:fillRef idx="0">
            <a:schemeClr val="accent1"/>
          </a:fillRef>
          <a:effectRef idx="0">
            <a:schemeClr val="accent1"/>
          </a:effectRef>
          <a:fontRef idx="minor">
            <a:schemeClr val="tx1"/>
          </a:fontRef>
        </p:style>
      </p:cxnSp>
      <p:sp>
        <p:nvSpPr>
          <p:cNvPr id="8" name="Slide Number Placeholder 7"/>
          <p:cNvSpPr>
            <a:spLocks noGrp="1"/>
          </p:cNvSpPr>
          <p:nvPr>
            <p:ph type="sldNum" sz="quarter" idx="12"/>
          </p:nvPr>
        </p:nvSpPr>
        <p:spPr/>
        <p:txBody>
          <a:bodyPr/>
          <a:lstStyle/>
          <a:p>
            <a:fld id="{6BA20098-320B-459E-801E-54E5791438C8}" type="slidenum">
              <a:rPr lang="en-US" smtClean="0"/>
              <a:t>88</a:t>
            </a:fld>
            <a:endParaRPr lang="en-US" dirty="0"/>
          </a:p>
        </p:txBody>
      </p:sp>
      <p:cxnSp>
        <p:nvCxnSpPr>
          <p:cNvPr id="9" name="Straight Connector 8"/>
          <p:cNvCxnSpPr>
            <a:cxnSpLocks/>
          </p:cNvCxnSpPr>
          <p:nvPr/>
        </p:nvCxnSpPr>
        <p:spPr>
          <a:xfrm>
            <a:off x="1848255" y="3521413"/>
            <a:ext cx="8706256" cy="29183"/>
          </a:xfrm>
          <a:prstGeom prst="line">
            <a:avLst/>
          </a:prstGeom>
          <a:ln w="50800">
            <a:solidFill>
              <a:srgbClr val="C84D5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p:cNvCxnSpPr>
          <p:nvPr/>
        </p:nvCxnSpPr>
        <p:spPr>
          <a:xfrm>
            <a:off x="5836080" y="3965643"/>
            <a:ext cx="0" cy="2075698"/>
          </a:xfrm>
          <a:prstGeom prst="line">
            <a:avLst/>
          </a:prstGeo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730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4845" y="2461701"/>
            <a:ext cx="10515600" cy="1325563"/>
          </a:xfrm>
        </p:spPr>
        <p:txBody>
          <a:bodyPr>
            <a:normAutofit/>
          </a:bodyPr>
          <a:lstStyle/>
          <a:p>
            <a:pPr algn="ctr"/>
            <a:r>
              <a:rPr lang="en-US" b="1" dirty="0"/>
              <a:t>Other commonly used DNNs</a:t>
            </a:r>
          </a:p>
        </p:txBody>
      </p:sp>
      <p:sp>
        <p:nvSpPr>
          <p:cNvPr id="3" name="Slide Number Placeholder 2"/>
          <p:cNvSpPr>
            <a:spLocks noGrp="1"/>
          </p:cNvSpPr>
          <p:nvPr>
            <p:ph type="sldNum" sz="quarter" idx="12"/>
          </p:nvPr>
        </p:nvSpPr>
        <p:spPr/>
        <p:txBody>
          <a:bodyPr/>
          <a:lstStyle/>
          <a:p>
            <a:fld id="{6BA20098-320B-459E-801E-54E5791438C8}" type="slidenum">
              <a:rPr lang="en-US" smtClean="0"/>
              <a:t>89</a:t>
            </a:fld>
            <a:endParaRPr lang="en-US"/>
          </a:p>
        </p:txBody>
      </p:sp>
    </p:spTree>
    <p:extLst>
      <p:ext uri="{BB962C8B-B14F-4D97-AF65-F5344CB8AC3E}">
        <p14:creationId xmlns:p14="http://schemas.microsoft.com/office/powerpoint/2010/main" val="3872763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2563" y="1071564"/>
            <a:ext cx="7143750" cy="428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4" descr="f(x) = \frac{1}{1 + \mathrm e^{-x}}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1" y="214314"/>
            <a:ext cx="15525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6" descr="http://upload.wikimedia.org/wikipedia/commons/thumb/8/88/Logistic-curve.svg/480px-Logistic-curve.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3000" y="47626"/>
            <a:ext cx="3048000"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TextBox 1"/>
          <p:cNvSpPr txBox="1">
            <a:spLocks noChangeArrowheads="1"/>
          </p:cNvSpPr>
          <p:nvPr/>
        </p:nvSpPr>
        <p:spPr bwMode="auto">
          <a:xfrm>
            <a:off x="3759200" y="1757363"/>
            <a:ext cx="7048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a:t>W1 </a:t>
            </a:r>
          </a:p>
        </p:txBody>
      </p:sp>
      <p:sp>
        <p:nvSpPr>
          <p:cNvPr id="9222" name="TextBox 35"/>
          <p:cNvSpPr txBox="1">
            <a:spLocks noChangeArrowheads="1"/>
          </p:cNvSpPr>
          <p:nvPr/>
        </p:nvSpPr>
        <p:spPr bwMode="auto">
          <a:xfrm>
            <a:off x="3444875" y="2824163"/>
            <a:ext cx="7048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a:t>W2 </a:t>
            </a:r>
          </a:p>
        </p:txBody>
      </p:sp>
      <p:sp>
        <p:nvSpPr>
          <p:cNvPr id="9223" name="TextBox 36"/>
          <p:cNvSpPr txBox="1">
            <a:spLocks noChangeArrowheads="1"/>
          </p:cNvSpPr>
          <p:nvPr/>
        </p:nvSpPr>
        <p:spPr bwMode="auto">
          <a:xfrm>
            <a:off x="3441700" y="3971926"/>
            <a:ext cx="7048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a:t>W3 </a:t>
            </a:r>
          </a:p>
        </p:txBody>
      </p:sp>
      <p:sp>
        <p:nvSpPr>
          <p:cNvPr id="9224" name="TextBox 2"/>
          <p:cNvSpPr txBox="1">
            <a:spLocks noChangeArrowheads="1"/>
          </p:cNvSpPr>
          <p:nvPr/>
        </p:nvSpPr>
        <p:spPr bwMode="auto">
          <a:xfrm>
            <a:off x="5581650" y="2827339"/>
            <a:ext cx="10287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4400" b="1" i="1"/>
              <a:t>f</a:t>
            </a:r>
            <a:r>
              <a:rPr lang="en-GB" altLang="en-US" sz="4400" b="1"/>
              <a:t>(</a:t>
            </a:r>
            <a:r>
              <a:rPr lang="en-GB" altLang="en-US" sz="4400" b="1" i="1"/>
              <a:t>x</a:t>
            </a:r>
            <a:r>
              <a:rPr lang="en-GB" altLang="en-US" sz="4400" b="1"/>
              <a:t>)</a:t>
            </a:r>
          </a:p>
        </p:txBody>
      </p:sp>
      <p:sp>
        <p:nvSpPr>
          <p:cNvPr id="9225" name="TextBox 39"/>
          <p:cNvSpPr txBox="1">
            <a:spLocks noChangeArrowheads="1"/>
          </p:cNvSpPr>
          <p:nvPr/>
        </p:nvSpPr>
        <p:spPr bwMode="auto">
          <a:xfrm>
            <a:off x="2012951" y="5124451"/>
            <a:ext cx="568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a:t>1.4</a:t>
            </a:r>
          </a:p>
        </p:txBody>
      </p:sp>
      <p:sp>
        <p:nvSpPr>
          <p:cNvPr id="9226" name="TextBox 39"/>
          <p:cNvSpPr txBox="1">
            <a:spLocks noChangeArrowheads="1"/>
          </p:cNvSpPr>
          <p:nvPr/>
        </p:nvSpPr>
        <p:spPr bwMode="auto">
          <a:xfrm>
            <a:off x="2001838" y="2967038"/>
            <a:ext cx="6715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a:t>-2.5</a:t>
            </a:r>
          </a:p>
        </p:txBody>
      </p:sp>
      <p:sp>
        <p:nvSpPr>
          <p:cNvPr id="9227" name="TextBox 39"/>
          <p:cNvSpPr txBox="1">
            <a:spLocks noChangeArrowheads="1"/>
          </p:cNvSpPr>
          <p:nvPr/>
        </p:nvSpPr>
        <p:spPr bwMode="auto">
          <a:xfrm>
            <a:off x="2012950" y="841376"/>
            <a:ext cx="825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eaLnBrk="0" hangingPunct="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eaLnBrk="0" hangingPunct="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eaLnBrk="0" hangingPunct="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GB" altLang="en-US" sz="2400"/>
              <a:t>-0.06</a:t>
            </a:r>
          </a:p>
        </p:txBody>
      </p:sp>
    </p:spTree>
    <p:extLst>
      <p:ext uri="{BB962C8B-B14F-4D97-AF65-F5344CB8AC3E}">
        <p14:creationId xmlns:p14="http://schemas.microsoft.com/office/powerpoint/2010/main" val="35585327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728" y="508749"/>
            <a:ext cx="11504543" cy="735903"/>
          </a:xfrm>
        </p:spPr>
        <p:txBody>
          <a:bodyPr>
            <a:noAutofit/>
          </a:bodyPr>
          <a:lstStyle/>
          <a:p>
            <a:pPr algn="ctr"/>
            <a:r>
              <a:rPr lang="en-US" sz="6000" b="1" dirty="0"/>
              <a:t>Region Based CNN (RCNN)</a:t>
            </a:r>
          </a:p>
        </p:txBody>
      </p:sp>
      <p:sp>
        <p:nvSpPr>
          <p:cNvPr id="16" name="Rectangle 15"/>
          <p:cNvSpPr/>
          <p:nvPr/>
        </p:nvSpPr>
        <p:spPr>
          <a:xfrm>
            <a:off x="0" y="6352143"/>
            <a:ext cx="5246914" cy="369332"/>
          </a:xfrm>
          <a:prstGeom prst="rect">
            <a:avLst/>
          </a:prstGeom>
        </p:spPr>
        <p:txBody>
          <a:bodyPr wrap="square">
            <a:spAutoFit/>
          </a:bodyPr>
          <a:lstStyle/>
          <a:p>
            <a:r>
              <a:rPr lang="en-US" dirty="0">
                <a:solidFill>
                  <a:schemeClr val="bg1">
                    <a:lumMod val="50000"/>
                  </a:schemeClr>
                </a:solidFill>
              </a:rPr>
              <a:t>*https://arxiv.org/pdf/1311.2524v5.pdf</a:t>
            </a:r>
          </a:p>
        </p:txBody>
      </p:sp>
      <p:sp>
        <p:nvSpPr>
          <p:cNvPr id="5" name="TextBox 4"/>
          <p:cNvSpPr txBox="1"/>
          <p:nvPr/>
        </p:nvSpPr>
        <p:spPr>
          <a:xfrm>
            <a:off x="838200" y="1905557"/>
            <a:ext cx="10515600" cy="646331"/>
          </a:xfrm>
          <a:prstGeom prst="rect">
            <a:avLst/>
          </a:prstGeom>
          <a:solidFill>
            <a:schemeClr val="bg1"/>
          </a:solidFill>
        </p:spPr>
        <p:txBody>
          <a:bodyPr wrap="square" rtlCol="0">
            <a:spAutoFit/>
          </a:bodyPr>
          <a:lstStyle/>
          <a:p>
            <a:endParaRPr lang="en-US" sz="36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4823" y="2099883"/>
            <a:ext cx="8042351" cy="2896771"/>
          </a:xfrm>
          <a:prstGeom prst="rect">
            <a:avLst/>
          </a:prstGeom>
          <a:ln w="12700">
            <a:solidFill>
              <a:schemeClr val="tx1">
                <a:alpha val="99000"/>
              </a:schemeClr>
            </a:solidFill>
          </a:ln>
        </p:spPr>
      </p:pic>
      <p:sp>
        <p:nvSpPr>
          <p:cNvPr id="6" name="Slide Number Placeholder 5"/>
          <p:cNvSpPr>
            <a:spLocks noGrp="1"/>
          </p:cNvSpPr>
          <p:nvPr>
            <p:ph type="sldNum" sz="quarter" idx="12"/>
          </p:nvPr>
        </p:nvSpPr>
        <p:spPr/>
        <p:txBody>
          <a:bodyPr/>
          <a:lstStyle/>
          <a:p>
            <a:fld id="{6BA20098-320B-459E-801E-54E5791438C8}" type="slidenum">
              <a:rPr lang="en-US" smtClean="0"/>
              <a:t>90</a:t>
            </a:fld>
            <a:endParaRPr lang="en-US"/>
          </a:p>
        </p:txBody>
      </p:sp>
    </p:spTree>
    <p:extLst>
      <p:ext uri="{BB962C8B-B14F-4D97-AF65-F5344CB8AC3E}">
        <p14:creationId xmlns:p14="http://schemas.microsoft.com/office/powerpoint/2010/main" val="2151267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728" y="598201"/>
            <a:ext cx="11504543" cy="735903"/>
          </a:xfrm>
        </p:spPr>
        <p:txBody>
          <a:bodyPr>
            <a:noAutofit/>
          </a:bodyPr>
          <a:lstStyle/>
          <a:p>
            <a:pPr algn="ctr"/>
            <a:r>
              <a:rPr lang="en-US" sz="6000" b="1" dirty="0"/>
              <a:t>Generating Image Descriptions </a:t>
            </a:r>
            <a:br>
              <a:rPr lang="en-US" sz="6000" b="1" dirty="0"/>
            </a:br>
            <a:r>
              <a:rPr lang="en-US" sz="6000" b="1" dirty="0"/>
              <a:t>(CNN-RNN)</a:t>
            </a:r>
          </a:p>
        </p:txBody>
      </p:sp>
      <p:sp>
        <p:nvSpPr>
          <p:cNvPr id="16" name="Rectangle 15"/>
          <p:cNvSpPr/>
          <p:nvPr/>
        </p:nvSpPr>
        <p:spPr>
          <a:xfrm>
            <a:off x="0" y="6352143"/>
            <a:ext cx="5246914" cy="369332"/>
          </a:xfrm>
          <a:prstGeom prst="rect">
            <a:avLst/>
          </a:prstGeom>
        </p:spPr>
        <p:txBody>
          <a:bodyPr wrap="square">
            <a:spAutoFit/>
          </a:bodyPr>
          <a:lstStyle/>
          <a:p>
            <a:r>
              <a:rPr lang="en-US" dirty="0">
                <a:solidFill>
                  <a:schemeClr val="bg1">
                    <a:lumMod val="50000"/>
                  </a:schemeClr>
                </a:solidFill>
              </a:rPr>
              <a:t>*https://arxiv.org/pdf/1412.2306v2.pdf</a:t>
            </a:r>
          </a:p>
        </p:txBody>
      </p:sp>
      <p:sp>
        <p:nvSpPr>
          <p:cNvPr id="5" name="TextBox 4"/>
          <p:cNvSpPr txBox="1"/>
          <p:nvPr/>
        </p:nvSpPr>
        <p:spPr>
          <a:xfrm>
            <a:off x="838200" y="1905557"/>
            <a:ext cx="10515600" cy="646331"/>
          </a:xfrm>
          <a:prstGeom prst="rect">
            <a:avLst/>
          </a:prstGeom>
          <a:solidFill>
            <a:schemeClr val="bg1"/>
          </a:solidFill>
        </p:spPr>
        <p:txBody>
          <a:bodyPr wrap="square" rtlCol="0">
            <a:spAutoFit/>
          </a:bodyPr>
          <a:lstStyle/>
          <a:p>
            <a:endParaRPr lang="en-US" sz="36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34979"/>
            <a:ext cx="12192000" cy="4116733"/>
          </a:xfrm>
          <a:prstGeom prst="rect">
            <a:avLst/>
          </a:prstGeom>
        </p:spPr>
      </p:pic>
      <p:sp>
        <p:nvSpPr>
          <p:cNvPr id="6" name="Slide Number Placeholder 5"/>
          <p:cNvSpPr>
            <a:spLocks noGrp="1"/>
          </p:cNvSpPr>
          <p:nvPr>
            <p:ph type="sldNum" sz="quarter" idx="12"/>
          </p:nvPr>
        </p:nvSpPr>
        <p:spPr/>
        <p:txBody>
          <a:bodyPr/>
          <a:lstStyle/>
          <a:p>
            <a:fld id="{6BA20098-320B-459E-801E-54E5791438C8}" type="slidenum">
              <a:rPr lang="en-US" smtClean="0"/>
              <a:t>91</a:t>
            </a:fld>
            <a:endParaRPr lang="en-US"/>
          </a:p>
        </p:txBody>
      </p:sp>
    </p:spTree>
    <p:extLst>
      <p:ext uri="{BB962C8B-B14F-4D97-AF65-F5344CB8AC3E}">
        <p14:creationId xmlns:p14="http://schemas.microsoft.com/office/powerpoint/2010/main" val="6465832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4"/>
          <p:cNvPicPr>
            <a:picLocks noChangeAspect="1"/>
          </p:cNvPicPr>
          <p:nvPr/>
        </p:nvPicPr>
        <p:blipFill rotWithShape="1">
          <a:blip r:embed="rId2"/>
          <a:srcRect r="13930" b="2"/>
          <a:stretch/>
        </p:blipFill>
        <p:spPr>
          <a:xfrm>
            <a:off x="2377440" y="1887178"/>
            <a:ext cx="6233160" cy="4272681"/>
          </a:xfrm>
          <a:prstGeom prst="rect">
            <a:avLst/>
          </a:prstGeom>
        </p:spPr>
      </p:pic>
      <p:sp>
        <p:nvSpPr>
          <p:cNvPr id="2" name="Title 1"/>
          <p:cNvSpPr>
            <a:spLocks noGrp="1"/>
          </p:cNvSpPr>
          <p:nvPr>
            <p:ph type="title"/>
          </p:nvPr>
        </p:nvSpPr>
        <p:spPr>
          <a:xfrm>
            <a:off x="838200" y="365125"/>
            <a:ext cx="10515600" cy="1325563"/>
          </a:xfrm>
        </p:spPr>
        <p:txBody>
          <a:bodyPr>
            <a:normAutofit/>
          </a:bodyPr>
          <a:lstStyle/>
          <a:p>
            <a:pPr algn="ctr"/>
            <a:r>
              <a:rPr lang="en-US" sz="6000" b="1" dirty="0"/>
              <a:t>Deep Reinforcement Learning</a:t>
            </a:r>
            <a:endParaRPr lang="en-US" sz="6000" dirty="0"/>
          </a:p>
        </p:txBody>
      </p:sp>
      <p:sp>
        <p:nvSpPr>
          <p:cNvPr id="4" name="Slide Number Placeholder 3"/>
          <p:cNvSpPr>
            <a:spLocks noGrp="1"/>
          </p:cNvSpPr>
          <p:nvPr>
            <p:ph type="sldNum" sz="quarter" idx="12"/>
          </p:nvPr>
        </p:nvSpPr>
        <p:spPr>
          <a:xfrm>
            <a:off x="8610600" y="6356350"/>
            <a:ext cx="2743200" cy="365125"/>
          </a:xfrm>
        </p:spPr>
        <p:txBody>
          <a:bodyPr>
            <a:normAutofit/>
          </a:bodyPr>
          <a:lstStyle/>
          <a:p>
            <a:fld id="{6BA20098-320B-459E-801E-54E5791438C8}" type="slidenum">
              <a:rPr lang="en-US" smtClean="0"/>
              <a:t>92</a:t>
            </a:fld>
            <a:endParaRPr lang="en-US"/>
          </a:p>
        </p:txBody>
      </p:sp>
    </p:spTree>
    <p:extLst>
      <p:ext uri="{BB962C8B-B14F-4D97-AF65-F5344CB8AC3E}">
        <p14:creationId xmlns:p14="http://schemas.microsoft.com/office/powerpoint/2010/main" val="24907944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555" y="2461701"/>
            <a:ext cx="11249890" cy="1325563"/>
          </a:xfrm>
        </p:spPr>
        <p:txBody>
          <a:bodyPr>
            <a:normAutofit/>
          </a:bodyPr>
          <a:lstStyle/>
          <a:p>
            <a:pPr algn="ctr"/>
            <a:r>
              <a:rPr lang="en-US" b="1" dirty="0"/>
              <a:t>Deep Learning – Some use-cases in next 5 years?</a:t>
            </a:r>
          </a:p>
        </p:txBody>
      </p:sp>
      <p:sp>
        <p:nvSpPr>
          <p:cNvPr id="3" name="Slide Number Placeholder 2"/>
          <p:cNvSpPr>
            <a:spLocks noGrp="1"/>
          </p:cNvSpPr>
          <p:nvPr>
            <p:ph type="sldNum" sz="quarter" idx="12"/>
          </p:nvPr>
        </p:nvSpPr>
        <p:spPr/>
        <p:txBody>
          <a:bodyPr/>
          <a:lstStyle/>
          <a:p>
            <a:fld id="{6BA20098-320B-459E-801E-54E5791438C8}" type="slidenum">
              <a:rPr lang="en-US" smtClean="0"/>
              <a:t>93</a:t>
            </a:fld>
            <a:endParaRPr lang="en-US"/>
          </a:p>
        </p:txBody>
      </p:sp>
    </p:spTree>
    <p:extLst>
      <p:ext uri="{BB962C8B-B14F-4D97-AF65-F5344CB8AC3E}">
        <p14:creationId xmlns:p14="http://schemas.microsoft.com/office/powerpoint/2010/main" val="35868927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t>Advanced Melanoma Screening and Detection</a:t>
            </a:r>
            <a:br>
              <a:rPr lang="en-US" b="1" dirty="0"/>
            </a:br>
            <a:endParaRPr lang="en-US" b="1"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3200" dirty="0"/>
              <a:t>Researchers at the University of Michigan are putting advanced image recognition to work, detecting one of the most aggressive, but treatable in early stages, types of cancer. </a:t>
            </a:r>
          </a:p>
          <a:p>
            <a:pPr>
              <a:buFont typeface="Wingdings" panose="05000000000000000000" pitchFamily="2" charset="2"/>
              <a:buChar char="q"/>
            </a:pPr>
            <a:endParaRPr lang="en-US" sz="3200" dirty="0"/>
          </a:p>
          <a:p>
            <a:pPr>
              <a:buFont typeface="Wingdings" panose="05000000000000000000" pitchFamily="2" charset="2"/>
              <a:buChar char="q"/>
            </a:pPr>
            <a:r>
              <a:rPr lang="en-US" sz="3200" dirty="0"/>
              <a:t>The team trained a neural network to isolate features (texture and structure) of moles and suspicious lesions for better recognition and detecting melanoma known to date.</a:t>
            </a:r>
          </a:p>
          <a:p>
            <a:pPr>
              <a:buFont typeface="Wingdings" panose="05000000000000000000" pitchFamily="2" charset="2"/>
              <a:buChar char="q"/>
            </a:pPr>
            <a:endParaRPr lang="en-US" sz="3200" b="1" dirty="0"/>
          </a:p>
        </p:txBody>
      </p:sp>
      <p:sp>
        <p:nvSpPr>
          <p:cNvPr id="4" name="Slide Number Placeholder 3"/>
          <p:cNvSpPr>
            <a:spLocks noGrp="1"/>
          </p:cNvSpPr>
          <p:nvPr>
            <p:ph type="sldNum" sz="quarter" idx="12"/>
          </p:nvPr>
        </p:nvSpPr>
        <p:spPr/>
        <p:txBody>
          <a:bodyPr/>
          <a:lstStyle/>
          <a:p>
            <a:fld id="{6BA20098-320B-459E-801E-54E5791438C8}" type="slidenum">
              <a:rPr lang="en-US" smtClean="0"/>
              <a:t>94</a:t>
            </a:fld>
            <a:endParaRPr lang="en-US"/>
          </a:p>
        </p:txBody>
      </p:sp>
    </p:spTree>
    <p:extLst>
      <p:ext uri="{BB962C8B-B14F-4D97-AF65-F5344CB8AC3E}">
        <p14:creationId xmlns:p14="http://schemas.microsoft.com/office/powerpoint/2010/main" val="7396613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Neural Networks for Brain Cancer Detection</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3200" dirty="0"/>
              <a:t>A team of French researchers is working on spotting invasive brain cancer cells during surgery.</a:t>
            </a:r>
          </a:p>
          <a:p>
            <a:pPr marL="0" indent="0">
              <a:buNone/>
            </a:pPr>
            <a:endParaRPr lang="en-US" sz="3200" dirty="0"/>
          </a:p>
          <a:p>
            <a:pPr>
              <a:buFont typeface="Wingdings" panose="05000000000000000000" pitchFamily="2" charset="2"/>
              <a:buChar char="q"/>
            </a:pPr>
            <a:r>
              <a:rPr lang="en-US" sz="3200" dirty="0"/>
              <a:t>They found that using neural networks in conjunction with Raman spectroscopy during operations allows them to detect the cancerous cells easier and reduce residual cancer post-operation. </a:t>
            </a:r>
          </a:p>
        </p:txBody>
      </p:sp>
      <p:sp>
        <p:nvSpPr>
          <p:cNvPr id="4" name="Slide Number Placeholder 3"/>
          <p:cNvSpPr>
            <a:spLocks noGrp="1"/>
          </p:cNvSpPr>
          <p:nvPr>
            <p:ph type="sldNum" sz="quarter" idx="12"/>
          </p:nvPr>
        </p:nvSpPr>
        <p:spPr/>
        <p:txBody>
          <a:bodyPr/>
          <a:lstStyle/>
          <a:p>
            <a:fld id="{6BA20098-320B-459E-801E-54E5791438C8}" type="slidenum">
              <a:rPr lang="en-US" smtClean="0"/>
              <a:t>95</a:t>
            </a:fld>
            <a:endParaRPr lang="en-US"/>
          </a:p>
        </p:txBody>
      </p:sp>
    </p:spTree>
    <p:extLst>
      <p:ext uri="{BB962C8B-B14F-4D97-AF65-F5344CB8AC3E}">
        <p14:creationId xmlns:p14="http://schemas.microsoft.com/office/powerpoint/2010/main" val="15813725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b="1" dirty="0"/>
              <a:t>Neural Networks in Weather Forecasting and Event Detection</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3200" dirty="0"/>
              <a:t>This traditional area for large-scale supercomputers is now becoming a hotbed for neural network development, particularly when it comes to weather event (pattern) detection.</a:t>
            </a:r>
          </a:p>
          <a:p>
            <a:pPr>
              <a:buFont typeface="Wingdings" panose="05000000000000000000" pitchFamily="2" charset="2"/>
              <a:buChar char="q"/>
            </a:pPr>
            <a:endParaRPr lang="en-US" sz="3200" dirty="0"/>
          </a:p>
          <a:p>
            <a:pPr>
              <a:buFont typeface="Wingdings" panose="05000000000000000000" pitchFamily="2" charset="2"/>
              <a:buChar char="q"/>
            </a:pPr>
            <a:r>
              <a:rPr lang="en-US" sz="3200" dirty="0"/>
              <a:t> In one such use case, computational fluid dynamics codes are matched with neural networks and other genetic algorithm approaches to detect cyclone activity.</a:t>
            </a:r>
          </a:p>
          <a:p>
            <a:pPr>
              <a:buFont typeface="Wingdings" panose="05000000000000000000" pitchFamily="2" charset="2"/>
              <a:buChar char="q"/>
            </a:pPr>
            <a:endParaRPr lang="en-US" sz="3200" dirty="0"/>
          </a:p>
        </p:txBody>
      </p:sp>
      <p:sp>
        <p:nvSpPr>
          <p:cNvPr id="4" name="Slide Number Placeholder 3"/>
          <p:cNvSpPr>
            <a:spLocks noGrp="1"/>
          </p:cNvSpPr>
          <p:nvPr>
            <p:ph type="sldNum" sz="quarter" idx="12"/>
          </p:nvPr>
        </p:nvSpPr>
        <p:spPr/>
        <p:txBody>
          <a:bodyPr/>
          <a:lstStyle/>
          <a:p>
            <a:fld id="{6BA20098-320B-459E-801E-54E5791438C8}" type="slidenum">
              <a:rPr lang="en-US" smtClean="0"/>
              <a:t>96</a:t>
            </a:fld>
            <a:endParaRPr lang="en-US"/>
          </a:p>
        </p:txBody>
      </p:sp>
    </p:spTree>
    <p:extLst>
      <p:ext uri="{BB962C8B-B14F-4D97-AF65-F5344CB8AC3E}">
        <p14:creationId xmlns:p14="http://schemas.microsoft.com/office/powerpoint/2010/main" val="26180654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2675"/>
            <a:ext cx="10515600" cy="792466"/>
          </a:xfrm>
        </p:spPr>
        <p:txBody>
          <a:bodyPr>
            <a:noAutofit/>
          </a:bodyPr>
          <a:lstStyle/>
          <a:p>
            <a:pPr algn="ctr"/>
            <a:r>
              <a:rPr lang="en-US" b="1" dirty="0"/>
              <a:t>Neural Networks in Finance</a:t>
            </a:r>
          </a:p>
        </p:txBody>
      </p:sp>
      <p:sp>
        <p:nvSpPr>
          <p:cNvPr id="3" name="Content Placeholder 2"/>
          <p:cNvSpPr>
            <a:spLocks noGrp="1"/>
          </p:cNvSpPr>
          <p:nvPr>
            <p:ph idx="1"/>
          </p:nvPr>
        </p:nvSpPr>
        <p:spPr>
          <a:xfrm>
            <a:off x="838200" y="2344366"/>
            <a:ext cx="10515600" cy="3171217"/>
          </a:xfrm>
        </p:spPr>
        <p:txBody>
          <a:bodyPr>
            <a:normAutofit/>
          </a:bodyPr>
          <a:lstStyle/>
          <a:p>
            <a:pPr>
              <a:buFont typeface="Wingdings" panose="05000000000000000000" pitchFamily="2" charset="2"/>
              <a:buChar char="q"/>
            </a:pPr>
            <a:r>
              <a:rPr lang="en-US" sz="3200" dirty="0"/>
              <a:t>Trading and risk management are two areas where we would expect to see developments for neural networks</a:t>
            </a:r>
          </a:p>
          <a:p>
            <a:pPr marL="0" indent="0">
              <a:buNone/>
            </a:pPr>
            <a:endParaRPr lang="en-US" sz="3200" dirty="0"/>
          </a:p>
          <a:p>
            <a:pPr>
              <a:buFont typeface="Wingdings" panose="05000000000000000000" pitchFamily="2" charset="2"/>
              <a:buChar char="q"/>
            </a:pPr>
            <a:r>
              <a:rPr lang="en-US" sz="3200" dirty="0"/>
              <a:t>Popular technical indicators along with neural networks and genetic algorithms are used to generate buy and sell signals for each stock and for portfolios of stocks</a:t>
            </a:r>
          </a:p>
        </p:txBody>
      </p:sp>
      <p:sp>
        <p:nvSpPr>
          <p:cNvPr id="4" name="Slide Number Placeholder 3"/>
          <p:cNvSpPr>
            <a:spLocks noGrp="1"/>
          </p:cNvSpPr>
          <p:nvPr>
            <p:ph type="sldNum" sz="quarter" idx="12"/>
          </p:nvPr>
        </p:nvSpPr>
        <p:spPr/>
        <p:txBody>
          <a:bodyPr/>
          <a:lstStyle/>
          <a:p>
            <a:fld id="{6BA20098-320B-459E-801E-54E5791438C8}" type="slidenum">
              <a:rPr lang="en-US" smtClean="0"/>
              <a:t>97</a:t>
            </a:fld>
            <a:endParaRPr lang="en-US"/>
          </a:p>
        </p:txBody>
      </p:sp>
    </p:spTree>
    <p:extLst>
      <p:ext uri="{BB962C8B-B14F-4D97-AF65-F5344CB8AC3E}">
        <p14:creationId xmlns:p14="http://schemas.microsoft.com/office/powerpoint/2010/main" val="9020398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2555219"/>
            <a:ext cx="10515600" cy="1325563"/>
          </a:xfrm>
        </p:spPr>
        <p:txBody>
          <a:bodyPr>
            <a:normAutofit/>
          </a:bodyPr>
          <a:lstStyle/>
          <a:p>
            <a:pPr algn="ctr"/>
            <a:r>
              <a:rPr lang="en-US" b="1" dirty="0"/>
              <a:t>What deep learning still can’t do?</a:t>
            </a:r>
          </a:p>
        </p:txBody>
      </p:sp>
      <p:sp>
        <p:nvSpPr>
          <p:cNvPr id="3" name="Slide Number Placeholder 2"/>
          <p:cNvSpPr>
            <a:spLocks noGrp="1"/>
          </p:cNvSpPr>
          <p:nvPr>
            <p:ph type="sldNum" sz="quarter" idx="12"/>
          </p:nvPr>
        </p:nvSpPr>
        <p:spPr/>
        <p:txBody>
          <a:bodyPr/>
          <a:lstStyle/>
          <a:p>
            <a:fld id="{6BA20098-320B-459E-801E-54E5791438C8}" type="slidenum">
              <a:rPr lang="en-US" smtClean="0"/>
              <a:t>98</a:t>
            </a:fld>
            <a:endParaRPr lang="en-US"/>
          </a:p>
        </p:txBody>
      </p:sp>
    </p:spTree>
    <p:extLst>
      <p:ext uri="{BB962C8B-B14F-4D97-AF65-F5344CB8AC3E}">
        <p14:creationId xmlns:p14="http://schemas.microsoft.com/office/powerpoint/2010/main" val="31832390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0154" y="-81351"/>
            <a:ext cx="10515600" cy="1325563"/>
          </a:xfrm>
        </p:spPr>
        <p:txBody>
          <a:bodyPr/>
          <a:lstStyle/>
          <a:p>
            <a:pPr algn="ctr"/>
            <a:r>
              <a:rPr lang="en-US" b="1" dirty="0"/>
              <a:t>What deep learning still can’t do</a:t>
            </a:r>
          </a:p>
        </p:txBody>
      </p:sp>
      <p:sp>
        <p:nvSpPr>
          <p:cNvPr id="12" name="TextBox 11"/>
          <p:cNvSpPr txBox="1"/>
          <p:nvPr/>
        </p:nvSpPr>
        <p:spPr>
          <a:xfrm>
            <a:off x="1947280" y="1100160"/>
            <a:ext cx="4486100" cy="523220"/>
          </a:xfrm>
          <a:prstGeom prst="rect">
            <a:avLst/>
          </a:prstGeom>
          <a:noFill/>
        </p:spPr>
        <p:txBody>
          <a:bodyPr wrap="none" rtlCol="0">
            <a:spAutoFit/>
          </a:bodyPr>
          <a:lstStyle/>
          <a:p>
            <a:pPr marL="457200" indent="-457200">
              <a:buFont typeface="Wingdings" panose="05000000000000000000" pitchFamily="2" charset="2"/>
              <a:buChar char="q"/>
            </a:pPr>
            <a:r>
              <a:rPr lang="en-US" sz="2800" dirty="0">
                <a:solidFill>
                  <a:srgbClr val="C84D5F"/>
                </a:solidFill>
              </a:rPr>
              <a:t>System 1: Fast and Parallel</a:t>
            </a:r>
          </a:p>
        </p:txBody>
      </p:sp>
      <p:sp>
        <p:nvSpPr>
          <p:cNvPr id="13" name="TextBox 12"/>
          <p:cNvSpPr txBox="1"/>
          <p:nvPr/>
        </p:nvSpPr>
        <p:spPr>
          <a:xfrm>
            <a:off x="2392994" y="1643971"/>
            <a:ext cx="8082010" cy="1815882"/>
          </a:xfrm>
          <a:prstGeom prst="rect">
            <a:avLst/>
          </a:prstGeom>
          <a:noFill/>
        </p:spPr>
        <p:txBody>
          <a:bodyPr wrap="square" rtlCol="0">
            <a:spAutoFit/>
          </a:bodyPr>
          <a:lstStyle/>
          <a:p>
            <a:pPr marL="457200" indent="-457200">
              <a:buFont typeface="Wingdings" panose="05000000000000000000" pitchFamily="2" charset="2"/>
              <a:buChar char="§"/>
            </a:pPr>
            <a:r>
              <a:rPr lang="en-US" sz="2800" dirty="0"/>
              <a:t>With computer vision, we seem to be on the </a:t>
            </a:r>
            <a:br>
              <a:rPr lang="en-US" sz="2800" dirty="0"/>
            </a:br>
            <a:r>
              <a:rPr lang="en-US" sz="2800" dirty="0"/>
              <a:t>right track</a:t>
            </a:r>
          </a:p>
          <a:p>
            <a:pPr marL="457200" indent="-457200">
              <a:buFont typeface="Wingdings" panose="05000000000000000000" pitchFamily="2" charset="2"/>
              <a:buChar char="§"/>
            </a:pPr>
            <a:r>
              <a:rPr lang="en-US" sz="2800" dirty="0"/>
              <a:t>Reinforcement learning is useful in increasingly large worlds</a:t>
            </a:r>
          </a:p>
        </p:txBody>
      </p:sp>
      <p:sp>
        <p:nvSpPr>
          <p:cNvPr id="14" name="TextBox 13"/>
          <p:cNvSpPr txBox="1"/>
          <p:nvPr/>
        </p:nvSpPr>
        <p:spPr>
          <a:xfrm>
            <a:off x="1947280" y="4041523"/>
            <a:ext cx="4333879" cy="523220"/>
          </a:xfrm>
          <a:prstGeom prst="rect">
            <a:avLst/>
          </a:prstGeom>
          <a:noFill/>
        </p:spPr>
        <p:txBody>
          <a:bodyPr wrap="none" rtlCol="0">
            <a:spAutoFit/>
          </a:bodyPr>
          <a:lstStyle/>
          <a:p>
            <a:pPr marL="457200" indent="-457200">
              <a:buFont typeface="Wingdings" panose="05000000000000000000" pitchFamily="2" charset="2"/>
              <a:buChar char="q"/>
            </a:pPr>
            <a:r>
              <a:rPr lang="en-US" sz="2800" dirty="0">
                <a:solidFill>
                  <a:srgbClr val="C84D5F"/>
                </a:solidFill>
              </a:rPr>
              <a:t>System 2: Slow and Serial</a:t>
            </a:r>
          </a:p>
        </p:txBody>
      </p:sp>
      <p:sp>
        <p:nvSpPr>
          <p:cNvPr id="15" name="TextBox 14"/>
          <p:cNvSpPr txBox="1"/>
          <p:nvPr/>
        </p:nvSpPr>
        <p:spPr>
          <a:xfrm>
            <a:off x="2392994" y="4641364"/>
            <a:ext cx="8082010" cy="1384995"/>
          </a:xfrm>
          <a:prstGeom prst="rect">
            <a:avLst/>
          </a:prstGeom>
          <a:noFill/>
        </p:spPr>
        <p:txBody>
          <a:bodyPr wrap="square" rtlCol="0">
            <a:spAutoFit/>
          </a:bodyPr>
          <a:lstStyle/>
          <a:p>
            <a:pPr marL="457200" indent="-457200">
              <a:buFont typeface="Wingdings" panose="05000000000000000000" pitchFamily="2" charset="2"/>
              <a:buChar char="§"/>
            </a:pPr>
            <a:r>
              <a:rPr lang="en-US" sz="2800" dirty="0"/>
              <a:t>Still lacking in common sense</a:t>
            </a:r>
          </a:p>
          <a:p>
            <a:pPr marL="457200" indent="-457200">
              <a:buFont typeface="Wingdings" panose="05000000000000000000" pitchFamily="2" charset="2"/>
              <a:buChar char="§"/>
            </a:pPr>
            <a:r>
              <a:rPr lang="en-US" sz="2800" dirty="0"/>
              <a:t>Language processing needs a grounded understanding</a:t>
            </a:r>
          </a:p>
        </p:txBody>
      </p:sp>
      <p:sp>
        <p:nvSpPr>
          <p:cNvPr id="3" name="Slide Number Placeholder 2"/>
          <p:cNvSpPr>
            <a:spLocks noGrp="1"/>
          </p:cNvSpPr>
          <p:nvPr>
            <p:ph type="sldNum" sz="quarter" idx="12"/>
          </p:nvPr>
        </p:nvSpPr>
        <p:spPr/>
        <p:txBody>
          <a:bodyPr/>
          <a:lstStyle/>
          <a:p>
            <a:pPr marL="171450" indent="-171450">
              <a:buFont typeface="Wingdings" panose="05000000000000000000" pitchFamily="2" charset="2"/>
              <a:buChar char="q"/>
            </a:pPr>
            <a:fld id="{6BA20098-320B-459E-801E-54E5791438C8}" type="slidenum">
              <a:rPr lang="en-US" smtClean="0"/>
              <a:pPr marL="171450" indent="-171450">
                <a:buFont typeface="Wingdings" panose="05000000000000000000" pitchFamily="2" charset="2"/>
                <a:buChar char="q"/>
              </a:pPr>
              <a:t>99</a:t>
            </a:fld>
            <a:endParaRPr lang="en-US"/>
          </a:p>
        </p:txBody>
      </p:sp>
    </p:spTree>
    <p:extLst>
      <p:ext uri="{BB962C8B-B14F-4D97-AF65-F5344CB8AC3E}">
        <p14:creationId xmlns:p14="http://schemas.microsoft.com/office/powerpoint/2010/main" val="2971296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theme/theme1.xml><?xml version="1.0" encoding="utf-8"?>
<a:theme xmlns:a="http://schemas.openxmlformats.org/drawingml/2006/main" name="MS Cognitive Services Walking Deck">
  <a:themeElements>
    <a:clrScheme name="Custom 1">
      <a:dk1>
        <a:sysClr val="windowText" lastClr="000000"/>
      </a:dk1>
      <a:lt1>
        <a:sysClr val="window" lastClr="FFFFFF"/>
      </a:lt1>
      <a:dk2>
        <a:srgbClr val="333333"/>
      </a:dk2>
      <a:lt2>
        <a:srgbClr val="FFFFFF"/>
      </a:lt2>
      <a:accent1>
        <a:srgbClr val="00B294"/>
      </a:accent1>
      <a:accent2>
        <a:srgbClr val="004B50"/>
      </a:accent2>
      <a:accent3>
        <a:srgbClr val="B4009E"/>
      </a:accent3>
      <a:accent4>
        <a:srgbClr val="FFB900"/>
      </a:accent4>
      <a:accent5>
        <a:srgbClr val="FF8C00"/>
      </a:accent5>
      <a:accent6>
        <a:srgbClr val="505050"/>
      </a:accent6>
      <a:hlink>
        <a:srgbClr val="FFFFFF"/>
      </a:hlink>
      <a:folHlink>
        <a:srgbClr val="139882"/>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1.xml><?xml version="1.0" encoding="utf-8"?>
<a:theme xmlns:a="http://schemas.openxmlformats.org/drawingml/2006/main" name="MS Brand White 16-9_Dec-2013">
  <a:themeElements>
    <a:clrScheme name="Custom 12">
      <a:dk1>
        <a:srgbClr val="505050"/>
      </a:dk1>
      <a:lt1>
        <a:srgbClr val="FFFFFF"/>
      </a:lt1>
      <a:dk2>
        <a:srgbClr val="68217A"/>
      </a:dk2>
      <a:lt2>
        <a:srgbClr val="D2D2D2"/>
      </a:lt2>
      <a:accent1>
        <a:srgbClr val="68217A"/>
      </a:accent1>
      <a:accent2>
        <a:srgbClr val="008272"/>
      </a:accent2>
      <a:accent3>
        <a:srgbClr val="B4009E"/>
      </a:accent3>
      <a:accent4>
        <a:srgbClr val="0072C6"/>
      </a:accent4>
      <a:accent5>
        <a:srgbClr val="442359"/>
      </a:accent5>
      <a:accent6>
        <a:srgbClr val="002050"/>
      </a:accent6>
      <a:hlink>
        <a:srgbClr val="68217A"/>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potx" id="{3C825910-E241-4A9F-A328-6AC2DE27D4BB}" vid="{D9F5F194-A5AE-4351-8DA4-8121ACE344F9}"/>
    </a:ext>
  </a:extLst>
</a:theme>
</file>

<file path=ppt/theme/theme1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5-50083_Machine Learning, Analytics &amp; Data Science Conference Template">
  <a:themeElements>
    <a:clrScheme name="MLADSC">
      <a:dk1>
        <a:srgbClr val="505050"/>
      </a:dk1>
      <a:lt1>
        <a:srgbClr val="FFFFFF"/>
      </a:lt1>
      <a:dk2>
        <a:srgbClr val="A80000"/>
      </a:dk2>
      <a:lt2>
        <a:srgbClr val="E6E6E6"/>
      </a:lt2>
      <a:accent1>
        <a:srgbClr val="A80000"/>
      </a:accent1>
      <a:accent2>
        <a:srgbClr val="080808"/>
      </a:accent2>
      <a:accent3>
        <a:srgbClr val="505050"/>
      </a:accent3>
      <a:accent4>
        <a:srgbClr val="737373"/>
      </a:accent4>
      <a:accent5>
        <a:srgbClr val="D83B01"/>
      </a:accent5>
      <a:accent6>
        <a:srgbClr val="002050"/>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chine_Learning_Analytics_Data_Science_Conference_16x9_Template.potx [Read-Only]" id="{678FAEDD-6E77-497D-9FC5-3226B28E2416}" vid="{4A1933CE-D818-45D3-82DF-A9C6054A3024}"/>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MSVID_Product_Brand_template_4-3_White with CYAN">
  <a:themeElements>
    <a:clrScheme name="Skype">
      <a:dk1>
        <a:srgbClr val="6E6E73"/>
      </a:dk1>
      <a:lt1>
        <a:srgbClr val="FFFFFF"/>
      </a:lt1>
      <a:dk2>
        <a:srgbClr val="00AFF0"/>
      </a:dk2>
      <a:lt2>
        <a:srgbClr val="E6F7FE"/>
      </a:lt2>
      <a:accent1>
        <a:srgbClr val="B3E7FB"/>
      </a:accent1>
      <a:accent2>
        <a:srgbClr val="D9F3FD"/>
      </a:accent2>
      <a:accent3>
        <a:srgbClr val="0095CC"/>
      </a:accent3>
      <a:accent4>
        <a:srgbClr val="BAD80A"/>
      </a:accent4>
      <a:accent5>
        <a:srgbClr val="FF8C00"/>
      </a:accent5>
      <a:accent6>
        <a:srgbClr val="E81123"/>
      </a:accent6>
      <a:hlink>
        <a:srgbClr val="EC008C"/>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kype 43" id="{57E5E834-C7D1-4DAF-8FD8-9F7B07589A44}" vid="{26754E41-68EA-41FA-8828-E2EC1B3AD267}"/>
    </a:ext>
  </a:extLst>
</a:theme>
</file>

<file path=ppt/theme/theme5.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6.xml><?xml version="1.0" encoding="utf-8"?>
<a:theme xmlns:a="http://schemas.openxmlformats.org/drawingml/2006/main" name="2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7.xml><?xml version="1.0" encoding="utf-8"?>
<a:theme xmlns:a="http://schemas.openxmlformats.org/drawingml/2006/main" name="MSVID_Product_Brand_template_4-3_White with CYAN">
  <a:themeElements>
    <a:clrScheme name="Skype">
      <a:dk1>
        <a:srgbClr val="6E6E73"/>
      </a:dk1>
      <a:lt1>
        <a:srgbClr val="FFFFFF"/>
      </a:lt1>
      <a:dk2>
        <a:srgbClr val="00AFF0"/>
      </a:dk2>
      <a:lt2>
        <a:srgbClr val="E6F7FE"/>
      </a:lt2>
      <a:accent1>
        <a:srgbClr val="B3E7FB"/>
      </a:accent1>
      <a:accent2>
        <a:srgbClr val="D9F3FD"/>
      </a:accent2>
      <a:accent3>
        <a:srgbClr val="0095CC"/>
      </a:accent3>
      <a:accent4>
        <a:srgbClr val="BAD80A"/>
      </a:accent4>
      <a:accent5>
        <a:srgbClr val="FF8C00"/>
      </a:accent5>
      <a:accent6>
        <a:srgbClr val="E81123"/>
      </a:accent6>
      <a:hlink>
        <a:srgbClr val="EC008C"/>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kype 169" id="{78C10233-DAED-44AC-A717-C62DF2C7671E}" vid="{FD471E28-5957-4664-ABBD-857AC97FDD39}"/>
    </a:ext>
  </a:extLst>
</a:theme>
</file>

<file path=ppt/theme/theme8.xml><?xml version="1.0" encoding="utf-8"?>
<a:theme xmlns:a="http://schemas.openxmlformats.org/drawingml/2006/main" name="3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9.xml><?xml version="1.0" encoding="utf-8"?>
<a:theme xmlns:a="http://schemas.openxmlformats.org/drawingml/2006/main" name="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ontrol xmlns="http://schemas.microsoft.com/VisualStudio/2011/storyboarding/control">
  <Id Name="5346102e-fa9d-480f-912d-ecee4fdf01c9" Revision="1" Stencil="System.MyShapes" StencilVersion="1.0"/>
</Control>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Control xmlns="http://schemas.microsoft.com/VisualStudio/2011/storyboarding/control">
  <Id Name="5346102e-fa9d-480f-912d-ecee4fdf01c9" Revision="1" Stencil="System.MyShapes" StencilVersion="1.0"/>
</Control>
</file>

<file path=customXml/item4.xml><?xml version="1.0" encoding="utf-8"?>
<ct:contentTypeSchema xmlns:ct="http://schemas.microsoft.com/office/2006/metadata/contentType" xmlns:ma="http://schemas.microsoft.com/office/2006/metadata/properties/metaAttributes" ct:_="" ma:_="" ma:contentTypeName="Document" ma:contentTypeID="0x010100969AA826FF04494AB5AEE49EE20801B5" ma:contentTypeVersion="3" ma:contentTypeDescription="Create a new document." ma:contentTypeScope="" ma:versionID="30a0945a96422e130c2d758e016eb536">
  <xsd:schema xmlns:xsd="http://www.w3.org/2001/XMLSchema" xmlns:xs="http://www.w3.org/2001/XMLSchema" xmlns:p="http://schemas.microsoft.com/office/2006/metadata/properties" xmlns:ns1="http://schemas.microsoft.com/sharepoint/v3" xmlns:ns2="2ea4f1ae-0434-4789-9df5-b04439abe768" targetNamespace="http://schemas.microsoft.com/office/2006/metadata/properties" ma:root="true" ma:fieldsID="7b1388e45af20e0286b3614d52b7dc04" ns1:_="" ns2:_="">
    <xsd:import namespace="http://schemas.microsoft.com/sharepoint/v3"/>
    <xsd:import namespace="2ea4f1ae-0434-4789-9df5-b04439abe768"/>
    <xsd:element name="properties">
      <xsd:complexType>
        <xsd:sequence>
          <xsd:element name="documentManagement">
            <xsd:complexType>
              <xsd:all>
                <xsd:element ref="ns2:SharedWithUsers" minOccurs="0"/>
                <xsd:element ref="ns2:SharedWithDetails" minOccurs="0"/>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10"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11"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ea4f1ae-0434-4789-9df5-b04439abe76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1083B70-7A3A-4A91-ACF1-D20BE045B50A}">
  <ds:schemaRefs>
    <ds:schemaRef ds:uri="http://schemas.microsoft.com/VisualStudio/2011/storyboarding/control"/>
  </ds:schemaRefs>
</ds:datastoreItem>
</file>

<file path=customXml/itemProps2.xml><?xml version="1.0" encoding="utf-8"?>
<ds:datastoreItem xmlns:ds="http://schemas.openxmlformats.org/officeDocument/2006/customXml" ds:itemID="{A9652725-99B0-44A7-A7EF-F736AFA306B7}">
  <ds:schemaRefs>
    <ds:schemaRef ds:uri="http://schemas.microsoft.com/sharepoint/v3"/>
    <ds:schemaRef ds:uri="http://purl.org/dc/terms/"/>
    <ds:schemaRef ds:uri="2ea4f1ae-0434-4789-9df5-b04439abe768"/>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3A1C172E-A3FB-478D-8498-89642064939A}">
  <ds:schemaRefs>
    <ds:schemaRef ds:uri="http://schemas.microsoft.com/VisualStudio/2011/storyboarding/control"/>
  </ds:schemaRefs>
</ds:datastoreItem>
</file>

<file path=customXml/itemProps4.xml><?xml version="1.0" encoding="utf-8"?>
<ds:datastoreItem xmlns:ds="http://schemas.openxmlformats.org/officeDocument/2006/customXml" ds:itemID="{BAC190A5-418D-4E49-B929-CD2EF45933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ea4f1ae-0434-4789-9df5-b04439abe76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3B07FE6B-665B-4B18-8A83-956244CD4AC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17664</TotalTime>
  <Words>5584</Words>
  <Application>Microsoft Office PowerPoint</Application>
  <PresentationFormat>Widescreen</PresentationFormat>
  <Paragraphs>1086</Paragraphs>
  <Slides>153</Slides>
  <Notes>81</Notes>
  <HiddenSlides>0</HiddenSlides>
  <MMClips>0</MMClips>
  <ScaleCrop>false</ScaleCrop>
  <HeadingPairs>
    <vt:vector size="6" baseType="variant">
      <vt:variant>
        <vt:lpstr>Fonts Used</vt:lpstr>
      </vt:variant>
      <vt:variant>
        <vt:i4>18</vt:i4>
      </vt:variant>
      <vt:variant>
        <vt:lpstr>Theme</vt:lpstr>
      </vt:variant>
      <vt:variant>
        <vt:i4>13</vt:i4>
      </vt:variant>
      <vt:variant>
        <vt:lpstr>Slide Titles</vt:lpstr>
      </vt:variant>
      <vt:variant>
        <vt:i4>153</vt:i4>
      </vt:variant>
    </vt:vector>
  </HeadingPairs>
  <TitlesOfParts>
    <vt:vector size="184" baseType="lpstr">
      <vt:lpstr>.AppleSystemUIFont</vt:lpstr>
      <vt:lpstr>Arial</vt:lpstr>
      <vt:lpstr>Calibri</vt:lpstr>
      <vt:lpstr>Calibri (Headings)</vt:lpstr>
      <vt:lpstr>Calibri Light</vt:lpstr>
      <vt:lpstr>Cambria Math</vt:lpstr>
      <vt:lpstr>Consolas</vt:lpstr>
      <vt:lpstr>Gill Sans</vt:lpstr>
      <vt:lpstr>Helvetica</vt:lpstr>
      <vt:lpstr>Menlo</vt:lpstr>
      <vt:lpstr>NimbusRomNo9L-Regu</vt:lpstr>
      <vt:lpstr>Segoe UI</vt:lpstr>
      <vt:lpstr>Segoe UI Light</vt:lpstr>
      <vt:lpstr>Segoe UI Semibold</vt:lpstr>
      <vt:lpstr>Segoe UI Semilight</vt:lpstr>
      <vt:lpstr>Times New Roman</vt:lpstr>
      <vt:lpstr>Wingdings</vt:lpstr>
      <vt:lpstr>Zapf Dingbats</vt:lpstr>
      <vt:lpstr>MS Cognitive Services Walking Deck</vt:lpstr>
      <vt:lpstr>1_5-30721_Build_2016_Template_Light</vt:lpstr>
      <vt:lpstr>Custom Design</vt:lpstr>
      <vt:lpstr>3_MSVID_Product_Brand_template_4-3_White with CYAN</vt:lpstr>
      <vt:lpstr>5-30721_Build_2016_Template_Light</vt:lpstr>
      <vt:lpstr>2_5-30721_Build_2016_Template_Light</vt:lpstr>
      <vt:lpstr>MSVID_Product_Brand_template_4-3_White with CYAN</vt:lpstr>
      <vt:lpstr>3_5-30721_Build_2016_Template_Light</vt:lpstr>
      <vt:lpstr>LIGHT COLOR TEMPLATE</vt:lpstr>
      <vt:lpstr>COLOR TEMPLATE</vt:lpstr>
      <vt:lpstr>MS Brand White 16-9_Dec-2013</vt:lpstr>
      <vt:lpstr>Office Theme</vt:lpstr>
      <vt:lpstr>5-50083_Machine Learning, Analytics &amp; Data Science Conference Template</vt:lpstr>
      <vt:lpstr>De-mystifying Deep Learning </vt:lpstr>
      <vt:lpstr>Talk Outline</vt:lpstr>
      <vt:lpstr>Resources</vt:lpstr>
      <vt:lpstr>Traditional ML Vs DL</vt:lpstr>
      <vt:lpstr>Why is DL popular?</vt:lpstr>
      <vt:lpstr>Deep learning begins with a little function</vt:lpstr>
      <vt:lpstr>These little functions are chained togeter</vt:lpstr>
      <vt:lpstr>Deep Neural Network (DNN)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decision boundary perspective…</vt:lpstr>
      <vt:lpstr>The decision boundary perspective…</vt:lpstr>
      <vt:lpstr>The decision boundary perspective…</vt:lpstr>
      <vt:lpstr>The decision boundary perspective…</vt:lpstr>
      <vt:lpstr>The decision boundary perspective…</vt:lpstr>
      <vt:lpstr>The decision boundary perspective…</vt:lpstr>
      <vt:lpstr>The point we are trying to make here</vt:lpstr>
      <vt:lpstr>Some other ‘by the way’ points</vt:lpstr>
      <vt:lpstr>Some other ‘by the way’ points</vt:lpstr>
      <vt:lpstr>Some other ‘by the way’ points</vt:lpstr>
      <vt:lpstr>Feature detectors</vt:lpstr>
      <vt:lpstr> what is this  unit doing?</vt:lpstr>
      <vt:lpstr>Hidden layer units become  self-organised feature detectors</vt:lpstr>
      <vt:lpstr>What does this unit detect? </vt:lpstr>
      <vt:lpstr>What does this unit detect? </vt:lpstr>
      <vt:lpstr>What does this unit detect? </vt:lpstr>
      <vt:lpstr>What does this unit detect? </vt:lpstr>
      <vt:lpstr> </vt:lpstr>
      <vt:lpstr> </vt:lpstr>
      <vt:lpstr> </vt:lpstr>
      <vt:lpstr> </vt:lpstr>
      <vt:lpstr> </vt:lpstr>
      <vt:lpstr>successive layers can learn higher-level features …</vt:lpstr>
      <vt:lpstr>So: multiple layers make sense </vt:lpstr>
      <vt:lpstr>So: multiple layers make sense </vt:lpstr>
      <vt:lpstr>So: multiple layers make sense </vt:lpstr>
      <vt:lpstr>But, until very recently, our  weight-learning algorithms simply did not work on multi-layer architectures</vt:lpstr>
      <vt:lpstr>The new way to train multi-layer NNs…</vt:lpstr>
      <vt:lpstr>The new way to train multi-layer NNs…</vt:lpstr>
      <vt:lpstr>The new way to train multi-layer NNs…</vt:lpstr>
      <vt:lpstr>The new way to train multi-layer NNs…</vt:lpstr>
      <vt:lpstr>The new way to train multi-layer NNs…</vt:lpstr>
      <vt:lpstr>The new way to train multi-layer NNs…</vt:lpstr>
      <vt:lpstr>The new way to train multi-layer NNs…</vt:lpstr>
      <vt:lpstr>an auto-encoder is trained, with an absolutely standard weight-adjustment algorithm  to reproduce the input </vt:lpstr>
      <vt:lpstr>an auto-encoder is trained, with an absolutely standard weight-adjustment algorithm  to reproduce the input </vt:lpstr>
      <vt:lpstr>intermediate layers are each trained to be auto encoders (or similar) </vt:lpstr>
      <vt:lpstr>Final layer trained to predict class based on outputs from previous layers</vt:lpstr>
      <vt:lpstr>And That’s the basic idea behind deep learning </vt:lpstr>
      <vt:lpstr>Common DNNs</vt:lpstr>
      <vt:lpstr>Comparing Representations</vt:lpstr>
      <vt:lpstr>Common Open-Source DL Frameworks</vt:lpstr>
      <vt:lpstr>Deep learning and computer vision </vt:lpstr>
      <vt:lpstr>Vision is hard</vt:lpstr>
      <vt:lpstr>RBM: Unsupervised Model</vt:lpstr>
      <vt:lpstr>Stack up the layers to make a DBN</vt:lpstr>
      <vt:lpstr>Computer vision, scaling up</vt:lpstr>
      <vt:lpstr>PowerPoint Presentation</vt:lpstr>
      <vt:lpstr>PowerPoint Presentation</vt:lpstr>
      <vt:lpstr>PowerPoint Presentation</vt:lpstr>
      <vt:lpstr>PowerPoint Presentation</vt:lpstr>
      <vt:lpstr>PowerPoint Presentation</vt:lpstr>
      <vt:lpstr>IMAGENET</vt:lpstr>
      <vt:lpstr>AlexNet</vt:lpstr>
      <vt:lpstr>VGGNet</vt:lpstr>
      <vt:lpstr>GoogLeNet</vt:lpstr>
      <vt:lpstr>GoogLeNet uses Inception</vt:lpstr>
      <vt:lpstr>Inception Performance comparison </vt:lpstr>
      <vt:lpstr>Microsoft ResNet</vt:lpstr>
      <vt:lpstr>PowerPoint Presentation</vt:lpstr>
      <vt:lpstr>Deep learning and natural language processing </vt:lpstr>
      <vt:lpstr>Deep learning enables sub-symbolic processing</vt:lpstr>
      <vt:lpstr>But what about a sentence? </vt:lpstr>
      <vt:lpstr>LSTM RNN</vt:lpstr>
      <vt:lpstr>What can you do with a Sentence Vector?</vt:lpstr>
      <vt:lpstr>Deep learning and question answering</vt:lpstr>
      <vt:lpstr>Other commonly used DNNs</vt:lpstr>
      <vt:lpstr>Region Based CNN (RCNN)</vt:lpstr>
      <vt:lpstr>Generating Image Descriptions  (CNN-RNN)</vt:lpstr>
      <vt:lpstr>Deep Reinforcement Learning</vt:lpstr>
      <vt:lpstr>Deep Learning – Some use-cases in next 5 years?</vt:lpstr>
      <vt:lpstr>Advanced Melanoma Screening and Detection </vt:lpstr>
      <vt:lpstr>Neural Networks for Brain Cancer Detection</vt:lpstr>
      <vt:lpstr>Neural Networks in Weather Forecasting and Event Detection</vt:lpstr>
      <vt:lpstr>Neural Networks in Finance</vt:lpstr>
      <vt:lpstr>What deep learning still can’t do?</vt:lpstr>
      <vt:lpstr>What deep learning still can’t do</vt:lpstr>
      <vt:lpstr>Limitations of deep learning</vt:lpstr>
      <vt:lpstr>Increasing Re-usability of Deep Learning models</vt:lpstr>
      <vt:lpstr>Transfer Learning &amp; Fine-tuning</vt:lpstr>
      <vt:lpstr>PowerPoint Presentation</vt:lpstr>
      <vt:lpstr>PowerPoint Presentation</vt:lpstr>
      <vt:lpstr>PowerPoint Presentation</vt:lpstr>
      <vt:lpstr>Transfer Learning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 Cases</vt:lpstr>
      <vt:lpstr>GPUs in Azure</vt:lpstr>
      <vt:lpstr>Azure GPU VM</vt:lpstr>
      <vt:lpstr>DL Framework: MXNET</vt:lpstr>
      <vt:lpstr>Case Study I: ResNet on CIFAR 10</vt:lpstr>
      <vt:lpstr>Case Study II: Finetuning pre-trained Inception BN Network</vt:lpstr>
      <vt:lpstr>PowerPoint Presentation</vt:lpstr>
      <vt:lpstr>DL Framework : Theano (Lasagne/Keras)</vt:lpstr>
      <vt:lpstr>Case Study III: Diabetic Retinopathy Prediction</vt:lpstr>
      <vt:lpstr>Diabetic Retinopathy </vt:lpstr>
      <vt:lpstr>Fine-tuning DCNN model</vt:lpstr>
      <vt:lpstr>Reduce Overfitting: Augmentation</vt:lpstr>
      <vt:lpstr>Transfer Learning DCNN</vt:lpstr>
      <vt:lpstr>Fine-tuning GoogleNet</vt:lpstr>
      <vt:lpstr>Training Fine-tuned DCNN model</vt:lpstr>
      <vt:lpstr>Diabetic Retinopathy Prediction</vt:lpstr>
      <vt:lpstr>Using GPU-Trained model in AML</vt:lpstr>
      <vt:lpstr>AML Web Service Batch-Test</vt:lpstr>
      <vt:lpstr>Other Uses of this DCNN Model</vt:lpstr>
      <vt:lpstr>Case Study IV: Image Caption Generation</vt:lpstr>
      <vt:lpstr>Deep CNN-RNN Model</vt:lpstr>
      <vt:lpstr>Caption generation using fine-tuned CNN-RNN model</vt:lpstr>
      <vt:lpstr>Re-usability of this CNN-RNN Model</vt:lpstr>
      <vt:lpstr>Case Study V: Fashion Image Tag Prediction</vt:lpstr>
      <vt:lpstr>Augmentation + Transfer Learning</vt:lpstr>
      <vt:lpstr>Using the same CNN-RNN Model</vt:lpstr>
      <vt:lpstr>ACS Images Tag Prediction</vt:lpstr>
      <vt:lpstr>Using fine-tuned CNN-RNN model</vt:lpstr>
      <vt:lpstr>DL Framework: TensorFlow</vt:lpstr>
      <vt:lpstr>Case Study VI: Transfer Learning on pre-trained AlexNet</vt:lpstr>
      <vt:lpstr>Training on Cats &amp; Dogs Images</vt:lpstr>
      <vt:lpstr>Validating on Cats &amp; Dogs Images</vt:lpstr>
      <vt:lpstr>Classifying Cats &amp; Dogs</vt:lpstr>
      <vt:lpstr>Case Study VII: Similar Image Retrieval</vt:lpstr>
      <vt:lpstr>Case Study VIII: Similar Image Retrieval</vt:lpstr>
      <vt:lpstr>Computational Network Toolkit (CNTK)</vt:lpstr>
      <vt:lpstr>Demos/Hands-on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Psaroudakis</dc:creator>
  <cp:lastModifiedBy>Anusua Trivedi</cp:lastModifiedBy>
  <cp:revision>1042</cp:revision>
  <cp:lastPrinted>2016-08-13T03:29:38Z</cp:lastPrinted>
  <dcterms:created xsi:type="dcterms:W3CDTF">2013-07-15T20:26:40Z</dcterms:created>
  <dcterms:modified xsi:type="dcterms:W3CDTF">2016-12-13T16:07:34Z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0x010100969AA826FF04494AB5AEE49EE20801B5</vt:lpwstr>
  </property>
  <property fmtid="{D5CDD505-2E9C-101B-9397-08002B2CF9AE}" pid="3" name="Tfs.IsStoryboard">
    <vt:bool>true</vt:bool>
  </property>
</Properties>
</file>